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5" r:id="rId1"/>
    <p:sldMasterId id="2147483672" r:id="rId2"/>
    <p:sldMasterId id="2147483680" r:id="rId3"/>
  </p:sldMasterIdLst>
  <p:notesMasterIdLst>
    <p:notesMasterId r:id="rId220"/>
  </p:notesMasterIdLst>
  <p:handoutMasterIdLst>
    <p:handoutMasterId r:id="rId221"/>
  </p:handoutMasterIdLst>
  <p:sldIdLst>
    <p:sldId id="3592" r:id="rId4"/>
    <p:sldId id="5908" r:id="rId5"/>
    <p:sldId id="1074" r:id="rId6"/>
    <p:sldId id="1075" r:id="rId7"/>
    <p:sldId id="1076" r:id="rId8"/>
    <p:sldId id="1077" r:id="rId9"/>
    <p:sldId id="1078" r:id="rId10"/>
    <p:sldId id="1079" r:id="rId11"/>
    <p:sldId id="1080" r:id="rId12"/>
    <p:sldId id="1081" r:id="rId13"/>
    <p:sldId id="1082" r:id="rId14"/>
    <p:sldId id="1083" r:id="rId15"/>
    <p:sldId id="1084" r:id="rId16"/>
    <p:sldId id="1085" r:id="rId17"/>
    <p:sldId id="1064" r:id="rId18"/>
    <p:sldId id="1094" r:id="rId19"/>
    <p:sldId id="1095" r:id="rId20"/>
    <p:sldId id="1097" r:id="rId21"/>
    <p:sldId id="917" r:id="rId22"/>
    <p:sldId id="918" r:id="rId23"/>
    <p:sldId id="969" r:id="rId24"/>
    <p:sldId id="919" r:id="rId25"/>
    <p:sldId id="926" r:id="rId26"/>
    <p:sldId id="972" r:id="rId27"/>
    <p:sldId id="973" r:id="rId28"/>
    <p:sldId id="974" r:id="rId29"/>
    <p:sldId id="975" r:id="rId30"/>
    <p:sldId id="1114" r:id="rId31"/>
    <p:sldId id="1072" r:id="rId32"/>
    <p:sldId id="1122" r:id="rId33"/>
    <p:sldId id="1069" r:id="rId34"/>
    <p:sldId id="1070" r:id="rId35"/>
    <p:sldId id="1129" r:id="rId36"/>
    <p:sldId id="5957" r:id="rId37"/>
    <p:sldId id="5958" r:id="rId38"/>
    <p:sldId id="5959" r:id="rId39"/>
    <p:sldId id="5960" r:id="rId40"/>
    <p:sldId id="5961" r:id="rId41"/>
    <p:sldId id="5962" r:id="rId42"/>
    <p:sldId id="1062" r:id="rId43"/>
    <p:sldId id="1060" r:id="rId44"/>
    <p:sldId id="1061" r:id="rId45"/>
    <p:sldId id="729" r:id="rId46"/>
    <p:sldId id="730" r:id="rId47"/>
    <p:sldId id="731" r:id="rId48"/>
    <p:sldId id="5927" r:id="rId49"/>
    <p:sldId id="418" r:id="rId50"/>
    <p:sldId id="419" r:id="rId51"/>
    <p:sldId id="5920" r:id="rId52"/>
    <p:sldId id="421" r:id="rId53"/>
    <p:sldId id="1034" r:id="rId54"/>
    <p:sldId id="1035" r:id="rId55"/>
    <p:sldId id="265" r:id="rId56"/>
    <p:sldId id="258" r:id="rId57"/>
    <p:sldId id="5921" r:id="rId58"/>
    <p:sldId id="5729" r:id="rId59"/>
    <p:sldId id="259" r:id="rId60"/>
    <p:sldId id="5728" r:id="rId61"/>
    <p:sldId id="5730" r:id="rId62"/>
    <p:sldId id="424" r:id="rId63"/>
    <p:sldId id="425" r:id="rId64"/>
    <p:sldId id="426" r:id="rId65"/>
    <p:sldId id="5731" r:id="rId66"/>
    <p:sldId id="5763" r:id="rId67"/>
    <p:sldId id="5923" r:id="rId68"/>
    <p:sldId id="5924" r:id="rId69"/>
    <p:sldId id="5732" r:id="rId70"/>
    <p:sldId id="5733" r:id="rId71"/>
    <p:sldId id="5734" r:id="rId72"/>
    <p:sldId id="5735" r:id="rId73"/>
    <p:sldId id="5736" r:id="rId74"/>
    <p:sldId id="5737" r:id="rId75"/>
    <p:sldId id="5818" r:id="rId76"/>
    <p:sldId id="5819" r:id="rId77"/>
    <p:sldId id="5821" r:id="rId78"/>
    <p:sldId id="5822" r:id="rId79"/>
    <p:sldId id="5824" r:id="rId80"/>
    <p:sldId id="5827" r:id="rId81"/>
    <p:sldId id="5828" r:id="rId82"/>
    <p:sldId id="5829" r:id="rId83"/>
    <p:sldId id="5837" r:id="rId84"/>
    <p:sldId id="5840" r:id="rId85"/>
    <p:sldId id="5846" r:id="rId86"/>
    <p:sldId id="5857" r:id="rId87"/>
    <p:sldId id="5861" r:id="rId88"/>
    <p:sldId id="5862" r:id="rId89"/>
    <p:sldId id="5865" r:id="rId90"/>
    <p:sldId id="5867" r:id="rId91"/>
    <p:sldId id="349" r:id="rId92"/>
    <p:sldId id="5770" r:id="rId93"/>
    <p:sldId id="5773" r:id="rId94"/>
    <p:sldId id="5771" r:id="rId95"/>
    <p:sldId id="5925" r:id="rId96"/>
    <p:sldId id="5772" r:id="rId97"/>
    <p:sldId id="5657" r:id="rId98"/>
    <p:sldId id="5930" r:id="rId99"/>
    <p:sldId id="5931" r:id="rId100"/>
    <p:sldId id="5934" r:id="rId101"/>
    <p:sldId id="5935" r:id="rId102"/>
    <p:sldId id="5936" r:id="rId103"/>
    <p:sldId id="1073" r:id="rId104"/>
    <p:sldId id="5885" r:id="rId105"/>
    <p:sldId id="5662" r:id="rId106"/>
    <p:sldId id="5793" r:id="rId107"/>
    <p:sldId id="5794" r:id="rId108"/>
    <p:sldId id="5796" r:id="rId109"/>
    <p:sldId id="5798" r:id="rId110"/>
    <p:sldId id="5799" r:id="rId111"/>
    <p:sldId id="1009" r:id="rId112"/>
    <p:sldId id="1010" r:id="rId113"/>
    <p:sldId id="1011" r:id="rId114"/>
    <p:sldId id="1012" r:id="rId115"/>
    <p:sldId id="1014" r:id="rId116"/>
    <p:sldId id="1013" r:id="rId117"/>
    <p:sldId id="1016" r:id="rId118"/>
    <p:sldId id="1025" r:id="rId119"/>
    <p:sldId id="1028" r:id="rId120"/>
    <p:sldId id="5618" r:id="rId121"/>
    <p:sldId id="5620" r:id="rId122"/>
    <p:sldId id="5621" r:id="rId123"/>
    <p:sldId id="5623" r:id="rId124"/>
    <p:sldId id="5624" r:id="rId125"/>
    <p:sldId id="5626" r:id="rId126"/>
    <p:sldId id="5627" r:id="rId127"/>
    <p:sldId id="5628" r:id="rId128"/>
    <p:sldId id="5635" r:id="rId129"/>
    <p:sldId id="5803" r:id="rId130"/>
    <p:sldId id="5656" r:id="rId131"/>
    <p:sldId id="5964" r:id="rId132"/>
    <p:sldId id="5965" r:id="rId133"/>
    <p:sldId id="5966" r:id="rId134"/>
    <p:sldId id="5972" r:id="rId135"/>
    <p:sldId id="979" r:id="rId136"/>
    <p:sldId id="978" r:id="rId137"/>
    <p:sldId id="5672" r:id="rId138"/>
    <p:sldId id="5673" r:id="rId139"/>
    <p:sldId id="5675" r:id="rId140"/>
    <p:sldId id="980" r:id="rId141"/>
    <p:sldId id="981" r:id="rId142"/>
    <p:sldId id="933" r:id="rId143"/>
    <p:sldId id="5677" r:id="rId144"/>
    <p:sldId id="935" r:id="rId145"/>
    <p:sldId id="5680" r:id="rId146"/>
    <p:sldId id="5681" r:id="rId147"/>
    <p:sldId id="936" r:id="rId148"/>
    <p:sldId id="5967" r:id="rId149"/>
    <p:sldId id="5968" r:id="rId150"/>
    <p:sldId id="5969" r:id="rId151"/>
    <p:sldId id="927" r:id="rId152"/>
    <p:sldId id="928" r:id="rId153"/>
    <p:sldId id="976" r:id="rId154"/>
    <p:sldId id="929" r:id="rId155"/>
    <p:sldId id="5970" r:id="rId156"/>
    <p:sldId id="5971" r:id="rId157"/>
    <p:sldId id="977" r:id="rId158"/>
    <p:sldId id="5973" r:id="rId159"/>
    <p:sldId id="5974" r:id="rId160"/>
    <p:sldId id="5975" r:id="rId161"/>
    <p:sldId id="5976" r:id="rId162"/>
    <p:sldId id="5977" r:id="rId163"/>
    <p:sldId id="986" r:id="rId164"/>
    <p:sldId id="5978" r:id="rId165"/>
    <p:sldId id="5979" r:id="rId166"/>
    <p:sldId id="942" r:id="rId167"/>
    <p:sldId id="943" r:id="rId168"/>
    <p:sldId id="944" r:id="rId169"/>
    <p:sldId id="5980" r:id="rId170"/>
    <p:sldId id="5790" r:id="rId171"/>
    <p:sldId id="5981" r:id="rId172"/>
    <p:sldId id="5983" r:id="rId173"/>
    <p:sldId id="5982" r:id="rId174"/>
    <p:sldId id="5984" r:id="rId175"/>
    <p:sldId id="5985" r:id="rId176"/>
    <p:sldId id="5986" r:id="rId177"/>
    <p:sldId id="5987" r:id="rId178"/>
    <p:sldId id="5988" r:id="rId179"/>
    <p:sldId id="5989" r:id="rId180"/>
    <p:sldId id="5990" r:id="rId181"/>
    <p:sldId id="996" r:id="rId182"/>
    <p:sldId id="997" r:id="rId183"/>
    <p:sldId id="992" r:id="rId184"/>
    <p:sldId id="993" r:id="rId185"/>
    <p:sldId id="994" r:id="rId186"/>
    <p:sldId id="995" r:id="rId187"/>
    <p:sldId id="998" r:id="rId188"/>
    <p:sldId id="5816" r:id="rId189"/>
    <p:sldId id="5800" r:id="rId190"/>
    <p:sldId id="5801" r:id="rId191"/>
    <p:sldId id="5753" r:id="rId192"/>
    <p:sldId id="5754" r:id="rId193"/>
    <p:sldId id="5755" r:id="rId194"/>
    <p:sldId id="958" r:id="rId195"/>
    <p:sldId id="957" r:id="rId196"/>
    <p:sldId id="989" r:id="rId197"/>
    <p:sldId id="5992" r:id="rId198"/>
    <p:sldId id="954" r:id="rId199"/>
    <p:sldId id="5757" r:id="rId200"/>
    <p:sldId id="955" r:id="rId201"/>
    <p:sldId id="5910" r:id="rId202"/>
    <p:sldId id="990" r:id="rId203"/>
    <p:sldId id="5750" r:id="rId204"/>
    <p:sldId id="5751" r:id="rId205"/>
    <p:sldId id="5804" r:id="rId206"/>
    <p:sldId id="5996" r:id="rId207"/>
    <p:sldId id="5995" r:id="rId208"/>
    <p:sldId id="5997" r:id="rId209"/>
    <p:sldId id="5998" r:id="rId210"/>
    <p:sldId id="5999" r:id="rId211"/>
    <p:sldId id="6000" r:id="rId212"/>
    <p:sldId id="6001" r:id="rId213"/>
    <p:sldId id="6002" r:id="rId214"/>
    <p:sldId id="6003" r:id="rId215"/>
    <p:sldId id="6005" r:id="rId216"/>
    <p:sldId id="6004" r:id="rId217"/>
    <p:sldId id="6006" r:id="rId218"/>
    <p:sldId id="6007" r:id="rId219"/>
  </p:sldIdLst>
  <p:sldSz cx="9906000" cy="6858000" type="A4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5pPr>
    <a:lvl6pPr marL="2286000" algn="l" defTabSz="457200" rtl="0" eaLnBrk="1" latinLnBrk="0" hangingPunct="1"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6pPr>
    <a:lvl7pPr marL="2743200" algn="l" defTabSz="457200" rtl="0" eaLnBrk="1" latinLnBrk="0" hangingPunct="1"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7pPr>
    <a:lvl8pPr marL="3200400" algn="l" defTabSz="457200" rtl="0" eaLnBrk="1" latinLnBrk="0" hangingPunct="1"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8pPr>
    <a:lvl9pPr marL="3657600" algn="l" defTabSz="457200" rtl="0" eaLnBrk="1" latinLnBrk="0" hangingPunct="1">
      <a:defRPr kumimoji="1" sz="1000" b="1" kern="1200">
        <a:solidFill>
          <a:schemeClr val="tx1"/>
        </a:solidFill>
        <a:latin typeface="굴림" charset="0"/>
        <a:ea typeface="굴림" charset="0"/>
        <a:cs typeface="굴림" charset="0"/>
      </a:defRPr>
    </a:lvl9pPr>
  </p:defaultTextStyle>
  <p:extLst>
    <p:ext uri="{521415D9-36F7-43E2-AB2F-B90AF26B5E84}">
      <p14:sectionLst xmlns:p14="http://schemas.microsoft.com/office/powerpoint/2010/main">
        <p14:section name="제목 없는 구역" id="{6A69B5E9-A197-4438-B590-2DEE0FCCEF81}">
          <p14:sldIdLst>
            <p14:sldId id="3592"/>
            <p14:sldId id="5908"/>
            <p14:sldId id="1074"/>
            <p14:sldId id="1075"/>
            <p14:sldId id="1076"/>
            <p14:sldId id="1077"/>
            <p14:sldId id="1078"/>
            <p14:sldId id="1079"/>
            <p14:sldId id="1080"/>
            <p14:sldId id="1081"/>
            <p14:sldId id="1082"/>
            <p14:sldId id="1083"/>
            <p14:sldId id="1084"/>
            <p14:sldId id="1085"/>
            <p14:sldId id="1064"/>
            <p14:sldId id="1094"/>
            <p14:sldId id="1095"/>
            <p14:sldId id="1097"/>
            <p14:sldId id="917"/>
            <p14:sldId id="918"/>
            <p14:sldId id="969"/>
            <p14:sldId id="919"/>
            <p14:sldId id="926"/>
            <p14:sldId id="972"/>
            <p14:sldId id="973"/>
            <p14:sldId id="974"/>
            <p14:sldId id="975"/>
            <p14:sldId id="1114"/>
            <p14:sldId id="1072"/>
            <p14:sldId id="1122"/>
            <p14:sldId id="1069"/>
            <p14:sldId id="1070"/>
            <p14:sldId id="1129"/>
            <p14:sldId id="5957"/>
            <p14:sldId id="5958"/>
            <p14:sldId id="5959"/>
            <p14:sldId id="5960"/>
            <p14:sldId id="5961"/>
            <p14:sldId id="5962"/>
            <p14:sldId id="1062"/>
            <p14:sldId id="1060"/>
            <p14:sldId id="1061"/>
            <p14:sldId id="729"/>
            <p14:sldId id="730"/>
            <p14:sldId id="731"/>
            <p14:sldId id="5927"/>
            <p14:sldId id="418"/>
            <p14:sldId id="419"/>
            <p14:sldId id="5920"/>
            <p14:sldId id="421"/>
            <p14:sldId id="1034"/>
            <p14:sldId id="1035"/>
            <p14:sldId id="265"/>
            <p14:sldId id="258"/>
            <p14:sldId id="5921"/>
            <p14:sldId id="5729"/>
            <p14:sldId id="259"/>
            <p14:sldId id="5728"/>
            <p14:sldId id="5730"/>
            <p14:sldId id="424"/>
            <p14:sldId id="425"/>
            <p14:sldId id="426"/>
            <p14:sldId id="5731"/>
            <p14:sldId id="5763"/>
            <p14:sldId id="5923"/>
            <p14:sldId id="5924"/>
            <p14:sldId id="5732"/>
            <p14:sldId id="5733"/>
            <p14:sldId id="5734"/>
            <p14:sldId id="5735"/>
            <p14:sldId id="5736"/>
            <p14:sldId id="5737"/>
            <p14:sldId id="5818"/>
            <p14:sldId id="5819"/>
            <p14:sldId id="5821"/>
            <p14:sldId id="5822"/>
            <p14:sldId id="5824"/>
            <p14:sldId id="5827"/>
            <p14:sldId id="5828"/>
            <p14:sldId id="5829"/>
            <p14:sldId id="5837"/>
            <p14:sldId id="5840"/>
            <p14:sldId id="5846"/>
            <p14:sldId id="5857"/>
            <p14:sldId id="5861"/>
            <p14:sldId id="5862"/>
            <p14:sldId id="5865"/>
            <p14:sldId id="5867"/>
            <p14:sldId id="349"/>
            <p14:sldId id="5770"/>
            <p14:sldId id="5773"/>
            <p14:sldId id="5771"/>
            <p14:sldId id="5925"/>
            <p14:sldId id="5772"/>
            <p14:sldId id="5657"/>
            <p14:sldId id="5930"/>
            <p14:sldId id="5931"/>
            <p14:sldId id="5934"/>
            <p14:sldId id="5935"/>
            <p14:sldId id="5936"/>
            <p14:sldId id="1073"/>
            <p14:sldId id="5885"/>
            <p14:sldId id="5662"/>
            <p14:sldId id="5793"/>
            <p14:sldId id="5794"/>
            <p14:sldId id="5796"/>
            <p14:sldId id="5798"/>
            <p14:sldId id="5799"/>
            <p14:sldId id="1009"/>
            <p14:sldId id="1010"/>
            <p14:sldId id="1011"/>
            <p14:sldId id="1012"/>
            <p14:sldId id="1014"/>
            <p14:sldId id="1013"/>
            <p14:sldId id="1016"/>
            <p14:sldId id="1025"/>
            <p14:sldId id="1028"/>
            <p14:sldId id="5618"/>
            <p14:sldId id="5620"/>
            <p14:sldId id="5621"/>
            <p14:sldId id="5623"/>
            <p14:sldId id="5624"/>
            <p14:sldId id="5626"/>
            <p14:sldId id="5627"/>
            <p14:sldId id="5628"/>
            <p14:sldId id="5635"/>
            <p14:sldId id="5803"/>
            <p14:sldId id="5656"/>
            <p14:sldId id="5964"/>
            <p14:sldId id="5965"/>
            <p14:sldId id="5966"/>
            <p14:sldId id="5972"/>
            <p14:sldId id="979"/>
            <p14:sldId id="978"/>
            <p14:sldId id="5672"/>
            <p14:sldId id="5673"/>
            <p14:sldId id="5675"/>
            <p14:sldId id="980"/>
            <p14:sldId id="981"/>
            <p14:sldId id="933"/>
            <p14:sldId id="5677"/>
            <p14:sldId id="935"/>
            <p14:sldId id="5680"/>
            <p14:sldId id="5681"/>
            <p14:sldId id="936"/>
            <p14:sldId id="5967"/>
            <p14:sldId id="5968"/>
            <p14:sldId id="5969"/>
            <p14:sldId id="927"/>
            <p14:sldId id="928"/>
            <p14:sldId id="976"/>
            <p14:sldId id="929"/>
            <p14:sldId id="5970"/>
            <p14:sldId id="5971"/>
            <p14:sldId id="977"/>
            <p14:sldId id="5973"/>
            <p14:sldId id="5974"/>
            <p14:sldId id="5975"/>
            <p14:sldId id="5976"/>
            <p14:sldId id="5977"/>
            <p14:sldId id="986"/>
            <p14:sldId id="5978"/>
            <p14:sldId id="5979"/>
            <p14:sldId id="942"/>
            <p14:sldId id="943"/>
            <p14:sldId id="944"/>
            <p14:sldId id="5980"/>
            <p14:sldId id="5790"/>
            <p14:sldId id="5981"/>
            <p14:sldId id="5983"/>
            <p14:sldId id="5982"/>
            <p14:sldId id="5984"/>
            <p14:sldId id="5985"/>
            <p14:sldId id="5986"/>
            <p14:sldId id="5987"/>
            <p14:sldId id="5988"/>
            <p14:sldId id="5989"/>
            <p14:sldId id="5990"/>
            <p14:sldId id="996"/>
            <p14:sldId id="997"/>
            <p14:sldId id="992"/>
            <p14:sldId id="993"/>
            <p14:sldId id="994"/>
            <p14:sldId id="995"/>
            <p14:sldId id="998"/>
            <p14:sldId id="5816"/>
            <p14:sldId id="5800"/>
            <p14:sldId id="5801"/>
            <p14:sldId id="5753"/>
            <p14:sldId id="5754"/>
            <p14:sldId id="5755"/>
            <p14:sldId id="958"/>
            <p14:sldId id="957"/>
            <p14:sldId id="989"/>
            <p14:sldId id="5992"/>
            <p14:sldId id="954"/>
            <p14:sldId id="5757"/>
            <p14:sldId id="955"/>
            <p14:sldId id="5910"/>
            <p14:sldId id="990"/>
            <p14:sldId id="5750"/>
            <p14:sldId id="5751"/>
            <p14:sldId id="5804"/>
            <p14:sldId id="5996"/>
            <p14:sldId id="5995"/>
            <p14:sldId id="5997"/>
            <p14:sldId id="5998"/>
            <p14:sldId id="5999"/>
            <p14:sldId id="6000"/>
            <p14:sldId id="6001"/>
            <p14:sldId id="6002"/>
            <p14:sldId id="6003"/>
            <p14:sldId id="6005"/>
            <p14:sldId id="6004"/>
            <p14:sldId id="6006"/>
            <p14:sldId id="60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93" userDrawn="1">
          <p15:clr>
            <a:srgbClr val="A4A3A4"/>
          </p15:clr>
        </p15:guide>
        <p15:guide id="4" pos="262">
          <p15:clr>
            <a:srgbClr val="A4A3A4"/>
          </p15:clr>
        </p15:guide>
        <p15:guide id="5" pos="59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6D4"/>
    <a:srgbClr val="D6E1F1"/>
    <a:srgbClr val="70AD47"/>
    <a:srgbClr val="4DC58D"/>
    <a:srgbClr val="5B9BD5"/>
    <a:srgbClr val="BB9A71"/>
    <a:srgbClr val="BA9970"/>
    <a:srgbClr val="A89C40"/>
    <a:srgbClr val="CBCCA0"/>
    <a:srgbClr val="6E9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F7FB5C-CA98-46D0-9DFF-455E988B700A}" v="4" dt="2023-08-12T00:07:28.64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7355" autoAdjust="0"/>
  </p:normalViewPr>
  <p:slideViewPr>
    <p:cSldViewPr>
      <p:cViewPr varScale="1">
        <p:scale>
          <a:sx n="113" d="100"/>
          <a:sy n="113" d="100"/>
        </p:scale>
        <p:origin x="748" y="88"/>
      </p:cViewPr>
      <p:guideLst>
        <p:guide orient="horz" pos="2160"/>
        <p:guide pos="2893"/>
        <p:guide pos="262"/>
        <p:guide pos="59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43642"/>
    </p:cViewPr>
  </p:sorterViewPr>
  <p:notesViewPr>
    <p:cSldViewPr>
      <p:cViewPr varScale="1">
        <p:scale>
          <a:sx n="66" d="100"/>
          <a:sy n="66" d="100"/>
        </p:scale>
        <p:origin x="-3130" y="-72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slide" Target="slides/slide188.xml"/><Relationship Id="rId205" Type="http://schemas.openxmlformats.org/officeDocument/2006/relationships/slide" Target="slides/slide202.xml"/><Relationship Id="rId226" Type="http://schemas.microsoft.com/office/2016/11/relationships/changesInfo" Target="changesInfos/changesInfo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16" Type="http://schemas.openxmlformats.org/officeDocument/2006/relationships/slide" Target="slides/slide213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slide" Target="slides/slide189.xml"/><Relationship Id="rId206" Type="http://schemas.openxmlformats.org/officeDocument/2006/relationships/slide" Target="slides/slide203.xml"/><Relationship Id="rId227" Type="http://schemas.microsoft.com/office/2015/10/relationships/revisionInfo" Target="revisionInfo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217" Type="http://schemas.openxmlformats.org/officeDocument/2006/relationships/slide" Target="slides/slide214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93" Type="http://schemas.openxmlformats.org/officeDocument/2006/relationships/slide" Target="slides/slide190.xml"/><Relationship Id="rId207" Type="http://schemas.openxmlformats.org/officeDocument/2006/relationships/slide" Target="slides/slide204.xml"/><Relationship Id="rId13" Type="http://schemas.openxmlformats.org/officeDocument/2006/relationships/slide" Target="slides/slide10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20" Type="http://schemas.openxmlformats.org/officeDocument/2006/relationships/slide" Target="slides/slide117.xml"/><Relationship Id="rId141" Type="http://schemas.openxmlformats.org/officeDocument/2006/relationships/slide" Target="slides/slide138.xml"/><Relationship Id="rId7" Type="http://schemas.openxmlformats.org/officeDocument/2006/relationships/slide" Target="slides/slide4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18" Type="http://schemas.openxmlformats.org/officeDocument/2006/relationships/slide" Target="slides/slide215.xml"/><Relationship Id="rId24" Type="http://schemas.openxmlformats.org/officeDocument/2006/relationships/slide" Target="slides/slide21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31" Type="http://schemas.openxmlformats.org/officeDocument/2006/relationships/slide" Target="slides/slide128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4" Type="http://schemas.openxmlformats.org/officeDocument/2006/relationships/slide" Target="slides/slide191.xml"/><Relationship Id="rId208" Type="http://schemas.openxmlformats.org/officeDocument/2006/relationships/slide" Target="slides/slide205.xml"/><Relationship Id="rId14" Type="http://schemas.openxmlformats.org/officeDocument/2006/relationships/slide" Target="slides/slide11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8" Type="http://schemas.openxmlformats.org/officeDocument/2006/relationships/slide" Target="slides/slide5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219" Type="http://schemas.openxmlformats.org/officeDocument/2006/relationships/slide" Target="slides/slide216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5" Type="http://schemas.openxmlformats.org/officeDocument/2006/relationships/slide" Target="slides/slide192.xml"/><Relationship Id="rId209" Type="http://schemas.openxmlformats.org/officeDocument/2006/relationships/slide" Target="slides/slide206.xml"/><Relationship Id="rId190" Type="http://schemas.openxmlformats.org/officeDocument/2006/relationships/slide" Target="slides/slide187.xml"/><Relationship Id="rId204" Type="http://schemas.openxmlformats.org/officeDocument/2006/relationships/slide" Target="slides/slide201.xml"/><Relationship Id="rId220" Type="http://schemas.openxmlformats.org/officeDocument/2006/relationships/notesMaster" Target="notesMasters/notesMaster1.xml"/><Relationship Id="rId225" Type="http://schemas.openxmlformats.org/officeDocument/2006/relationships/tableStyles" Target="tableStyle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10" Type="http://schemas.openxmlformats.org/officeDocument/2006/relationships/slide" Target="slides/slide207.xml"/><Relationship Id="rId215" Type="http://schemas.openxmlformats.org/officeDocument/2006/relationships/slide" Target="slides/slide212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96" Type="http://schemas.openxmlformats.org/officeDocument/2006/relationships/slide" Target="slides/slide193.xml"/><Relationship Id="rId200" Type="http://schemas.openxmlformats.org/officeDocument/2006/relationships/slide" Target="slides/slide197.xml"/><Relationship Id="rId16" Type="http://schemas.openxmlformats.org/officeDocument/2006/relationships/slide" Target="slides/slide13.xml"/><Relationship Id="rId221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11" Type="http://schemas.openxmlformats.org/officeDocument/2006/relationships/slide" Target="slides/slide208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97" Type="http://schemas.openxmlformats.org/officeDocument/2006/relationships/slide" Target="slides/slide194.xml"/><Relationship Id="rId201" Type="http://schemas.openxmlformats.org/officeDocument/2006/relationships/slide" Target="slides/slide198.xml"/><Relationship Id="rId222" Type="http://schemas.openxmlformats.org/officeDocument/2006/relationships/presProps" Target="presProps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9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Relationship Id="rId198" Type="http://schemas.openxmlformats.org/officeDocument/2006/relationships/slide" Target="slides/slide195.xml"/><Relationship Id="rId202" Type="http://schemas.openxmlformats.org/officeDocument/2006/relationships/slide" Target="slides/slide199.xml"/><Relationship Id="rId223" Type="http://schemas.openxmlformats.org/officeDocument/2006/relationships/viewProps" Target="viewProps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50" Type="http://schemas.openxmlformats.org/officeDocument/2006/relationships/slide" Target="slides/slide47.xml"/><Relationship Id="rId104" Type="http://schemas.openxmlformats.org/officeDocument/2006/relationships/slide" Target="slides/slide101.xml"/><Relationship Id="rId125" Type="http://schemas.openxmlformats.org/officeDocument/2006/relationships/slide" Target="slides/slide122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slide" Target="slides/slide185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13" Type="http://schemas.openxmlformats.org/officeDocument/2006/relationships/slide" Target="slides/slide21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40" Type="http://schemas.openxmlformats.org/officeDocument/2006/relationships/slide" Target="slides/slide37.xml"/><Relationship Id="rId115" Type="http://schemas.openxmlformats.org/officeDocument/2006/relationships/slide" Target="slides/slide112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9" Type="http://schemas.openxmlformats.org/officeDocument/2006/relationships/slide" Target="slides/slide196.xml"/><Relationship Id="rId203" Type="http://schemas.openxmlformats.org/officeDocument/2006/relationships/slide" Target="slides/slide200.xml"/><Relationship Id="rId19" Type="http://schemas.openxmlformats.org/officeDocument/2006/relationships/slide" Target="slides/slide16.xml"/><Relationship Id="rId224" Type="http://schemas.openxmlformats.org/officeDocument/2006/relationships/theme" Target="theme/theme1.xml"/><Relationship Id="rId30" Type="http://schemas.openxmlformats.org/officeDocument/2006/relationships/slide" Target="slides/slide2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189" Type="http://schemas.openxmlformats.org/officeDocument/2006/relationships/slide" Target="slides/slide1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e kangwook" userId="358766d1acadafad" providerId="LiveId" clId="{01F7FB5C-CA98-46D0-9DFF-455E988B700A}"/>
    <pc:docChg chg="custSel addSld modSld">
      <pc:chgData name="lee kangwook" userId="358766d1acadafad" providerId="LiveId" clId="{01F7FB5C-CA98-46D0-9DFF-455E988B700A}" dt="2023-08-12T00:07:28.693" v="8" actId="20577"/>
      <pc:docMkLst>
        <pc:docMk/>
      </pc:docMkLst>
      <pc:sldChg chg="addSp modSp add mod">
        <pc:chgData name="lee kangwook" userId="358766d1acadafad" providerId="LiveId" clId="{01F7FB5C-CA98-46D0-9DFF-455E988B700A}" dt="2023-08-12T00:07:28.693" v="8" actId="20577"/>
        <pc:sldMkLst>
          <pc:docMk/>
          <pc:sldMk cId="820790540" sldId="6007"/>
        </pc:sldMkLst>
        <pc:spChg chg="mod">
          <ac:chgData name="lee kangwook" userId="358766d1acadafad" providerId="LiveId" clId="{01F7FB5C-CA98-46D0-9DFF-455E988B700A}" dt="2023-08-12T00:07:28.693" v="8" actId="20577"/>
          <ac:spMkLst>
            <pc:docMk/>
            <pc:sldMk cId="820790540" sldId="6007"/>
            <ac:spMk id="2" creationId="{5A0C7858-A08B-4CE8-4731-00FF98ACB224}"/>
          </ac:spMkLst>
        </pc:spChg>
        <pc:picChg chg="add mod">
          <ac:chgData name="lee kangwook" userId="358766d1acadafad" providerId="LiveId" clId="{01F7FB5C-CA98-46D0-9DFF-455E988B700A}" dt="2023-08-12T00:07:28.636" v="2"/>
          <ac:picMkLst>
            <pc:docMk/>
            <pc:sldMk cId="820790540" sldId="6007"/>
            <ac:picMk id="4" creationId="{4FE71338-EF6C-B0DB-F396-8F523E4FCAE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157371971463629E-2"/>
          <c:y val="2.2972488852127496E-2"/>
          <c:w val="0.90461766891182749"/>
          <c:h val="0.7539916868868216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Sheet1!$A$2:$A$15</c:f>
              <c:numCache>
                <c:formatCode>General</c:formatCode>
                <c:ptCount val="14"/>
                <c:pt idx="0">
                  <c:v>0.9</c:v>
                </c:pt>
                <c:pt idx="1">
                  <c:v>2.7</c:v>
                </c:pt>
                <c:pt idx="2">
                  <c:v>6.7</c:v>
                </c:pt>
                <c:pt idx="3">
                  <c:v>10.9</c:v>
                </c:pt>
                <c:pt idx="4">
                  <c:v>6</c:v>
                </c:pt>
                <c:pt idx="5">
                  <c:v>6.3</c:v>
                </c:pt>
                <c:pt idx="6">
                  <c:v>7</c:v>
                </c:pt>
                <c:pt idx="7">
                  <c:v>8.6999999999999993</c:v>
                </c:pt>
                <c:pt idx="8">
                  <c:v>4.8</c:v>
                </c:pt>
                <c:pt idx="9">
                  <c:v>12.5</c:v>
                </c:pt>
                <c:pt idx="10">
                  <c:v>13.4</c:v>
                </c:pt>
                <c:pt idx="11">
                  <c:v>2</c:v>
                </c:pt>
                <c:pt idx="12">
                  <c:v>3.6</c:v>
                </c:pt>
                <c:pt idx="13">
                  <c:v>14.6</c:v>
                </c:pt>
              </c:numCache>
            </c:numRef>
          </c:xVal>
          <c:yVal>
            <c:numRef>
              <c:f>Sheet1!$B$2:$B$15</c:f>
              <c:numCache>
                <c:formatCode>General</c:formatCode>
                <c:ptCount val="14"/>
                <c:pt idx="0">
                  <c:v>0.5</c:v>
                </c:pt>
                <c:pt idx="1">
                  <c:v>1.1000000000000001</c:v>
                </c:pt>
                <c:pt idx="2">
                  <c:v>28.6</c:v>
                </c:pt>
                <c:pt idx="3">
                  <c:v>32.799999999999997</c:v>
                </c:pt>
                <c:pt idx="4">
                  <c:v>15.7</c:v>
                </c:pt>
                <c:pt idx="5">
                  <c:v>19.7</c:v>
                </c:pt>
                <c:pt idx="6">
                  <c:v>32.6</c:v>
                </c:pt>
                <c:pt idx="7">
                  <c:v>32.5</c:v>
                </c:pt>
                <c:pt idx="8">
                  <c:v>7.3</c:v>
                </c:pt>
                <c:pt idx="9">
                  <c:v>33.1</c:v>
                </c:pt>
                <c:pt idx="10">
                  <c:v>32.9</c:v>
                </c:pt>
                <c:pt idx="11">
                  <c:v>0.75</c:v>
                </c:pt>
                <c:pt idx="12">
                  <c:v>3.6</c:v>
                </c:pt>
                <c:pt idx="13">
                  <c:v>33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2B9-49B2-9363-6664A74926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69057416"/>
        <c:axId val="869057744"/>
      </c:scatterChart>
      <c:valAx>
        <c:axId val="869057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9057744"/>
        <c:crosses val="autoZero"/>
        <c:crossBetween val="midCat"/>
      </c:valAx>
      <c:valAx>
        <c:axId val="869057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9057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값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Sheet1!$A$2:$A$22</c:f>
              <c:numCache>
                <c:formatCode>General</c:formatCode>
                <c:ptCount val="21"/>
                <c:pt idx="0">
                  <c:v>0.42</c:v>
                </c:pt>
                <c:pt idx="1">
                  <c:v>0.54</c:v>
                </c:pt>
                <c:pt idx="2">
                  <c:v>0.42</c:v>
                </c:pt>
                <c:pt idx="3">
                  <c:v>0.86</c:v>
                </c:pt>
                <c:pt idx="4">
                  <c:v>0.6</c:v>
                </c:pt>
                <c:pt idx="5">
                  <c:v>0.51</c:v>
                </c:pt>
                <c:pt idx="6">
                  <c:v>0.3</c:v>
                </c:pt>
                <c:pt idx="7">
                  <c:v>0.61</c:v>
                </c:pt>
                <c:pt idx="8">
                  <c:v>0.57999999999999996</c:v>
                </c:pt>
                <c:pt idx="9">
                  <c:v>0.76</c:v>
                </c:pt>
                <c:pt idx="10">
                  <c:v>0.57999999999999996</c:v>
                </c:pt>
                <c:pt idx="11">
                  <c:v>0.66</c:v>
                </c:pt>
                <c:pt idx="12">
                  <c:v>0.63</c:v>
                </c:pt>
                <c:pt idx="13">
                  <c:v>0.92</c:v>
                </c:pt>
                <c:pt idx="14">
                  <c:v>0.86</c:v>
                </c:pt>
                <c:pt idx="15">
                  <c:v>0.91</c:v>
                </c:pt>
                <c:pt idx="16">
                  <c:v>0.82</c:v>
                </c:pt>
                <c:pt idx="17">
                  <c:v>0.86</c:v>
                </c:pt>
                <c:pt idx="18">
                  <c:v>0.8</c:v>
                </c:pt>
                <c:pt idx="19">
                  <c:v>0.69</c:v>
                </c:pt>
                <c:pt idx="20">
                  <c:v>0.62</c:v>
                </c:pt>
              </c:numCache>
            </c:numRef>
          </c:xVal>
          <c:yVal>
            <c:numRef>
              <c:f>Sheet1!$B$2:$B$22</c:f>
              <c:numCache>
                <c:formatCode>General</c:formatCode>
                <c:ptCount val="21"/>
                <c:pt idx="0">
                  <c:v>0.46750000000000003</c:v>
                </c:pt>
                <c:pt idx="1">
                  <c:v>0.625</c:v>
                </c:pt>
                <c:pt idx="2">
                  <c:v>0.53749999999999998</c:v>
                </c:pt>
                <c:pt idx="3">
                  <c:v>0.92749999999999999</c:v>
                </c:pt>
                <c:pt idx="4">
                  <c:v>0.63749999999999996</c:v>
                </c:pt>
                <c:pt idx="5">
                  <c:v>0.63124999999999998</c:v>
                </c:pt>
                <c:pt idx="6">
                  <c:v>0.35625000000000001</c:v>
                </c:pt>
                <c:pt idx="7">
                  <c:v>0.65</c:v>
                </c:pt>
                <c:pt idx="8">
                  <c:v>0.63124999999999998</c:v>
                </c:pt>
                <c:pt idx="9">
                  <c:v>0.72499999999999998</c:v>
                </c:pt>
                <c:pt idx="10">
                  <c:v>0.48125000000000001</c:v>
                </c:pt>
                <c:pt idx="11">
                  <c:v>0.51249999999999996</c:v>
                </c:pt>
                <c:pt idx="12">
                  <c:v>0.48749999999999999</c:v>
                </c:pt>
                <c:pt idx="13">
                  <c:v>1</c:v>
                </c:pt>
                <c:pt idx="14">
                  <c:v>0.88749999999999996</c:v>
                </c:pt>
                <c:pt idx="15">
                  <c:v>0.97499999999999998</c:v>
                </c:pt>
                <c:pt idx="16">
                  <c:v>0.75624999999999998</c:v>
                </c:pt>
                <c:pt idx="17">
                  <c:v>0</c:v>
                </c:pt>
                <c:pt idx="18">
                  <c:v>0.85</c:v>
                </c:pt>
                <c:pt idx="19">
                  <c:v>0.79374999999999996</c:v>
                </c:pt>
                <c:pt idx="20">
                  <c:v>0.74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B30-4658-BF38-713E4187F9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12858080"/>
        <c:axId val="712858408"/>
      </c:scatterChart>
      <c:valAx>
        <c:axId val="7128580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2858408"/>
        <c:crosses val="autoZero"/>
        <c:crossBetween val="midCat"/>
      </c:valAx>
      <c:valAx>
        <c:axId val="712858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28580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A0E09C-3601-4CF1-8E8A-5BDC383074D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12796388-AE7C-40D5-86AC-189FA5D84C77}">
      <dgm:prSet phldrT="[텍스트]"/>
      <dgm:spPr/>
      <dgm:t>
        <a:bodyPr/>
        <a:lstStyle/>
        <a:p>
          <a:pPr latinLnBrk="1"/>
          <a:r>
            <a:rPr lang="en-US" altLang="ko-KR" dirty="0"/>
            <a:t>outlook : sunny </a:t>
          </a:r>
          <a:endParaRPr lang="ko-KR" altLang="en-US" dirty="0"/>
        </a:p>
      </dgm:t>
    </dgm:pt>
    <dgm:pt modelId="{F3C8BF1D-AE66-4FBD-A3A2-09031CB22640}" type="parTrans" cxnId="{B7CC8934-3A20-403F-83F1-F8E4D42A75D1}">
      <dgm:prSet/>
      <dgm:spPr/>
      <dgm:t>
        <a:bodyPr/>
        <a:lstStyle/>
        <a:p>
          <a:pPr latinLnBrk="1"/>
          <a:endParaRPr lang="ko-KR" altLang="en-US"/>
        </a:p>
      </dgm:t>
    </dgm:pt>
    <dgm:pt modelId="{8EED6C22-1F24-4EBD-BEE4-ED5F8F6EC8E4}" type="sibTrans" cxnId="{B7CC8934-3A20-403F-83F1-F8E4D42A75D1}">
      <dgm:prSet/>
      <dgm:spPr/>
      <dgm:t>
        <a:bodyPr/>
        <a:lstStyle/>
        <a:p>
          <a:pPr latinLnBrk="1"/>
          <a:endParaRPr lang="ko-KR" altLang="en-US"/>
        </a:p>
      </dgm:t>
    </dgm:pt>
    <dgm:pt modelId="{3CF8D06A-EACE-4D4E-9EAE-100E6C6D30FB}">
      <dgm:prSet phldrT="[텍스트]"/>
      <dgm:spPr/>
      <dgm:t>
        <a:bodyPr/>
        <a:lstStyle/>
        <a:p>
          <a:pPr latinLnBrk="1"/>
          <a:r>
            <a:rPr lang="en-US" altLang="ko-KR" dirty="0"/>
            <a:t>temp : hot</a:t>
          </a:r>
          <a:endParaRPr lang="ko-KR" altLang="en-US" dirty="0"/>
        </a:p>
      </dgm:t>
    </dgm:pt>
    <dgm:pt modelId="{FA1D2C6A-C78D-42F8-B79F-52CAF2994191}" type="parTrans" cxnId="{6A928A6D-22C5-4196-9E75-8EAC2D1D9BBA}">
      <dgm:prSet/>
      <dgm:spPr/>
      <dgm:t>
        <a:bodyPr/>
        <a:lstStyle/>
        <a:p>
          <a:pPr latinLnBrk="1"/>
          <a:endParaRPr lang="ko-KR" altLang="en-US"/>
        </a:p>
      </dgm:t>
    </dgm:pt>
    <dgm:pt modelId="{194D964A-8E0B-4DC7-B93D-53630ACBD339}" type="sibTrans" cxnId="{6A928A6D-22C5-4196-9E75-8EAC2D1D9BBA}">
      <dgm:prSet/>
      <dgm:spPr/>
      <dgm:t>
        <a:bodyPr/>
        <a:lstStyle/>
        <a:p>
          <a:pPr latinLnBrk="1"/>
          <a:endParaRPr lang="ko-KR" altLang="en-US"/>
        </a:p>
      </dgm:t>
    </dgm:pt>
    <dgm:pt modelId="{167818CA-E9D1-44ED-9CD0-976CEE1A5EE8}">
      <dgm:prSet phldrT="[텍스트]"/>
      <dgm:spPr/>
      <dgm:t>
        <a:bodyPr/>
        <a:lstStyle/>
        <a:p>
          <a:pPr latinLnBrk="1"/>
          <a:r>
            <a:rPr lang="en-US" altLang="ko-KR" dirty="0"/>
            <a:t>windy : yes </a:t>
          </a:r>
          <a:endParaRPr lang="ko-KR" altLang="en-US" dirty="0"/>
        </a:p>
      </dgm:t>
    </dgm:pt>
    <dgm:pt modelId="{6B1818E5-94C7-4E80-89C4-71F5A5A70858}" type="parTrans" cxnId="{DB84C123-8136-4A15-9468-3B4DBCD58A74}">
      <dgm:prSet/>
      <dgm:spPr/>
      <dgm:t>
        <a:bodyPr/>
        <a:lstStyle/>
        <a:p>
          <a:pPr latinLnBrk="1"/>
          <a:endParaRPr lang="ko-KR" altLang="en-US"/>
        </a:p>
      </dgm:t>
    </dgm:pt>
    <dgm:pt modelId="{D3794B8B-5100-47F1-A877-B100A3BBD5CB}" type="sibTrans" cxnId="{DB84C123-8136-4A15-9468-3B4DBCD58A74}">
      <dgm:prSet/>
      <dgm:spPr/>
      <dgm:t>
        <a:bodyPr/>
        <a:lstStyle/>
        <a:p>
          <a:pPr latinLnBrk="1"/>
          <a:endParaRPr lang="ko-KR" altLang="en-US"/>
        </a:p>
      </dgm:t>
    </dgm:pt>
    <dgm:pt modelId="{773FEDB8-9BF8-46CE-A80B-65D82108EDB6}">
      <dgm:prSet phldrT="[텍스트]"/>
      <dgm:spPr/>
      <dgm:t>
        <a:bodyPr/>
        <a:lstStyle/>
        <a:p>
          <a:pPr latinLnBrk="1"/>
          <a:r>
            <a:rPr lang="en-US" altLang="ko-KR" dirty="0"/>
            <a:t>play : no</a:t>
          </a:r>
          <a:endParaRPr lang="ko-KR" altLang="en-US" dirty="0"/>
        </a:p>
      </dgm:t>
    </dgm:pt>
    <dgm:pt modelId="{CA70C764-433F-4746-ACC4-92FFBD70B6F6}" type="parTrans" cxnId="{28FDCD0D-91A8-44C4-AC9D-5F824B03EE25}">
      <dgm:prSet/>
      <dgm:spPr/>
      <dgm:t>
        <a:bodyPr/>
        <a:lstStyle/>
        <a:p>
          <a:pPr latinLnBrk="1"/>
          <a:endParaRPr lang="ko-KR" altLang="en-US"/>
        </a:p>
      </dgm:t>
    </dgm:pt>
    <dgm:pt modelId="{9A61E0BE-9CB8-41CD-A5CA-8BA84E25110F}" type="sibTrans" cxnId="{28FDCD0D-91A8-44C4-AC9D-5F824B03EE25}">
      <dgm:prSet/>
      <dgm:spPr/>
      <dgm:t>
        <a:bodyPr/>
        <a:lstStyle/>
        <a:p>
          <a:pPr latinLnBrk="1"/>
          <a:endParaRPr lang="ko-KR" altLang="en-US"/>
        </a:p>
      </dgm:t>
    </dgm:pt>
    <dgm:pt modelId="{CC8D3D7A-651A-4504-BA65-E15C8F52D2E8}">
      <dgm:prSet phldrT="[텍스트]"/>
      <dgm:spPr/>
      <dgm:t>
        <a:bodyPr/>
        <a:lstStyle/>
        <a:p>
          <a:pPr latinLnBrk="1"/>
          <a:r>
            <a:rPr lang="en-US" altLang="ko-KR" dirty="0"/>
            <a:t>temp : mild</a:t>
          </a:r>
          <a:endParaRPr lang="ko-KR" altLang="en-US" dirty="0"/>
        </a:p>
      </dgm:t>
    </dgm:pt>
    <dgm:pt modelId="{8F9A37F1-E9B0-4678-8E57-2993911F3ABA}" type="parTrans" cxnId="{0A590C30-5C63-4224-ADBD-4922CF5564A2}">
      <dgm:prSet/>
      <dgm:spPr/>
      <dgm:t>
        <a:bodyPr/>
        <a:lstStyle/>
        <a:p>
          <a:pPr latinLnBrk="1"/>
          <a:endParaRPr lang="ko-KR" altLang="en-US"/>
        </a:p>
      </dgm:t>
    </dgm:pt>
    <dgm:pt modelId="{318A4814-BA09-4D2B-A0BF-51612F830EE1}" type="sibTrans" cxnId="{0A590C30-5C63-4224-ADBD-4922CF5564A2}">
      <dgm:prSet/>
      <dgm:spPr/>
      <dgm:t>
        <a:bodyPr/>
        <a:lstStyle/>
        <a:p>
          <a:pPr latinLnBrk="1"/>
          <a:endParaRPr lang="ko-KR" altLang="en-US"/>
        </a:p>
      </dgm:t>
    </dgm:pt>
    <dgm:pt modelId="{9D593908-B9A9-4B4D-B72E-ECC574AAA6E4}">
      <dgm:prSet phldrT="[텍스트]"/>
      <dgm:spPr/>
      <dgm:t>
        <a:bodyPr/>
        <a:lstStyle/>
        <a:p>
          <a:pPr latinLnBrk="1"/>
          <a:r>
            <a:rPr lang="en-US" altLang="ko-KR" dirty="0"/>
            <a:t>humidity : high</a:t>
          </a:r>
        </a:p>
      </dgm:t>
    </dgm:pt>
    <dgm:pt modelId="{61442243-B937-415A-A7DD-7D51D3F23D84}" type="parTrans" cxnId="{A39D94D9-3EC5-4D2A-AAA3-35A2228C422C}">
      <dgm:prSet/>
      <dgm:spPr/>
      <dgm:t>
        <a:bodyPr/>
        <a:lstStyle/>
        <a:p>
          <a:pPr latinLnBrk="1"/>
          <a:endParaRPr lang="ko-KR" altLang="en-US"/>
        </a:p>
      </dgm:t>
    </dgm:pt>
    <dgm:pt modelId="{C138D128-647E-4044-8E3B-7ABFA1D3999E}" type="sibTrans" cxnId="{A39D94D9-3EC5-4D2A-AAA3-35A2228C422C}">
      <dgm:prSet/>
      <dgm:spPr/>
      <dgm:t>
        <a:bodyPr/>
        <a:lstStyle/>
        <a:p>
          <a:pPr latinLnBrk="1"/>
          <a:endParaRPr lang="ko-KR" altLang="en-US"/>
        </a:p>
      </dgm:t>
    </dgm:pt>
    <dgm:pt modelId="{16800CFF-D894-4A76-8E7B-19EA59C58FB2}">
      <dgm:prSet phldrT="[텍스트]"/>
      <dgm:spPr/>
      <dgm:t>
        <a:bodyPr/>
        <a:lstStyle/>
        <a:p>
          <a:pPr latinLnBrk="1"/>
          <a:r>
            <a:rPr lang="en-US" altLang="ko-KR" dirty="0"/>
            <a:t>temp : cool</a:t>
          </a:r>
          <a:endParaRPr lang="ko-KR" altLang="en-US" dirty="0"/>
        </a:p>
      </dgm:t>
    </dgm:pt>
    <dgm:pt modelId="{0CAA1206-4AF0-410C-A5A9-B4FA664E7AF9}" type="parTrans" cxnId="{E62D1F5B-2487-408C-ABDA-3B3DE9C644A6}">
      <dgm:prSet/>
      <dgm:spPr/>
      <dgm:t>
        <a:bodyPr/>
        <a:lstStyle/>
        <a:p>
          <a:pPr latinLnBrk="1"/>
          <a:endParaRPr lang="ko-KR" altLang="en-US"/>
        </a:p>
      </dgm:t>
    </dgm:pt>
    <dgm:pt modelId="{F1E9B847-22BB-4664-BC07-34AAB43ED4E6}" type="sibTrans" cxnId="{E62D1F5B-2487-408C-ABDA-3B3DE9C644A6}">
      <dgm:prSet/>
      <dgm:spPr/>
      <dgm:t>
        <a:bodyPr/>
        <a:lstStyle/>
        <a:p>
          <a:pPr latinLnBrk="1"/>
          <a:endParaRPr lang="ko-KR" altLang="en-US"/>
        </a:p>
      </dgm:t>
    </dgm:pt>
    <dgm:pt modelId="{7558EA8F-91C6-410C-B201-23D1F0FE988B}">
      <dgm:prSet phldrT="[텍스트]"/>
      <dgm:spPr/>
      <dgm:t>
        <a:bodyPr/>
        <a:lstStyle/>
        <a:p>
          <a:pPr latinLnBrk="1"/>
          <a:r>
            <a:rPr lang="en-US" altLang="ko-KR" dirty="0"/>
            <a:t>play : yes</a:t>
          </a:r>
          <a:endParaRPr lang="ko-KR" altLang="en-US" dirty="0"/>
        </a:p>
      </dgm:t>
    </dgm:pt>
    <dgm:pt modelId="{1D32FBB1-E0D9-4681-BF42-A07FEE21C0CB}" type="parTrans" cxnId="{8AB674C2-7CD2-4777-9C42-ABABC1057F3E}">
      <dgm:prSet/>
      <dgm:spPr/>
      <dgm:t>
        <a:bodyPr/>
        <a:lstStyle/>
        <a:p>
          <a:pPr latinLnBrk="1"/>
          <a:endParaRPr lang="ko-KR" altLang="en-US"/>
        </a:p>
      </dgm:t>
    </dgm:pt>
    <dgm:pt modelId="{B1818713-B657-42FB-A5C4-A250AB9B7DE3}" type="sibTrans" cxnId="{8AB674C2-7CD2-4777-9C42-ABABC1057F3E}">
      <dgm:prSet/>
      <dgm:spPr/>
      <dgm:t>
        <a:bodyPr/>
        <a:lstStyle/>
        <a:p>
          <a:pPr latinLnBrk="1"/>
          <a:endParaRPr lang="ko-KR" altLang="en-US"/>
        </a:p>
      </dgm:t>
    </dgm:pt>
    <dgm:pt modelId="{DBCC138C-0163-4F8D-B737-C3894EC735DC}">
      <dgm:prSet phldrT="[텍스트]"/>
      <dgm:spPr/>
      <dgm:t>
        <a:bodyPr/>
        <a:lstStyle/>
        <a:p>
          <a:pPr latinLnBrk="1"/>
          <a:r>
            <a:rPr lang="en-US" altLang="ko-KR" dirty="0"/>
            <a:t>play : yes</a:t>
          </a:r>
        </a:p>
      </dgm:t>
    </dgm:pt>
    <dgm:pt modelId="{FC4FF7A3-0F42-4C70-AAF0-EF6768809AFE}" type="parTrans" cxnId="{138690FB-5518-4A55-8DB9-5A8ACF7AB62B}">
      <dgm:prSet/>
      <dgm:spPr/>
      <dgm:t>
        <a:bodyPr/>
        <a:lstStyle/>
        <a:p>
          <a:pPr latinLnBrk="1"/>
          <a:endParaRPr lang="ko-KR" altLang="en-US"/>
        </a:p>
      </dgm:t>
    </dgm:pt>
    <dgm:pt modelId="{853A0109-DB91-4E6B-95B6-02F99BE5F4A6}" type="sibTrans" cxnId="{138690FB-5518-4A55-8DB9-5A8ACF7AB62B}">
      <dgm:prSet/>
      <dgm:spPr/>
      <dgm:t>
        <a:bodyPr/>
        <a:lstStyle/>
        <a:p>
          <a:pPr latinLnBrk="1"/>
          <a:endParaRPr lang="ko-KR" altLang="en-US"/>
        </a:p>
      </dgm:t>
    </dgm:pt>
    <dgm:pt modelId="{88B4D669-A893-40A1-BC26-B4D227F9B377}">
      <dgm:prSet phldrT="[텍스트]"/>
      <dgm:spPr/>
      <dgm:t>
        <a:bodyPr/>
        <a:lstStyle/>
        <a:p>
          <a:pPr latinLnBrk="1"/>
          <a:r>
            <a:rPr lang="en-US" altLang="ko-KR" dirty="0"/>
            <a:t>play : no</a:t>
          </a:r>
          <a:endParaRPr lang="ko-KR" altLang="en-US" dirty="0"/>
        </a:p>
      </dgm:t>
    </dgm:pt>
    <dgm:pt modelId="{455C204C-C4C0-4AC5-90D1-529856FFF699}" type="parTrans" cxnId="{62877396-767B-4124-BB6D-9EEB32BBA0FF}">
      <dgm:prSet/>
      <dgm:spPr/>
      <dgm:t>
        <a:bodyPr/>
        <a:lstStyle/>
        <a:p>
          <a:pPr latinLnBrk="1"/>
          <a:endParaRPr lang="ko-KR" altLang="en-US"/>
        </a:p>
      </dgm:t>
    </dgm:pt>
    <dgm:pt modelId="{02FD3F90-DA47-4E2E-9D9C-0C4E33B0C5EC}" type="sibTrans" cxnId="{62877396-767B-4124-BB6D-9EEB32BBA0FF}">
      <dgm:prSet/>
      <dgm:spPr/>
      <dgm:t>
        <a:bodyPr/>
        <a:lstStyle/>
        <a:p>
          <a:pPr latinLnBrk="1"/>
          <a:endParaRPr lang="ko-KR" altLang="en-US"/>
        </a:p>
      </dgm:t>
    </dgm:pt>
    <dgm:pt modelId="{70FC2A1C-468D-433B-9F1E-8E8807B78423}" type="pres">
      <dgm:prSet presAssocID="{50A0E09C-3601-4CF1-8E8A-5BDC383074D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7AAA197-E010-4CDB-8DB6-CCDE9280404E}" type="pres">
      <dgm:prSet presAssocID="{12796388-AE7C-40D5-86AC-189FA5D84C77}" presName="hierRoot1" presStyleCnt="0"/>
      <dgm:spPr/>
    </dgm:pt>
    <dgm:pt modelId="{DFD91DC2-4C77-4843-8EB1-66691C87EDFF}" type="pres">
      <dgm:prSet presAssocID="{12796388-AE7C-40D5-86AC-189FA5D84C77}" presName="composite" presStyleCnt="0"/>
      <dgm:spPr/>
    </dgm:pt>
    <dgm:pt modelId="{4C1E82BC-7182-4919-94B8-70E50C63F940}" type="pres">
      <dgm:prSet presAssocID="{12796388-AE7C-40D5-86AC-189FA5D84C77}" presName="background" presStyleLbl="node0" presStyleIdx="0" presStyleCnt="1"/>
      <dgm:spPr/>
    </dgm:pt>
    <dgm:pt modelId="{CA9F9FA5-EE97-4957-9CEB-8DCE2437AD79}" type="pres">
      <dgm:prSet presAssocID="{12796388-AE7C-40D5-86AC-189FA5D84C77}" presName="text" presStyleLbl="fgAcc0" presStyleIdx="0" presStyleCnt="1">
        <dgm:presLayoutVars>
          <dgm:chPref val="3"/>
        </dgm:presLayoutVars>
      </dgm:prSet>
      <dgm:spPr/>
    </dgm:pt>
    <dgm:pt modelId="{8B85752E-8ACB-4BC3-BA89-331333ED5054}" type="pres">
      <dgm:prSet presAssocID="{12796388-AE7C-40D5-86AC-189FA5D84C77}" presName="hierChild2" presStyleCnt="0"/>
      <dgm:spPr/>
    </dgm:pt>
    <dgm:pt modelId="{4188D8DD-E659-4B5F-B354-1806ADB6DFB6}" type="pres">
      <dgm:prSet presAssocID="{FA1D2C6A-C78D-42F8-B79F-52CAF2994191}" presName="Name10" presStyleLbl="parChTrans1D2" presStyleIdx="0" presStyleCnt="3"/>
      <dgm:spPr/>
    </dgm:pt>
    <dgm:pt modelId="{B388283B-B822-4EB2-A356-AEF2724232C2}" type="pres">
      <dgm:prSet presAssocID="{3CF8D06A-EACE-4D4E-9EAE-100E6C6D30FB}" presName="hierRoot2" presStyleCnt="0"/>
      <dgm:spPr/>
    </dgm:pt>
    <dgm:pt modelId="{7F94BD9D-5DC5-4E80-AF48-14594F7C403A}" type="pres">
      <dgm:prSet presAssocID="{3CF8D06A-EACE-4D4E-9EAE-100E6C6D30FB}" presName="composite2" presStyleCnt="0"/>
      <dgm:spPr/>
    </dgm:pt>
    <dgm:pt modelId="{0A0C34FB-57A9-4624-88F6-F62938B61270}" type="pres">
      <dgm:prSet presAssocID="{3CF8D06A-EACE-4D4E-9EAE-100E6C6D30FB}" presName="background2" presStyleLbl="node2" presStyleIdx="0" presStyleCnt="3"/>
      <dgm:spPr/>
    </dgm:pt>
    <dgm:pt modelId="{1FC60203-C4CB-4A4D-86E3-8E08D3B4CC0F}" type="pres">
      <dgm:prSet presAssocID="{3CF8D06A-EACE-4D4E-9EAE-100E6C6D30FB}" presName="text2" presStyleLbl="fgAcc2" presStyleIdx="0" presStyleCnt="3">
        <dgm:presLayoutVars>
          <dgm:chPref val="3"/>
        </dgm:presLayoutVars>
      </dgm:prSet>
      <dgm:spPr/>
    </dgm:pt>
    <dgm:pt modelId="{F0B4D2F7-1750-4B23-9834-69E996C90C7E}" type="pres">
      <dgm:prSet presAssocID="{3CF8D06A-EACE-4D4E-9EAE-100E6C6D30FB}" presName="hierChild3" presStyleCnt="0"/>
      <dgm:spPr/>
    </dgm:pt>
    <dgm:pt modelId="{AA926D59-07B5-41B7-ABE7-265A2B3FBD92}" type="pres">
      <dgm:prSet presAssocID="{6B1818E5-94C7-4E80-89C4-71F5A5A70858}" presName="Name17" presStyleLbl="parChTrans1D3" presStyleIdx="0" presStyleCnt="4"/>
      <dgm:spPr/>
    </dgm:pt>
    <dgm:pt modelId="{19F1E49C-F2BD-41E8-AE08-C19C37677613}" type="pres">
      <dgm:prSet presAssocID="{167818CA-E9D1-44ED-9CD0-976CEE1A5EE8}" presName="hierRoot3" presStyleCnt="0"/>
      <dgm:spPr/>
    </dgm:pt>
    <dgm:pt modelId="{FD43995F-7007-49AD-82A1-447FB20DA057}" type="pres">
      <dgm:prSet presAssocID="{167818CA-E9D1-44ED-9CD0-976CEE1A5EE8}" presName="composite3" presStyleCnt="0"/>
      <dgm:spPr/>
    </dgm:pt>
    <dgm:pt modelId="{496B21A4-9219-46EA-B0A7-7F36F4D972EA}" type="pres">
      <dgm:prSet presAssocID="{167818CA-E9D1-44ED-9CD0-976CEE1A5EE8}" presName="background3" presStyleLbl="node3" presStyleIdx="0" presStyleCnt="4"/>
      <dgm:spPr/>
    </dgm:pt>
    <dgm:pt modelId="{27311508-8D1A-4E4E-ABC1-02100E6C0C44}" type="pres">
      <dgm:prSet presAssocID="{167818CA-E9D1-44ED-9CD0-976CEE1A5EE8}" presName="text3" presStyleLbl="fgAcc3" presStyleIdx="0" presStyleCnt="4">
        <dgm:presLayoutVars>
          <dgm:chPref val="3"/>
        </dgm:presLayoutVars>
      </dgm:prSet>
      <dgm:spPr/>
    </dgm:pt>
    <dgm:pt modelId="{3BD9F986-99E2-43D2-AF0D-AB0D9CD779E3}" type="pres">
      <dgm:prSet presAssocID="{167818CA-E9D1-44ED-9CD0-976CEE1A5EE8}" presName="hierChild4" presStyleCnt="0"/>
      <dgm:spPr/>
    </dgm:pt>
    <dgm:pt modelId="{9172EC4A-C1D0-4C4F-9046-B04B9E2735E0}" type="pres">
      <dgm:prSet presAssocID="{1D32FBB1-E0D9-4681-BF42-A07FEE21C0CB}" presName="Name23" presStyleLbl="parChTrans1D4" presStyleIdx="0" presStyleCnt="2"/>
      <dgm:spPr/>
    </dgm:pt>
    <dgm:pt modelId="{49E457A9-040C-48F6-A3FB-93CC7DD9980E}" type="pres">
      <dgm:prSet presAssocID="{7558EA8F-91C6-410C-B201-23D1F0FE988B}" presName="hierRoot4" presStyleCnt="0"/>
      <dgm:spPr/>
    </dgm:pt>
    <dgm:pt modelId="{B4310C5C-50C2-4B72-AB0A-333461D16876}" type="pres">
      <dgm:prSet presAssocID="{7558EA8F-91C6-410C-B201-23D1F0FE988B}" presName="composite4" presStyleCnt="0"/>
      <dgm:spPr/>
    </dgm:pt>
    <dgm:pt modelId="{760D6239-779F-4604-8BD4-72F2382B2925}" type="pres">
      <dgm:prSet presAssocID="{7558EA8F-91C6-410C-B201-23D1F0FE988B}" presName="background4" presStyleLbl="node4" presStyleIdx="0" presStyleCnt="2"/>
      <dgm:spPr/>
    </dgm:pt>
    <dgm:pt modelId="{01F33292-13C7-4095-A6C4-7DB87829CA8A}" type="pres">
      <dgm:prSet presAssocID="{7558EA8F-91C6-410C-B201-23D1F0FE988B}" presName="text4" presStyleLbl="fgAcc4" presStyleIdx="0" presStyleCnt="2">
        <dgm:presLayoutVars>
          <dgm:chPref val="3"/>
        </dgm:presLayoutVars>
      </dgm:prSet>
      <dgm:spPr/>
    </dgm:pt>
    <dgm:pt modelId="{452D8480-A083-4F3E-AD9A-3175A44FC22B}" type="pres">
      <dgm:prSet presAssocID="{7558EA8F-91C6-410C-B201-23D1F0FE988B}" presName="hierChild5" presStyleCnt="0"/>
      <dgm:spPr/>
    </dgm:pt>
    <dgm:pt modelId="{902E6E50-42EE-445C-BF50-6A5395C5D10A}" type="pres">
      <dgm:prSet presAssocID="{CA70C764-433F-4746-ACC4-92FFBD70B6F6}" presName="Name17" presStyleLbl="parChTrans1D3" presStyleIdx="1" presStyleCnt="4"/>
      <dgm:spPr/>
    </dgm:pt>
    <dgm:pt modelId="{591B91C4-458C-41B2-B5E7-0B027C1C479C}" type="pres">
      <dgm:prSet presAssocID="{773FEDB8-9BF8-46CE-A80B-65D82108EDB6}" presName="hierRoot3" presStyleCnt="0"/>
      <dgm:spPr/>
    </dgm:pt>
    <dgm:pt modelId="{01438785-EBA4-43F0-86C2-5F3C9BC9FA75}" type="pres">
      <dgm:prSet presAssocID="{773FEDB8-9BF8-46CE-A80B-65D82108EDB6}" presName="composite3" presStyleCnt="0"/>
      <dgm:spPr/>
    </dgm:pt>
    <dgm:pt modelId="{BBDB75B3-DA25-48AD-9774-DA43A87BBC9A}" type="pres">
      <dgm:prSet presAssocID="{773FEDB8-9BF8-46CE-A80B-65D82108EDB6}" presName="background3" presStyleLbl="node3" presStyleIdx="1" presStyleCnt="4"/>
      <dgm:spPr/>
    </dgm:pt>
    <dgm:pt modelId="{5FC87D20-4AD6-496D-8EC3-58B9B09C7D32}" type="pres">
      <dgm:prSet presAssocID="{773FEDB8-9BF8-46CE-A80B-65D82108EDB6}" presName="text3" presStyleLbl="fgAcc3" presStyleIdx="1" presStyleCnt="4">
        <dgm:presLayoutVars>
          <dgm:chPref val="3"/>
        </dgm:presLayoutVars>
      </dgm:prSet>
      <dgm:spPr/>
    </dgm:pt>
    <dgm:pt modelId="{A51430AD-2ACB-4349-805D-E5D1A27ECC8F}" type="pres">
      <dgm:prSet presAssocID="{773FEDB8-9BF8-46CE-A80B-65D82108EDB6}" presName="hierChild4" presStyleCnt="0"/>
      <dgm:spPr/>
    </dgm:pt>
    <dgm:pt modelId="{B55BE001-41DF-4A3C-822B-5D6D954AA1D5}" type="pres">
      <dgm:prSet presAssocID="{8F9A37F1-E9B0-4678-8E57-2993911F3ABA}" presName="Name10" presStyleLbl="parChTrans1D2" presStyleIdx="1" presStyleCnt="3"/>
      <dgm:spPr/>
    </dgm:pt>
    <dgm:pt modelId="{E02AE34B-143B-46F9-910E-27B1D1E58135}" type="pres">
      <dgm:prSet presAssocID="{CC8D3D7A-651A-4504-BA65-E15C8F52D2E8}" presName="hierRoot2" presStyleCnt="0"/>
      <dgm:spPr/>
    </dgm:pt>
    <dgm:pt modelId="{1BBC9DE9-C1E2-4048-AB90-835C18C74549}" type="pres">
      <dgm:prSet presAssocID="{CC8D3D7A-651A-4504-BA65-E15C8F52D2E8}" presName="composite2" presStyleCnt="0"/>
      <dgm:spPr/>
    </dgm:pt>
    <dgm:pt modelId="{410F9F40-6C37-4346-BDDE-5E11F0F899C9}" type="pres">
      <dgm:prSet presAssocID="{CC8D3D7A-651A-4504-BA65-E15C8F52D2E8}" presName="background2" presStyleLbl="node2" presStyleIdx="1" presStyleCnt="3"/>
      <dgm:spPr/>
    </dgm:pt>
    <dgm:pt modelId="{DF58F7C9-E4E3-447F-8033-38002EB3D855}" type="pres">
      <dgm:prSet presAssocID="{CC8D3D7A-651A-4504-BA65-E15C8F52D2E8}" presName="text2" presStyleLbl="fgAcc2" presStyleIdx="1" presStyleCnt="3">
        <dgm:presLayoutVars>
          <dgm:chPref val="3"/>
        </dgm:presLayoutVars>
      </dgm:prSet>
      <dgm:spPr/>
    </dgm:pt>
    <dgm:pt modelId="{FA5778E0-6FC5-4257-B147-315F5207ECB7}" type="pres">
      <dgm:prSet presAssocID="{CC8D3D7A-651A-4504-BA65-E15C8F52D2E8}" presName="hierChild3" presStyleCnt="0"/>
      <dgm:spPr/>
    </dgm:pt>
    <dgm:pt modelId="{BE8726C2-6AB8-4235-A664-B18EA34A8571}" type="pres">
      <dgm:prSet presAssocID="{61442243-B937-415A-A7DD-7D51D3F23D84}" presName="Name17" presStyleLbl="parChTrans1D3" presStyleIdx="2" presStyleCnt="4"/>
      <dgm:spPr/>
    </dgm:pt>
    <dgm:pt modelId="{3288BA57-8109-47C6-BCEF-671E31EB175E}" type="pres">
      <dgm:prSet presAssocID="{9D593908-B9A9-4B4D-B72E-ECC574AAA6E4}" presName="hierRoot3" presStyleCnt="0"/>
      <dgm:spPr/>
    </dgm:pt>
    <dgm:pt modelId="{CA799545-360A-4E45-9971-E87002EA53D5}" type="pres">
      <dgm:prSet presAssocID="{9D593908-B9A9-4B4D-B72E-ECC574AAA6E4}" presName="composite3" presStyleCnt="0"/>
      <dgm:spPr/>
    </dgm:pt>
    <dgm:pt modelId="{36888414-EA60-486B-8826-F292868F567C}" type="pres">
      <dgm:prSet presAssocID="{9D593908-B9A9-4B4D-B72E-ECC574AAA6E4}" presName="background3" presStyleLbl="node3" presStyleIdx="2" presStyleCnt="4"/>
      <dgm:spPr/>
    </dgm:pt>
    <dgm:pt modelId="{69752166-C892-431C-AD09-FB8DF290EC8E}" type="pres">
      <dgm:prSet presAssocID="{9D593908-B9A9-4B4D-B72E-ECC574AAA6E4}" presName="text3" presStyleLbl="fgAcc3" presStyleIdx="2" presStyleCnt="4">
        <dgm:presLayoutVars>
          <dgm:chPref val="3"/>
        </dgm:presLayoutVars>
      </dgm:prSet>
      <dgm:spPr/>
    </dgm:pt>
    <dgm:pt modelId="{0861783E-F27A-4A92-A4AB-4ACA10E18D71}" type="pres">
      <dgm:prSet presAssocID="{9D593908-B9A9-4B4D-B72E-ECC574AAA6E4}" presName="hierChild4" presStyleCnt="0"/>
      <dgm:spPr/>
    </dgm:pt>
    <dgm:pt modelId="{4C143C11-34F0-4D08-B3BF-9E170B77FA49}" type="pres">
      <dgm:prSet presAssocID="{FC4FF7A3-0F42-4C70-AAF0-EF6768809AFE}" presName="Name23" presStyleLbl="parChTrans1D4" presStyleIdx="1" presStyleCnt="2"/>
      <dgm:spPr/>
    </dgm:pt>
    <dgm:pt modelId="{2E0FE188-5A05-4BA2-945C-BF9B049C3C17}" type="pres">
      <dgm:prSet presAssocID="{DBCC138C-0163-4F8D-B737-C3894EC735DC}" presName="hierRoot4" presStyleCnt="0"/>
      <dgm:spPr/>
    </dgm:pt>
    <dgm:pt modelId="{265B995C-DA55-4706-883F-7D2F3279D4AE}" type="pres">
      <dgm:prSet presAssocID="{DBCC138C-0163-4F8D-B737-C3894EC735DC}" presName="composite4" presStyleCnt="0"/>
      <dgm:spPr/>
    </dgm:pt>
    <dgm:pt modelId="{27EA7EB7-514A-47CA-9DB2-5DF4A2AD80F3}" type="pres">
      <dgm:prSet presAssocID="{DBCC138C-0163-4F8D-B737-C3894EC735DC}" presName="background4" presStyleLbl="node4" presStyleIdx="1" presStyleCnt="2"/>
      <dgm:spPr/>
    </dgm:pt>
    <dgm:pt modelId="{D91CB282-35C0-4FE7-A72B-AB01A38A237B}" type="pres">
      <dgm:prSet presAssocID="{DBCC138C-0163-4F8D-B737-C3894EC735DC}" presName="text4" presStyleLbl="fgAcc4" presStyleIdx="1" presStyleCnt="2">
        <dgm:presLayoutVars>
          <dgm:chPref val="3"/>
        </dgm:presLayoutVars>
      </dgm:prSet>
      <dgm:spPr/>
    </dgm:pt>
    <dgm:pt modelId="{73209F6A-80C2-447C-A842-EF242468583E}" type="pres">
      <dgm:prSet presAssocID="{DBCC138C-0163-4F8D-B737-C3894EC735DC}" presName="hierChild5" presStyleCnt="0"/>
      <dgm:spPr/>
    </dgm:pt>
    <dgm:pt modelId="{67344546-B457-49F4-9675-4103A3DC6860}" type="pres">
      <dgm:prSet presAssocID="{0CAA1206-4AF0-410C-A5A9-B4FA664E7AF9}" presName="Name10" presStyleLbl="parChTrans1D2" presStyleIdx="2" presStyleCnt="3"/>
      <dgm:spPr/>
    </dgm:pt>
    <dgm:pt modelId="{E1B9A2BB-6AAE-4DB7-AC03-4BB77BD739C6}" type="pres">
      <dgm:prSet presAssocID="{16800CFF-D894-4A76-8E7B-19EA59C58FB2}" presName="hierRoot2" presStyleCnt="0"/>
      <dgm:spPr/>
    </dgm:pt>
    <dgm:pt modelId="{A8F09C4B-6C27-4208-B0B7-7C638606822E}" type="pres">
      <dgm:prSet presAssocID="{16800CFF-D894-4A76-8E7B-19EA59C58FB2}" presName="composite2" presStyleCnt="0"/>
      <dgm:spPr/>
    </dgm:pt>
    <dgm:pt modelId="{C88AD889-C4E4-4326-9D5A-426DA32A5670}" type="pres">
      <dgm:prSet presAssocID="{16800CFF-D894-4A76-8E7B-19EA59C58FB2}" presName="background2" presStyleLbl="node2" presStyleIdx="2" presStyleCnt="3"/>
      <dgm:spPr/>
    </dgm:pt>
    <dgm:pt modelId="{1D0583C1-6C44-426B-A7F5-F26A3CDB4B07}" type="pres">
      <dgm:prSet presAssocID="{16800CFF-D894-4A76-8E7B-19EA59C58FB2}" presName="text2" presStyleLbl="fgAcc2" presStyleIdx="2" presStyleCnt="3">
        <dgm:presLayoutVars>
          <dgm:chPref val="3"/>
        </dgm:presLayoutVars>
      </dgm:prSet>
      <dgm:spPr/>
    </dgm:pt>
    <dgm:pt modelId="{0BCDD319-4EEE-4CC4-B163-462EC40A0387}" type="pres">
      <dgm:prSet presAssocID="{16800CFF-D894-4A76-8E7B-19EA59C58FB2}" presName="hierChild3" presStyleCnt="0"/>
      <dgm:spPr/>
    </dgm:pt>
    <dgm:pt modelId="{EF3E5C8D-F412-4DC2-A784-9030B439AF65}" type="pres">
      <dgm:prSet presAssocID="{455C204C-C4C0-4AC5-90D1-529856FFF699}" presName="Name17" presStyleLbl="parChTrans1D3" presStyleIdx="3" presStyleCnt="4"/>
      <dgm:spPr/>
    </dgm:pt>
    <dgm:pt modelId="{F1E7EEFB-48A8-4A6A-AEDC-6F934393BDAA}" type="pres">
      <dgm:prSet presAssocID="{88B4D669-A893-40A1-BC26-B4D227F9B377}" presName="hierRoot3" presStyleCnt="0"/>
      <dgm:spPr/>
    </dgm:pt>
    <dgm:pt modelId="{F473E6EB-C476-4443-8394-6F7742120191}" type="pres">
      <dgm:prSet presAssocID="{88B4D669-A893-40A1-BC26-B4D227F9B377}" presName="composite3" presStyleCnt="0"/>
      <dgm:spPr/>
    </dgm:pt>
    <dgm:pt modelId="{2F099F98-CA20-4813-B8C0-969BF01C5AF8}" type="pres">
      <dgm:prSet presAssocID="{88B4D669-A893-40A1-BC26-B4D227F9B377}" presName="background3" presStyleLbl="node3" presStyleIdx="3" presStyleCnt="4"/>
      <dgm:spPr/>
    </dgm:pt>
    <dgm:pt modelId="{F331D356-43A9-4E79-9D35-713C0B46BC9A}" type="pres">
      <dgm:prSet presAssocID="{88B4D669-A893-40A1-BC26-B4D227F9B377}" presName="text3" presStyleLbl="fgAcc3" presStyleIdx="3" presStyleCnt="4">
        <dgm:presLayoutVars>
          <dgm:chPref val="3"/>
        </dgm:presLayoutVars>
      </dgm:prSet>
      <dgm:spPr/>
    </dgm:pt>
    <dgm:pt modelId="{F06A32A0-7662-4F99-8843-094BB28042A7}" type="pres">
      <dgm:prSet presAssocID="{88B4D669-A893-40A1-BC26-B4D227F9B377}" presName="hierChild4" presStyleCnt="0"/>
      <dgm:spPr/>
    </dgm:pt>
  </dgm:ptLst>
  <dgm:cxnLst>
    <dgm:cxn modelId="{FDFB5A02-5558-4A4E-BE11-9A444F90C773}" type="presOf" srcId="{88B4D669-A893-40A1-BC26-B4D227F9B377}" destId="{F331D356-43A9-4E79-9D35-713C0B46BC9A}" srcOrd="0" destOrd="0" presId="urn:microsoft.com/office/officeart/2005/8/layout/hierarchy1"/>
    <dgm:cxn modelId="{27BDD502-AD73-4790-955C-A9DEF2770B50}" type="presOf" srcId="{3CF8D06A-EACE-4D4E-9EAE-100E6C6D30FB}" destId="{1FC60203-C4CB-4A4D-86E3-8E08D3B4CC0F}" srcOrd="0" destOrd="0" presId="urn:microsoft.com/office/officeart/2005/8/layout/hierarchy1"/>
    <dgm:cxn modelId="{28FDCD0D-91A8-44C4-AC9D-5F824B03EE25}" srcId="{3CF8D06A-EACE-4D4E-9EAE-100E6C6D30FB}" destId="{773FEDB8-9BF8-46CE-A80B-65D82108EDB6}" srcOrd="1" destOrd="0" parTransId="{CA70C764-433F-4746-ACC4-92FFBD70B6F6}" sibTransId="{9A61E0BE-9CB8-41CD-A5CA-8BA84E25110F}"/>
    <dgm:cxn modelId="{DB84C123-8136-4A15-9468-3B4DBCD58A74}" srcId="{3CF8D06A-EACE-4D4E-9EAE-100E6C6D30FB}" destId="{167818CA-E9D1-44ED-9CD0-976CEE1A5EE8}" srcOrd="0" destOrd="0" parTransId="{6B1818E5-94C7-4E80-89C4-71F5A5A70858}" sibTransId="{D3794B8B-5100-47F1-A877-B100A3BBD5CB}"/>
    <dgm:cxn modelId="{0A590C30-5C63-4224-ADBD-4922CF5564A2}" srcId="{12796388-AE7C-40D5-86AC-189FA5D84C77}" destId="{CC8D3D7A-651A-4504-BA65-E15C8F52D2E8}" srcOrd="1" destOrd="0" parTransId="{8F9A37F1-E9B0-4678-8E57-2993911F3ABA}" sibTransId="{318A4814-BA09-4D2B-A0BF-51612F830EE1}"/>
    <dgm:cxn modelId="{B7CC8934-3A20-403F-83F1-F8E4D42A75D1}" srcId="{50A0E09C-3601-4CF1-8E8A-5BDC383074D5}" destId="{12796388-AE7C-40D5-86AC-189FA5D84C77}" srcOrd="0" destOrd="0" parTransId="{F3C8BF1D-AE66-4FBD-A3A2-09031CB22640}" sibTransId="{8EED6C22-1F24-4EBD-BEE4-ED5F8F6EC8E4}"/>
    <dgm:cxn modelId="{A3179636-5D9E-4DFF-AEE5-3C93447CB001}" type="presOf" srcId="{167818CA-E9D1-44ED-9CD0-976CEE1A5EE8}" destId="{27311508-8D1A-4E4E-ABC1-02100E6C0C44}" srcOrd="0" destOrd="0" presId="urn:microsoft.com/office/officeart/2005/8/layout/hierarchy1"/>
    <dgm:cxn modelId="{E62D1F5B-2487-408C-ABDA-3B3DE9C644A6}" srcId="{12796388-AE7C-40D5-86AC-189FA5D84C77}" destId="{16800CFF-D894-4A76-8E7B-19EA59C58FB2}" srcOrd="2" destOrd="0" parTransId="{0CAA1206-4AF0-410C-A5A9-B4FA664E7AF9}" sibTransId="{F1E9B847-22BB-4664-BC07-34AAB43ED4E6}"/>
    <dgm:cxn modelId="{D05E355C-0096-4150-8934-B6664EEF752D}" type="presOf" srcId="{8F9A37F1-E9B0-4678-8E57-2993911F3ABA}" destId="{B55BE001-41DF-4A3C-822B-5D6D954AA1D5}" srcOrd="0" destOrd="0" presId="urn:microsoft.com/office/officeart/2005/8/layout/hierarchy1"/>
    <dgm:cxn modelId="{A8E27142-D0F3-4C47-B140-58B40A7FA5B9}" type="presOf" srcId="{DBCC138C-0163-4F8D-B737-C3894EC735DC}" destId="{D91CB282-35C0-4FE7-A72B-AB01A38A237B}" srcOrd="0" destOrd="0" presId="urn:microsoft.com/office/officeart/2005/8/layout/hierarchy1"/>
    <dgm:cxn modelId="{61808E43-3944-45F4-B00D-39921B1CBC87}" type="presOf" srcId="{FC4FF7A3-0F42-4C70-AAF0-EF6768809AFE}" destId="{4C143C11-34F0-4D08-B3BF-9E170B77FA49}" srcOrd="0" destOrd="0" presId="urn:microsoft.com/office/officeart/2005/8/layout/hierarchy1"/>
    <dgm:cxn modelId="{5EBFE269-DFCA-478D-ABCD-6DD96FF9FCBA}" type="presOf" srcId="{0CAA1206-4AF0-410C-A5A9-B4FA664E7AF9}" destId="{67344546-B457-49F4-9675-4103A3DC6860}" srcOrd="0" destOrd="0" presId="urn:microsoft.com/office/officeart/2005/8/layout/hierarchy1"/>
    <dgm:cxn modelId="{04A82E4A-2E46-49BC-8469-07AE5A48B264}" type="presOf" srcId="{9D593908-B9A9-4B4D-B72E-ECC574AAA6E4}" destId="{69752166-C892-431C-AD09-FB8DF290EC8E}" srcOrd="0" destOrd="0" presId="urn:microsoft.com/office/officeart/2005/8/layout/hierarchy1"/>
    <dgm:cxn modelId="{6A928A6D-22C5-4196-9E75-8EAC2D1D9BBA}" srcId="{12796388-AE7C-40D5-86AC-189FA5D84C77}" destId="{3CF8D06A-EACE-4D4E-9EAE-100E6C6D30FB}" srcOrd="0" destOrd="0" parTransId="{FA1D2C6A-C78D-42F8-B79F-52CAF2994191}" sibTransId="{194D964A-8E0B-4DC7-B93D-53630ACBD339}"/>
    <dgm:cxn modelId="{81D9216F-31C9-4DE9-8F0D-291DCA03FEEB}" type="presOf" srcId="{6B1818E5-94C7-4E80-89C4-71F5A5A70858}" destId="{AA926D59-07B5-41B7-ABE7-265A2B3FBD92}" srcOrd="0" destOrd="0" presId="urn:microsoft.com/office/officeart/2005/8/layout/hierarchy1"/>
    <dgm:cxn modelId="{438F5555-935E-4849-BA79-D65A948D692D}" type="presOf" srcId="{16800CFF-D894-4A76-8E7B-19EA59C58FB2}" destId="{1D0583C1-6C44-426B-A7F5-F26A3CDB4B07}" srcOrd="0" destOrd="0" presId="urn:microsoft.com/office/officeart/2005/8/layout/hierarchy1"/>
    <dgm:cxn modelId="{205BD155-0BB5-4C52-99B9-EB4D962E69A4}" type="presOf" srcId="{773FEDB8-9BF8-46CE-A80B-65D82108EDB6}" destId="{5FC87D20-4AD6-496D-8EC3-58B9B09C7D32}" srcOrd="0" destOrd="0" presId="urn:microsoft.com/office/officeart/2005/8/layout/hierarchy1"/>
    <dgm:cxn modelId="{5534AC86-70C1-43BD-A905-939C7EC99CF5}" type="presOf" srcId="{CC8D3D7A-651A-4504-BA65-E15C8F52D2E8}" destId="{DF58F7C9-E4E3-447F-8033-38002EB3D855}" srcOrd="0" destOrd="0" presId="urn:microsoft.com/office/officeart/2005/8/layout/hierarchy1"/>
    <dgm:cxn modelId="{62877396-767B-4124-BB6D-9EEB32BBA0FF}" srcId="{16800CFF-D894-4A76-8E7B-19EA59C58FB2}" destId="{88B4D669-A893-40A1-BC26-B4D227F9B377}" srcOrd="0" destOrd="0" parTransId="{455C204C-C4C0-4AC5-90D1-529856FFF699}" sibTransId="{02FD3F90-DA47-4E2E-9D9C-0C4E33B0C5EC}"/>
    <dgm:cxn modelId="{39777B9C-8644-4DD3-8A2E-BDA42775195D}" type="presOf" srcId="{61442243-B937-415A-A7DD-7D51D3F23D84}" destId="{BE8726C2-6AB8-4235-A664-B18EA34A8571}" srcOrd="0" destOrd="0" presId="urn:microsoft.com/office/officeart/2005/8/layout/hierarchy1"/>
    <dgm:cxn modelId="{A363F69F-5FA1-4DB8-940A-311296B889A5}" type="presOf" srcId="{50A0E09C-3601-4CF1-8E8A-5BDC383074D5}" destId="{70FC2A1C-468D-433B-9F1E-8E8807B78423}" srcOrd="0" destOrd="0" presId="urn:microsoft.com/office/officeart/2005/8/layout/hierarchy1"/>
    <dgm:cxn modelId="{D8DFBCAE-7239-41E2-A89C-D273A5B6842D}" type="presOf" srcId="{455C204C-C4C0-4AC5-90D1-529856FFF699}" destId="{EF3E5C8D-F412-4DC2-A784-9030B439AF65}" srcOrd="0" destOrd="0" presId="urn:microsoft.com/office/officeart/2005/8/layout/hierarchy1"/>
    <dgm:cxn modelId="{F369ECAE-9974-452D-A661-9B99BC373495}" type="presOf" srcId="{12796388-AE7C-40D5-86AC-189FA5D84C77}" destId="{CA9F9FA5-EE97-4957-9CEB-8DCE2437AD79}" srcOrd="0" destOrd="0" presId="urn:microsoft.com/office/officeart/2005/8/layout/hierarchy1"/>
    <dgm:cxn modelId="{8AB674C2-7CD2-4777-9C42-ABABC1057F3E}" srcId="{167818CA-E9D1-44ED-9CD0-976CEE1A5EE8}" destId="{7558EA8F-91C6-410C-B201-23D1F0FE988B}" srcOrd="0" destOrd="0" parTransId="{1D32FBB1-E0D9-4681-BF42-A07FEE21C0CB}" sibTransId="{B1818713-B657-42FB-A5C4-A250AB9B7DE3}"/>
    <dgm:cxn modelId="{DAC993D0-136F-4899-8A3D-98C73F105AA1}" type="presOf" srcId="{1D32FBB1-E0D9-4681-BF42-A07FEE21C0CB}" destId="{9172EC4A-C1D0-4C4F-9046-B04B9E2735E0}" srcOrd="0" destOrd="0" presId="urn:microsoft.com/office/officeart/2005/8/layout/hierarchy1"/>
    <dgm:cxn modelId="{ECEE24D1-2FE7-408E-AB17-A76775DBF9D0}" type="presOf" srcId="{7558EA8F-91C6-410C-B201-23D1F0FE988B}" destId="{01F33292-13C7-4095-A6C4-7DB87829CA8A}" srcOrd="0" destOrd="0" presId="urn:microsoft.com/office/officeart/2005/8/layout/hierarchy1"/>
    <dgm:cxn modelId="{A39D94D9-3EC5-4D2A-AAA3-35A2228C422C}" srcId="{CC8D3D7A-651A-4504-BA65-E15C8F52D2E8}" destId="{9D593908-B9A9-4B4D-B72E-ECC574AAA6E4}" srcOrd="0" destOrd="0" parTransId="{61442243-B937-415A-A7DD-7D51D3F23D84}" sibTransId="{C138D128-647E-4044-8E3B-7ABFA1D3999E}"/>
    <dgm:cxn modelId="{EE3A07DB-E619-42FD-B10E-9F729D65D260}" type="presOf" srcId="{FA1D2C6A-C78D-42F8-B79F-52CAF2994191}" destId="{4188D8DD-E659-4B5F-B354-1806ADB6DFB6}" srcOrd="0" destOrd="0" presId="urn:microsoft.com/office/officeart/2005/8/layout/hierarchy1"/>
    <dgm:cxn modelId="{A63ADCEA-455C-4E56-8B51-A4228391CCEE}" type="presOf" srcId="{CA70C764-433F-4746-ACC4-92FFBD70B6F6}" destId="{902E6E50-42EE-445C-BF50-6A5395C5D10A}" srcOrd="0" destOrd="0" presId="urn:microsoft.com/office/officeart/2005/8/layout/hierarchy1"/>
    <dgm:cxn modelId="{138690FB-5518-4A55-8DB9-5A8ACF7AB62B}" srcId="{9D593908-B9A9-4B4D-B72E-ECC574AAA6E4}" destId="{DBCC138C-0163-4F8D-B737-C3894EC735DC}" srcOrd="0" destOrd="0" parTransId="{FC4FF7A3-0F42-4C70-AAF0-EF6768809AFE}" sibTransId="{853A0109-DB91-4E6B-95B6-02F99BE5F4A6}"/>
    <dgm:cxn modelId="{867B7DAA-5C67-42AB-9393-DE3CCEDAF45B}" type="presParOf" srcId="{70FC2A1C-468D-433B-9F1E-8E8807B78423}" destId="{D7AAA197-E010-4CDB-8DB6-CCDE9280404E}" srcOrd="0" destOrd="0" presId="urn:microsoft.com/office/officeart/2005/8/layout/hierarchy1"/>
    <dgm:cxn modelId="{C7F916F8-AF78-42F2-B812-F369FEC74CF3}" type="presParOf" srcId="{D7AAA197-E010-4CDB-8DB6-CCDE9280404E}" destId="{DFD91DC2-4C77-4843-8EB1-66691C87EDFF}" srcOrd="0" destOrd="0" presId="urn:microsoft.com/office/officeart/2005/8/layout/hierarchy1"/>
    <dgm:cxn modelId="{91BDE704-85CC-488D-BFA3-8407A596267B}" type="presParOf" srcId="{DFD91DC2-4C77-4843-8EB1-66691C87EDFF}" destId="{4C1E82BC-7182-4919-94B8-70E50C63F940}" srcOrd="0" destOrd="0" presId="urn:microsoft.com/office/officeart/2005/8/layout/hierarchy1"/>
    <dgm:cxn modelId="{D59DF311-638E-4AEA-8FE8-C83B8C5549E9}" type="presParOf" srcId="{DFD91DC2-4C77-4843-8EB1-66691C87EDFF}" destId="{CA9F9FA5-EE97-4957-9CEB-8DCE2437AD79}" srcOrd="1" destOrd="0" presId="urn:microsoft.com/office/officeart/2005/8/layout/hierarchy1"/>
    <dgm:cxn modelId="{B2268B20-5972-42FF-B811-439352F57891}" type="presParOf" srcId="{D7AAA197-E010-4CDB-8DB6-CCDE9280404E}" destId="{8B85752E-8ACB-4BC3-BA89-331333ED5054}" srcOrd="1" destOrd="0" presId="urn:microsoft.com/office/officeart/2005/8/layout/hierarchy1"/>
    <dgm:cxn modelId="{321CEE2F-3F46-4867-BA93-E01737D47536}" type="presParOf" srcId="{8B85752E-8ACB-4BC3-BA89-331333ED5054}" destId="{4188D8DD-E659-4B5F-B354-1806ADB6DFB6}" srcOrd="0" destOrd="0" presId="urn:microsoft.com/office/officeart/2005/8/layout/hierarchy1"/>
    <dgm:cxn modelId="{BD4A043B-4E94-4937-A8C3-62E5FCE6F068}" type="presParOf" srcId="{8B85752E-8ACB-4BC3-BA89-331333ED5054}" destId="{B388283B-B822-4EB2-A356-AEF2724232C2}" srcOrd="1" destOrd="0" presId="urn:microsoft.com/office/officeart/2005/8/layout/hierarchy1"/>
    <dgm:cxn modelId="{7F52F51D-C921-4465-A9EC-F0A4A0ADF2C1}" type="presParOf" srcId="{B388283B-B822-4EB2-A356-AEF2724232C2}" destId="{7F94BD9D-5DC5-4E80-AF48-14594F7C403A}" srcOrd="0" destOrd="0" presId="urn:microsoft.com/office/officeart/2005/8/layout/hierarchy1"/>
    <dgm:cxn modelId="{224A5F7F-FC47-486A-9B86-C33FCFA72744}" type="presParOf" srcId="{7F94BD9D-5DC5-4E80-AF48-14594F7C403A}" destId="{0A0C34FB-57A9-4624-88F6-F62938B61270}" srcOrd="0" destOrd="0" presId="urn:microsoft.com/office/officeart/2005/8/layout/hierarchy1"/>
    <dgm:cxn modelId="{43F33212-8F11-424D-AF80-C9949B047B89}" type="presParOf" srcId="{7F94BD9D-5DC5-4E80-AF48-14594F7C403A}" destId="{1FC60203-C4CB-4A4D-86E3-8E08D3B4CC0F}" srcOrd="1" destOrd="0" presId="urn:microsoft.com/office/officeart/2005/8/layout/hierarchy1"/>
    <dgm:cxn modelId="{C98094F0-C33D-41C1-9BA6-88C8EB73A46A}" type="presParOf" srcId="{B388283B-B822-4EB2-A356-AEF2724232C2}" destId="{F0B4D2F7-1750-4B23-9834-69E996C90C7E}" srcOrd="1" destOrd="0" presId="urn:microsoft.com/office/officeart/2005/8/layout/hierarchy1"/>
    <dgm:cxn modelId="{CA9BF6C3-5F2C-4641-895E-2044814E3A4A}" type="presParOf" srcId="{F0B4D2F7-1750-4B23-9834-69E996C90C7E}" destId="{AA926D59-07B5-41B7-ABE7-265A2B3FBD92}" srcOrd="0" destOrd="0" presId="urn:microsoft.com/office/officeart/2005/8/layout/hierarchy1"/>
    <dgm:cxn modelId="{07BA9D9F-882F-40F8-A8D6-F120AC9CCB8F}" type="presParOf" srcId="{F0B4D2F7-1750-4B23-9834-69E996C90C7E}" destId="{19F1E49C-F2BD-41E8-AE08-C19C37677613}" srcOrd="1" destOrd="0" presId="urn:microsoft.com/office/officeart/2005/8/layout/hierarchy1"/>
    <dgm:cxn modelId="{38817DB6-6FEE-46CA-8086-F42398912F75}" type="presParOf" srcId="{19F1E49C-F2BD-41E8-AE08-C19C37677613}" destId="{FD43995F-7007-49AD-82A1-447FB20DA057}" srcOrd="0" destOrd="0" presId="urn:microsoft.com/office/officeart/2005/8/layout/hierarchy1"/>
    <dgm:cxn modelId="{68297E72-E4F3-4BF1-ABB4-003BE70F6167}" type="presParOf" srcId="{FD43995F-7007-49AD-82A1-447FB20DA057}" destId="{496B21A4-9219-46EA-B0A7-7F36F4D972EA}" srcOrd="0" destOrd="0" presId="urn:microsoft.com/office/officeart/2005/8/layout/hierarchy1"/>
    <dgm:cxn modelId="{1B5D4E26-F3ED-43A4-8922-10654B616BDC}" type="presParOf" srcId="{FD43995F-7007-49AD-82A1-447FB20DA057}" destId="{27311508-8D1A-4E4E-ABC1-02100E6C0C44}" srcOrd="1" destOrd="0" presId="urn:microsoft.com/office/officeart/2005/8/layout/hierarchy1"/>
    <dgm:cxn modelId="{001C9BC6-9808-4695-AAB4-F864F86C385E}" type="presParOf" srcId="{19F1E49C-F2BD-41E8-AE08-C19C37677613}" destId="{3BD9F986-99E2-43D2-AF0D-AB0D9CD779E3}" srcOrd="1" destOrd="0" presId="urn:microsoft.com/office/officeart/2005/8/layout/hierarchy1"/>
    <dgm:cxn modelId="{CE7CAFD1-27C9-4B2E-8608-981EAF600F51}" type="presParOf" srcId="{3BD9F986-99E2-43D2-AF0D-AB0D9CD779E3}" destId="{9172EC4A-C1D0-4C4F-9046-B04B9E2735E0}" srcOrd="0" destOrd="0" presId="urn:microsoft.com/office/officeart/2005/8/layout/hierarchy1"/>
    <dgm:cxn modelId="{5C34F9E3-83A6-4DDF-8CA5-AD5C73F058E6}" type="presParOf" srcId="{3BD9F986-99E2-43D2-AF0D-AB0D9CD779E3}" destId="{49E457A9-040C-48F6-A3FB-93CC7DD9980E}" srcOrd="1" destOrd="0" presId="urn:microsoft.com/office/officeart/2005/8/layout/hierarchy1"/>
    <dgm:cxn modelId="{316F457F-BC31-489C-B649-92815694BA76}" type="presParOf" srcId="{49E457A9-040C-48F6-A3FB-93CC7DD9980E}" destId="{B4310C5C-50C2-4B72-AB0A-333461D16876}" srcOrd="0" destOrd="0" presId="urn:microsoft.com/office/officeart/2005/8/layout/hierarchy1"/>
    <dgm:cxn modelId="{8C2A0F2C-1649-465D-869A-13D41492DAF4}" type="presParOf" srcId="{B4310C5C-50C2-4B72-AB0A-333461D16876}" destId="{760D6239-779F-4604-8BD4-72F2382B2925}" srcOrd="0" destOrd="0" presId="urn:microsoft.com/office/officeart/2005/8/layout/hierarchy1"/>
    <dgm:cxn modelId="{63B31D3E-3B36-4E78-B461-42D2627CCF9D}" type="presParOf" srcId="{B4310C5C-50C2-4B72-AB0A-333461D16876}" destId="{01F33292-13C7-4095-A6C4-7DB87829CA8A}" srcOrd="1" destOrd="0" presId="urn:microsoft.com/office/officeart/2005/8/layout/hierarchy1"/>
    <dgm:cxn modelId="{6BCAC51C-C0E4-4394-98B5-A18E44551B49}" type="presParOf" srcId="{49E457A9-040C-48F6-A3FB-93CC7DD9980E}" destId="{452D8480-A083-4F3E-AD9A-3175A44FC22B}" srcOrd="1" destOrd="0" presId="urn:microsoft.com/office/officeart/2005/8/layout/hierarchy1"/>
    <dgm:cxn modelId="{72472347-7A85-427F-8E17-C6906E6FD9A0}" type="presParOf" srcId="{F0B4D2F7-1750-4B23-9834-69E996C90C7E}" destId="{902E6E50-42EE-445C-BF50-6A5395C5D10A}" srcOrd="2" destOrd="0" presId="urn:microsoft.com/office/officeart/2005/8/layout/hierarchy1"/>
    <dgm:cxn modelId="{34448B61-85F8-497D-9222-8CF2EB3EB14B}" type="presParOf" srcId="{F0B4D2F7-1750-4B23-9834-69E996C90C7E}" destId="{591B91C4-458C-41B2-B5E7-0B027C1C479C}" srcOrd="3" destOrd="0" presId="urn:microsoft.com/office/officeart/2005/8/layout/hierarchy1"/>
    <dgm:cxn modelId="{E740F8C1-F297-41E0-8E13-B3AA28356F50}" type="presParOf" srcId="{591B91C4-458C-41B2-B5E7-0B027C1C479C}" destId="{01438785-EBA4-43F0-86C2-5F3C9BC9FA75}" srcOrd="0" destOrd="0" presId="urn:microsoft.com/office/officeart/2005/8/layout/hierarchy1"/>
    <dgm:cxn modelId="{C299CC44-D4AB-4397-BCF4-BF94D466C324}" type="presParOf" srcId="{01438785-EBA4-43F0-86C2-5F3C9BC9FA75}" destId="{BBDB75B3-DA25-48AD-9774-DA43A87BBC9A}" srcOrd="0" destOrd="0" presId="urn:microsoft.com/office/officeart/2005/8/layout/hierarchy1"/>
    <dgm:cxn modelId="{9943C77F-6899-47D8-8524-F85DB9F733AD}" type="presParOf" srcId="{01438785-EBA4-43F0-86C2-5F3C9BC9FA75}" destId="{5FC87D20-4AD6-496D-8EC3-58B9B09C7D32}" srcOrd="1" destOrd="0" presId="urn:microsoft.com/office/officeart/2005/8/layout/hierarchy1"/>
    <dgm:cxn modelId="{5BAAB1E7-D77E-421A-B560-FF6E05473987}" type="presParOf" srcId="{591B91C4-458C-41B2-B5E7-0B027C1C479C}" destId="{A51430AD-2ACB-4349-805D-E5D1A27ECC8F}" srcOrd="1" destOrd="0" presId="urn:microsoft.com/office/officeart/2005/8/layout/hierarchy1"/>
    <dgm:cxn modelId="{BF759C89-B3D0-41BD-9BD7-CD95360D0330}" type="presParOf" srcId="{8B85752E-8ACB-4BC3-BA89-331333ED5054}" destId="{B55BE001-41DF-4A3C-822B-5D6D954AA1D5}" srcOrd="2" destOrd="0" presId="urn:microsoft.com/office/officeart/2005/8/layout/hierarchy1"/>
    <dgm:cxn modelId="{FA207511-2AE1-46FA-B005-8ACB492638C4}" type="presParOf" srcId="{8B85752E-8ACB-4BC3-BA89-331333ED5054}" destId="{E02AE34B-143B-46F9-910E-27B1D1E58135}" srcOrd="3" destOrd="0" presId="urn:microsoft.com/office/officeart/2005/8/layout/hierarchy1"/>
    <dgm:cxn modelId="{5FAC0937-B76B-463C-87D8-01DA88B25793}" type="presParOf" srcId="{E02AE34B-143B-46F9-910E-27B1D1E58135}" destId="{1BBC9DE9-C1E2-4048-AB90-835C18C74549}" srcOrd="0" destOrd="0" presId="urn:microsoft.com/office/officeart/2005/8/layout/hierarchy1"/>
    <dgm:cxn modelId="{DEC27423-68D1-4AF0-851D-62C58742BAB0}" type="presParOf" srcId="{1BBC9DE9-C1E2-4048-AB90-835C18C74549}" destId="{410F9F40-6C37-4346-BDDE-5E11F0F899C9}" srcOrd="0" destOrd="0" presId="urn:microsoft.com/office/officeart/2005/8/layout/hierarchy1"/>
    <dgm:cxn modelId="{5A58A76F-0060-47DF-910B-DEA8B1641F4A}" type="presParOf" srcId="{1BBC9DE9-C1E2-4048-AB90-835C18C74549}" destId="{DF58F7C9-E4E3-447F-8033-38002EB3D855}" srcOrd="1" destOrd="0" presId="urn:microsoft.com/office/officeart/2005/8/layout/hierarchy1"/>
    <dgm:cxn modelId="{41741963-AD10-4D7A-8456-D5DB20F96FC4}" type="presParOf" srcId="{E02AE34B-143B-46F9-910E-27B1D1E58135}" destId="{FA5778E0-6FC5-4257-B147-315F5207ECB7}" srcOrd="1" destOrd="0" presId="urn:microsoft.com/office/officeart/2005/8/layout/hierarchy1"/>
    <dgm:cxn modelId="{7544D7B9-4EDC-463C-9BC8-736ABBE95B64}" type="presParOf" srcId="{FA5778E0-6FC5-4257-B147-315F5207ECB7}" destId="{BE8726C2-6AB8-4235-A664-B18EA34A8571}" srcOrd="0" destOrd="0" presId="urn:microsoft.com/office/officeart/2005/8/layout/hierarchy1"/>
    <dgm:cxn modelId="{DB56C4C5-D6E0-4E13-8706-855DFFFFE6E0}" type="presParOf" srcId="{FA5778E0-6FC5-4257-B147-315F5207ECB7}" destId="{3288BA57-8109-47C6-BCEF-671E31EB175E}" srcOrd="1" destOrd="0" presId="urn:microsoft.com/office/officeart/2005/8/layout/hierarchy1"/>
    <dgm:cxn modelId="{088A9337-8D6A-4146-B389-537335421222}" type="presParOf" srcId="{3288BA57-8109-47C6-BCEF-671E31EB175E}" destId="{CA799545-360A-4E45-9971-E87002EA53D5}" srcOrd="0" destOrd="0" presId="urn:microsoft.com/office/officeart/2005/8/layout/hierarchy1"/>
    <dgm:cxn modelId="{BAA8DE31-FA9E-4E11-979E-FA3A097E868E}" type="presParOf" srcId="{CA799545-360A-4E45-9971-E87002EA53D5}" destId="{36888414-EA60-486B-8826-F292868F567C}" srcOrd="0" destOrd="0" presId="urn:microsoft.com/office/officeart/2005/8/layout/hierarchy1"/>
    <dgm:cxn modelId="{76D2EA97-3F51-4D78-91E4-90D9667752DF}" type="presParOf" srcId="{CA799545-360A-4E45-9971-E87002EA53D5}" destId="{69752166-C892-431C-AD09-FB8DF290EC8E}" srcOrd="1" destOrd="0" presId="urn:microsoft.com/office/officeart/2005/8/layout/hierarchy1"/>
    <dgm:cxn modelId="{D9847687-CC1E-4C18-8908-BE7464BC6A63}" type="presParOf" srcId="{3288BA57-8109-47C6-BCEF-671E31EB175E}" destId="{0861783E-F27A-4A92-A4AB-4ACA10E18D71}" srcOrd="1" destOrd="0" presId="urn:microsoft.com/office/officeart/2005/8/layout/hierarchy1"/>
    <dgm:cxn modelId="{3660306E-1A85-487E-9188-B18AD0E182B1}" type="presParOf" srcId="{0861783E-F27A-4A92-A4AB-4ACA10E18D71}" destId="{4C143C11-34F0-4D08-B3BF-9E170B77FA49}" srcOrd="0" destOrd="0" presId="urn:microsoft.com/office/officeart/2005/8/layout/hierarchy1"/>
    <dgm:cxn modelId="{01D48952-43DE-456A-AF60-942733090B29}" type="presParOf" srcId="{0861783E-F27A-4A92-A4AB-4ACA10E18D71}" destId="{2E0FE188-5A05-4BA2-945C-BF9B049C3C17}" srcOrd="1" destOrd="0" presId="urn:microsoft.com/office/officeart/2005/8/layout/hierarchy1"/>
    <dgm:cxn modelId="{E874BC67-4588-473C-88C9-2DFFD0B394F8}" type="presParOf" srcId="{2E0FE188-5A05-4BA2-945C-BF9B049C3C17}" destId="{265B995C-DA55-4706-883F-7D2F3279D4AE}" srcOrd="0" destOrd="0" presId="urn:microsoft.com/office/officeart/2005/8/layout/hierarchy1"/>
    <dgm:cxn modelId="{BC6C73F9-5EC7-4602-9913-B32D14261ACE}" type="presParOf" srcId="{265B995C-DA55-4706-883F-7D2F3279D4AE}" destId="{27EA7EB7-514A-47CA-9DB2-5DF4A2AD80F3}" srcOrd="0" destOrd="0" presId="urn:microsoft.com/office/officeart/2005/8/layout/hierarchy1"/>
    <dgm:cxn modelId="{D063ED67-AE69-4A65-B9B3-866D80F03B27}" type="presParOf" srcId="{265B995C-DA55-4706-883F-7D2F3279D4AE}" destId="{D91CB282-35C0-4FE7-A72B-AB01A38A237B}" srcOrd="1" destOrd="0" presId="urn:microsoft.com/office/officeart/2005/8/layout/hierarchy1"/>
    <dgm:cxn modelId="{F08F8204-EFB3-4667-A3FF-8DB506175A39}" type="presParOf" srcId="{2E0FE188-5A05-4BA2-945C-BF9B049C3C17}" destId="{73209F6A-80C2-447C-A842-EF242468583E}" srcOrd="1" destOrd="0" presId="urn:microsoft.com/office/officeart/2005/8/layout/hierarchy1"/>
    <dgm:cxn modelId="{5E783DBC-1B6C-494A-8981-C85C16239A11}" type="presParOf" srcId="{8B85752E-8ACB-4BC3-BA89-331333ED5054}" destId="{67344546-B457-49F4-9675-4103A3DC6860}" srcOrd="4" destOrd="0" presId="urn:microsoft.com/office/officeart/2005/8/layout/hierarchy1"/>
    <dgm:cxn modelId="{FBCAF92A-8EEC-4539-99E7-3354A8A41A96}" type="presParOf" srcId="{8B85752E-8ACB-4BC3-BA89-331333ED5054}" destId="{E1B9A2BB-6AAE-4DB7-AC03-4BB77BD739C6}" srcOrd="5" destOrd="0" presId="urn:microsoft.com/office/officeart/2005/8/layout/hierarchy1"/>
    <dgm:cxn modelId="{0BADF605-8A99-46D1-BCED-43471EC24E87}" type="presParOf" srcId="{E1B9A2BB-6AAE-4DB7-AC03-4BB77BD739C6}" destId="{A8F09C4B-6C27-4208-B0B7-7C638606822E}" srcOrd="0" destOrd="0" presId="urn:microsoft.com/office/officeart/2005/8/layout/hierarchy1"/>
    <dgm:cxn modelId="{C3F484A9-7713-4C38-808C-5DB708140EF5}" type="presParOf" srcId="{A8F09C4B-6C27-4208-B0B7-7C638606822E}" destId="{C88AD889-C4E4-4326-9D5A-426DA32A5670}" srcOrd="0" destOrd="0" presId="urn:microsoft.com/office/officeart/2005/8/layout/hierarchy1"/>
    <dgm:cxn modelId="{C065877D-8E09-41C5-ADC6-19C1E16922FE}" type="presParOf" srcId="{A8F09C4B-6C27-4208-B0B7-7C638606822E}" destId="{1D0583C1-6C44-426B-A7F5-F26A3CDB4B07}" srcOrd="1" destOrd="0" presId="urn:microsoft.com/office/officeart/2005/8/layout/hierarchy1"/>
    <dgm:cxn modelId="{06491268-CE79-4E56-89A9-7580C4AA16F3}" type="presParOf" srcId="{E1B9A2BB-6AAE-4DB7-AC03-4BB77BD739C6}" destId="{0BCDD319-4EEE-4CC4-B163-462EC40A0387}" srcOrd="1" destOrd="0" presId="urn:microsoft.com/office/officeart/2005/8/layout/hierarchy1"/>
    <dgm:cxn modelId="{AACB7FAA-ADC8-4A07-89F6-CE70C2969ECA}" type="presParOf" srcId="{0BCDD319-4EEE-4CC4-B163-462EC40A0387}" destId="{EF3E5C8D-F412-4DC2-A784-9030B439AF65}" srcOrd="0" destOrd="0" presId="urn:microsoft.com/office/officeart/2005/8/layout/hierarchy1"/>
    <dgm:cxn modelId="{BCBC803B-6C8B-4937-9682-F72F4375BC0C}" type="presParOf" srcId="{0BCDD319-4EEE-4CC4-B163-462EC40A0387}" destId="{F1E7EEFB-48A8-4A6A-AEDC-6F934393BDAA}" srcOrd="1" destOrd="0" presId="urn:microsoft.com/office/officeart/2005/8/layout/hierarchy1"/>
    <dgm:cxn modelId="{549B1A25-62BD-417B-88DC-2B1E53D76CBD}" type="presParOf" srcId="{F1E7EEFB-48A8-4A6A-AEDC-6F934393BDAA}" destId="{F473E6EB-C476-4443-8394-6F7742120191}" srcOrd="0" destOrd="0" presId="urn:microsoft.com/office/officeart/2005/8/layout/hierarchy1"/>
    <dgm:cxn modelId="{07CEA586-AED5-4A1E-84F2-ED8F7EB4DEF2}" type="presParOf" srcId="{F473E6EB-C476-4443-8394-6F7742120191}" destId="{2F099F98-CA20-4813-B8C0-969BF01C5AF8}" srcOrd="0" destOrd="0" presId="urn:microsoft.com/office/officeart/2005/8/layout/hierarchy1"/>
    <dgm:cxn modelId="{37075C87-298D-47FF-A6AD-7B2ACEC0B410}" type="presParOf" srcId="{F473E6EB-C476-4443-8394-6F7742120191}" destId="{F331D356-43A9-4E79-9D35-713C0B46BC9A}" srcOrd="1" destOrd="0" presId="urn:microsoft.com/office/officeart/2005/8/layout/hierarchy1"/>
    <dgm:cxn modelId="{FA25780E-41FA-4FF4-AEF7-9B25F6402FBE}" type="presParOf" srcId="{F1E7EEFB-48A8-4A6A-AEDC-6F934393BDAA}" destId="{F06A32A0-7662-4F99-8843-094BB28042A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3E5C8D-F412-4DC2-A784-9030B439AF65}">
      <dsp:nvSpPr>
        <dsp:cNvPr id="0" name=""/>
        <dsp:cNvSpPr/>
      </dsp:nvSpPr>
      <dsp:spPr>
        <a:xfrm>
          <a:off x="6821727" y="2300398"/>
          <a:ext cx="91440" cy="428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842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344546-B457-49F4-9675-4103A3DC6860}">
      <dsp:nvSpPr>
        <dsp:cNvPr id="0" name=""/>
        <dsp:cNvSpPr/>
      </dsp:nvSpPr>
      <dsp:spPr>
        <a:xfrm>
          <a:off x="4616866" y="936546"/>
          <a:ext cx="2250580" cy="428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961"/>
              </a:lnTo>
              <a:lnTo>
                <a:pt x="2250580" y="291961"/>
              </a:lnTo>
              <a:lnTo>
                <a:pt x="2250580" y="42842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43C11-34F0-4D08-B3BF-9E170B77FA49}">
      <dsp:nvSpPr>
        <dsp:cNvPr id="0" name=""/>
        <dsp:cNvSpPr/>
      </dsp:nvSpPr>
      <dsp:spPr>
        <a:xfrm>
          <a:off x="5021262" y="3664250"/>
          <a:ext cx="91440" cy="428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84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8726C2-6AB8-4235-A664-B18EA34A8571}">
      <dsp:nvSpPr>
        <dsp:cNvPr id="0" name=""/>
        <dsp:cNvSpPr/>
      </dsp:nvSpPr>
      <dsp:spPr>
        <a:xfrm>
          <a:off x="5021262" y="2300398"/>
          <a:ext cx="91440" cy="428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842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5BE001-41DF-4A3C-822B-5D6D954AA1D5}">
      <dsp:nvSpPr>
        <dsp:cNvPr id="0" name=""/>
        <dsp:cNvSpPr/>
      </dsp:nvSpPr>
      <dsp:spPr>
        <a:xfrm>
          <a:off x="4616866" y="936546"/>
          <a:ext cx="450116" cy="428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961"/>
              </a:lnTo>
              <a:lnTo>
                <a:pt x="450116" y="291961"/>
              </a:lnTo>
              <a:lnTo>
                <a:pt x="450116" y="42842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2E6E50-42EE-445C-BF50-6A5395C5D10A}">
      <dsp:nvSpPr>
        <dsp:cNvPr id="0" name=""/>
        <dsp:cNvSpPr/>
      </dsp:nvSpPr>
      <dsp:spPr>
        <a:xfrm>
          <a:off x="2366286" y="2300398"/>
          <a:ext cx="900232" cy="4284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1961"/>
              </a:lnTo>
              <a:lnTo>
                <a:pt x="900232" y="291961"/>
              </a:lnTo>
              <a:lnTo>
                <a:pt x="900232" y="42842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72EC4A-C1D0-4C4F-9046-B04B9E2735E0}">
      <dsp:nvSpPr>
        <dsp:cNvPr id="0" name=""/>
        <dsp:cNvSpPr/>
      </dsp:nvSpPr>
      <dsp:spPr>
        <a:xfrm>
          <a:off x="1420333" y="3664250"/>
          <a:ext cx="91440" cy="42842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2842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926D59-07B5-41B7-ABE7-265A2B3FBD92}">
      <dsp:nvSpPr>
        <dsp:cNvPr id="0" name=""/>
        <dsp:cNvSpPr/>
      </dsp:nvSpPr>
      <dsp:spPr>
        <a:xfrm>
          <a:off x="1466053" y="2300398"/>
          <a:ext cx="900232" cy="428428"/>
        </a:xfrm>
        <a:custGeom>
          <a:avLst/>
          <a:gdLst/>
          <a:ahLst/>
          <a:cxnLst/>
          <a:rect l="0" t="0" r="0" b="0"/>
          <a:pathLst>
            <a:path>
              <a:moveTo>
                <a:pt x="900232" y="0"/>
              </a:moveTo>
              <a:lnTo>
                <a:pt x="900232" y="291961"/>
              </a:lnTo>
              <a:lnTo>
                <a:pt x="0" y="291961"/>
              </a:lnTo>
              <a:lnTo>
                <a:pt x="0" y="42842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88D8DD-E659-4B5F-B354-1806ADB6DFB6}">
      <dsp:nvSpPr>
        <dsp:cNvPr id="0" name=""/>
        <dsp:cNvSpPr/>
      </dsp:nvSpPr>
      <dsp:spPr>
        <a:xfrm>
          <a:off x="2366286" y="936546"/>
          <a:ext cx="2250580" cy="428428"/>
        </a:xfrm>
        <a:custGeom>
          <a:avLst/>
          <a:gdLst/>
          <a:ahLst/>
          <a:cxnLst/>
          <a:rect l="0" t="0" r="0" b="0"/>
          <a:pathLst>
            <a:path>
              <a:moveTo>
                <a:pt x="2250580" y="0"/>
              </a:moveTo>
              <a:lnTo>
                <a:pt x="2250580" y="291961"/>
              </a:lnTo>
              <a:lnTo>
                <a:pt x="0" y="291961"/>
              </a:lnTo>
              <a:lnTo>
                <a:pt x="0" y="428428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1E82BC-7182-4919-94B8-70E50C63F940}">
      <dsp:nvSpPr>
        <dsp:cNvPr id="0" name=""/>
        <dsp:cNvSpPr/>
      </dsp:nvSpPr>
      <dsp:spPr>
        <a:xfrm>
          <a:off x="3880313" y="1123"/>
          <a:ext cx="1473107" cy="9354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9F9FA5-EE97-4957-9CEB-8DCE2437AD79}">
      <dsp:nvSpPr>
        <dsp:cNvPr id="0" name=""/>
        <dsp:cNvSpPr/>
      </dsp:nvSpPr>
      <dsp:spPr>
        <a:xfrm>
          <a:off x="4043991" y="156617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outlook : sunny </a:t>
          </a:r>
          <a:endParaRPr lang="ko-KR" altLang="en-US" sz="1800" kern="1200" dirty="0"/>
        </a:p>
      </dsp:txBody>
      <dsp:txXfrm>
        <a:off x="4071389" y="184015"/>
        <a:ext cx="1418311" cy="880627"/>
      </dsp:txXfrm>
    </dsp:sp>
    <dsp:sp modelId="{0A0C34FB-57A9-4624-88F6-F62938B61270}">
      <dsp:nvSpPr>
        <dsp:cNvPr id="0" name=""/>
        <dsp:cNvSpPr/>
      </dsp:nvSpPr>
      <dsp:spPr>
        <a:xfrm>
          <a:off x="1629732" y="1364975"/>
          <a:ext cx="1473107" cy="9354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C60203-C4CB-4A4D-86E3-8E08D3B4CC0F}">
      <dsp:nvSpPr>
        <dsp:cNvPr id="0" name=""/>
        <dsp:cNvSpPr/>
      </dsp:nvSpPr>
      <dsp:spPr>
        <a:xfrm>
          <a:off x="1793411" y="1520469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temp : hot</a:t>
          </a:r>
          <a:endParaRPr lang="ko-KR" altLang="en-US" sz="1800" kern="1200" dirty="0"/>
        </a:p>
      </dsp:txBody>
      <dsp:txXfrm>
        <a:off x="1820809" y="1547867"/>
        <a:ext cx="1418311" cy="880627"/>
      </dsp:txXfrm>
    </dsp:sp>
    <dsp:sp modelId="{496B21A4-9219-46EA-B0A7-7F36F4D972EA}">
      <dsp:nvSpPr>
        <dsp:cNvPr id="0" name=""/>
        <dsp:cNvSpPr/>
      </dsp:nvSpPr>
      <dsp:spPr>
        <a:xfrm>
          <a:off x="729500" y="2728827"/>
          <a:ext cx="1473107" cy="93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311508-8D1A-4E4E-ABC1-02100E6C0C44}">
      <dsp:nvSpPr>
        <dsp:cNvPr id="0" name=""/>
        <dsp:cNvSpPr/>
      </dsp:nvSpPr>
      <dsp:spPr>
        <a:xfrm>
          <a:off x="893178" y="2884321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windy : yes </a:t>
          </a:r>
          <a:endParaRPr lang="ko-KR" altLang="en-US" sz="1800" kern="1200" dirty="0"/>
        </a:p>
      </dsp:txBody>
      <dsp:txXfrm>
        <a:off x="920576" y="2911719"/>
        <a:ext cx="1418311" cy="880627"/>
      </dsp:txXfrm>
    </dsp:sp>
    <dsp:sp modelId="{760D6239-779F-4604-8BD4-72F2382B2925}">
      <dsp:nvSpPr>
        <dsp:cNvPr id="0" name=""/>
        <dsp:cNvSpPr/>
      </dsp:nvSpPr>
      <dsp:spPr>
        <a:xfrm>
          <a:off x="729500" y="4092678"/>
          <a:ext cx="1473107" cy="9354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F33292-13C7-4095-A6C4-7DB87829CA8A}">
      <dsp:nvSpPr>
        <dsp:cNvPr id="0" name=""/>
        <dsp:cNvSpPr/>
      </dsp:nvSpPr>
      <dsp:spPr>
        <a:xfrm>
          <a:off x="893178" y="4248173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play : yes</a:t>
          </a:r>
          <a:endParaRPr lang="ko-KR" altLang="en-US" sz="1800" kern="1200" dirty="0"/>
        </a:p>
      </dsp:txBody>
      <dsp:txXfrm>
        <a:off x="920576" y="4275571"/>
        <a:ext cx="1418311" cy="880627"/>
      </dsp:txXfrm>
    </dsp:sp>
    <dsp:sp modelId="{BBDB75B3-DA25-48AD-9774-DA43A87BBC9A}">
      <dsp:nvSpPr>
        <dsp:cNvPr id="0" name=""/>
        <dsp:cNvSpPr/>
      </dsp:nvSpPr>
      <dsp:spPr>
        <a:xfrm>
          <a:off x="2529964" y="2728827"/>
          <a:ext cx="1473107" cy="93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87D20-4AD6-496D-8EC3-58B9B09C7D32}">
      <dsp:nvSpPr>
        <dsp:cNvPr id="0" name=""/>
        <dsp:cNvSpPr/>
      </dsp:nvSpPr>
      <dsp:spPr>
        <a:xfrm>
          <a:off x="2693643" y="2884321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play : no</a:t>
          </a:r>
          <a:endParaRPr lang="ko-KR" altLang="en-US" sz="1800" kern="1200" dirty="0"/>
        </a:p>
      </dsp:txBody>
      <dsp:txXfrm>
        <a:off x="2721041" y="2911719"/>
        <a:ext cx="1418311" cy="880627"/>
      </dsp:txXfrm>
    </dsp:sp>
    <dsp:sp modelId="{410F9F40-6C37-4346-BDDE-5E11F0F899C9}">
      <dsp:nvSpPr>
        <dsp:cNvPr id="0" name=""/>
        <dsp:cNvSpPr/>
      </dsp:nvSpPr>
      <dsp:spPr>
        <a:xfrm>
          <a:off x="4330429" y="1364975"/>
          <a:ext cx="1473107" cy="9354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58F7C9-E4E3-447F-8033-38002EB3D855}">
      <dsp:nvSpPr>
        <dsp:cNvPr id="0" name=""/>
        <dsp:cNvSpPr/>
      </dsp:nvSpPr>
      <dsp:spPr>
        <a:xfrm>
          <a:off x="4494107" y="1520469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temp : mild</a:t>
          </a:r>
          <a:endParaRPr lang="ko-KR" altLang="en-US" sz="1800" kern="1200" dirty="0"/>
        </a:p>
      </dsp:txBody>
      <dsp:txXfrm>
        <a:off x="4521505" y="1547867"/>
        <a:ext cx="1418311" cy="880627"/>
      </dsp:txXfrm>
    </dsp:sp>
    <dsp:sp modelId="{36888414-EA60-486B-8826-F292868F567C}">
      <dsp:nvSpPr>
        <dsp:cNvPr id="0" name=""/>
        <dsp:cNvSpPr/>
      </dsp:nvSpPr>
      <dsp:spPr>
        <a:xfrm>
          <a:off x="4330429" y="2728827"/>
          <a:ext cx="1473107" cy="93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52166-C892-431C-AD09-FB8DF290EC8E}">
      <dsp:nvSpPr>
        <dsp:cNvPr id="0" name=""/>
        <dsp:cNvSpPr/>
      </dsp:nvSpPr>
      <dsp:spPr>
        <a:xfrm>
          <a:off x="4494107" y="2884321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humidity : high</a:t>
          </a:r>
        </a:p>
      </dsp:txBody>
      <dsp:txXfrm>
        <a:off x="4521505" y="2911719"/>
        <a:ext cx="1418311" cy="880627"/>
      </dsp:txXfrm>
    </dsp:sp>
    <dsp:sp modelId="{27EA7EB7-514A-47CA-9DB2-5DF4A2AD80F3}">
      <dsp:nvSpPr>
        <dsp:cNvPr id="0" name=""/>
        <dsp:cNvSpPr/>
      </dsp:nvSpPr>
      <dsp:spPr>
        <a:xfrm>
          <a:off x="4330429" y="4092678"/>
          <a:ext cx="1473107" cy="93542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1CB282-35C0-4FE7-A72B-AB01A38A237B}">
      <dsp:nvSpPr>
        <dsp:cNvPr id="0" name=""/>
        <dsp:cNvSpPr/>
      </dsp:nvSpPr>
      <dsp:spPr>
        <a:xfrm>
          <a:off x="4494107" y="4248173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play : yes</a:t>
          </a:r>
        </a:p>
      </dsp:txBody>
      <dsp:txXfrm>
        <a:off x="4521505" y="4275571"/>
        <a:ext cx="1418311" cy="880627"/>
      </dsp:txXfrm>
    </dsp:sp>
    <dsp:sp modelId="{C88AD889-C4E4-4326-9D5A-426DA32A5670}">
      <dsp:nvSpPr>
        <dsp:cNvPr id="0" name=""/>
        <dsp:cNvSpPr/>
      </dsp:nvSpPr>
      <dsp:spPr>
        <a:xfrm>
          <a:off x="6130893" y="1364975"/>
          <a:ext cx="1473107" cy="93542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0583C1-6C44-426B-A7F5-F26A3CDB4B07}">
      <dsp:nvSpPr>
        <dsp:cNvPr id="0" name=""/>
        <dsp:cNvSpPr/>
      </dsp:nvSpPr>
      <dsp:spPr>
        <a:xfrm>
          <a:off x="6294572" y="1520469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temp : cool</a:t>
          </a:r>
          <a:endParaRPr lang="ko-KR" altLang="en-US" sz="1800" kern="1200" dirty="0"/>
        </a:p>
      </dsp:txBody>
      <dsp:txXfrm>
        <a:off x="6321970" y="1547867"/>
        <a:ext cx="1418311" cy="880627"/>
      </dsp:txXfrm>
    </dsp:sp>
    <dsp:sp modelId="{2F099F98-CA20-4813-B8C0-969BF01C5AF8}">
      <dsp:nvSpPr>
        <dsp:cNvPr id="0" name=""/>
        <dsp:cNvSpPr/>
      </dsp:nvSpPr>
      <dsp:spPr>
        <a:xfrm>
          <a:off x="6130893" y="2728827"/>
          <a:ext cx="1473107" cy="93542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1D356-43A9-4E79-9D35-713C0B46BC9A}">
      <dsp:nvSpPr>
        <dsp:cNvPr id="0" name=""/>
        <dsp:cNvSpPr/>
      </dsp:nvSpPr>
      <dsp:spPr>
        <a:xfrm>
          <a:off x="6294572" y="2884321"/>
          <a:ext cx="1473107" cy="9354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800" kern="1200" dirty="0"/>
            <a:t>play : no</a:t>
          </a:r>
          <a:endParaRPr lang="ko-KR" altLang="en-US" sz="1800" kern="1200" dirty="0"/>
        </a:p>
      </dsp:txBody>
      <dsp:txXfrm>
        <a:off x="6321970" y="2911719"/>
        <a:ext cx="1418311" cy="8806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0.80316</cdr:x>
      <cdr:y>0.83483</cdr:y>
    </cdr:from>
    <cdr:to>
      <cdr:x>0.88278</cdr:x>
      <cdr:y>0.95132</cdr:y>
    </cdr:to>
    <cdr:sp macro="" textlink="">
      <cdr:nvSpPr>
        <cdr:cNvPr id="2" name="타원 1">
          <a:extLst xmlns:a="http://schemas.openxmlformats.org/drawingml/2006/main">
            <a:ext uri="{FF2B5EF4-FFF2-40B4-BE49-F238E27FC236}">
              <a16:creationId xmlns:a16="http://schemas.microsoft.com/office/drawing/2014/main" id="{08AD8A02-48DE-439A-A905-BD68FC6B8C4C}"/>
            </a:ext>
          </a:extLst>
        </cdr:cNvPr>
        <cdr:cNvSpPr/>
      </cdr:nvSpPr>
      <cdr:spPr>
        <a:xfrm xmlns:a="http://schemas.openxmlformats.org/drawingml/2006/main">
          <a:off x="4358689" y="3096430"/>
          <a:ext cx="432060" cy="432060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 smtClean="0"/>
            </a:lvl1pPr>
          </a:lstStyle>
          <a:p>
            <a:pPr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 smtClean="0"/>
            </a:lvl1pPr>
          </a:lstStyle>
          <a:p>
            <a:pPr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 smtClean="0"/>
            </a:lvl1pPr>
          </a:lstStyle>
          <a:p>
            <a:pPr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 smtClean="0"/>
            </a:lvl1pPr>
          </a:lstStyle>
          <a:p>
            <a:pPr>
              <a:defRPr/>
            </a:pPr>
            <a:fld id="{3C37E3CE-96BA-EC42-9B6E-93F04304DF30}" type="slidenum">
              <a:rPr lang="en-US" altLang="ko-KR">
                <a:latin typeface="맑은 고딕" pitchFamily="50" charset="-127"/>
                <a:ea typeface="맑은 고딕" pitchFamily="50" charset="-127"/>
              </a:rPr>
              <a:pPr>
                <a:defRPr/>
              </a:pPr>
              <a:t>‹#›</a:t>
            </a:fld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76739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74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52500" y="685800"/>
            <a:ext cx="4953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 b="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b="0" smtClean="0">
                <a:latin typeface="맑은 고딕" pitchFamily="50" charset="-127"/>
                <a:ea typeface="맑은 고딕" pitchFamily="50" charset="-127"/>
              </a:defRPr>
            </a:lvl1pPr>
          </a:lstStyle>
          <a:p>
            <a:pPr>
              <a:defRPr/>
            </a:pPr>
            <a:fld id="{29DF7443-C118-0E4E-997A-A42E781DE7D8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015726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맑은 고딕" pitchFamily="50" charset="-127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F7443-C118-0E4E-997A-A42E781DE7D8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59385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슬라이드 이미지 개체 틀 1">
            <a:extLst>
              <a:ext uri="{FF2B5EF4-FFF2-40B4-BE49-F238E27FC236}">
                <a16:creationId xmlns:a16="http://schemas.microsoft.com/office/drawing/2014/main" id="{1BC90529-04A7-45D4-B3D1-20C865879B8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슬라이드 노트 개체 틀 2">
            <a:extLst>
              <a:ext uri="{FF2B5EF4-FFF2-40B4-BE49-F238E27FC236}">
                <a16:creationId xmlns:a16="http://schemas.microsoft.com/office/drawing/2014/main" id="{2D2AE3CB-FE54-49B7-955F-5E8452FF7C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6564" name="슬라이드 번호 개체 틀 3">
            <a:extLst>
              <a:ext uri="{FF2B5EF4-FFF2-40B4-BE49-F238E27FC236}">
                <a16:creationId xmlns:a16="http://schemas.microsoft.com/office/drawing/2014/main" id="{B4770A3B-099C-49AD-879A-FFE8B6E19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166BC4-0E17-403D-88C0-6DAE82A7F0EC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E6D281E-46E5-4C34-BE33-6C0C3E77520C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987368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3ADBB4-5909-4DE6-AD0E-CB2D2CD2CB1A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579809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1F65B1-D90D-4134-9E84-75A252C57F3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4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74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9C1246-4F96-4C01-A7A7-E5A46A17823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93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B4A70E-C9C0-4E25-8578-F9B5C606A6E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94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0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0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491939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7A6F81-FA75-46BF-B0F4-A3A49693CD5C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5600402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7F73E7-3C93-4025-B2EF-8DCB39D8428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4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8050" y="676275"/>
            <a:ext cx="4984750" cy="3452813"/>
          </a:xfrm>
          <a:ln/>
        </p:spPr>
      </p:sp>
      <p:sp>
        <p:nvSpPr>
          <p:cNvPr id="254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6938" y="4354513"/>
            <a:ext cx="5083175" cy="4127500"/>
          </a:xfrm>
          <a:noFill/>
          <a:ln/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2836926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D0A097-65CE-4AF5-85D0-66A62CC16E3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11291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슬라이드 이미지 개체 틀 1">
            <a:extLst>
              <a:ext uri="{FF2B5EF4-FFF2-40B4-BE49-F238E27FC236}">
                <a16:creationId xmlns:a16="http://schemas.microsoft.com/office/drawing/2014/main" id="{1D4FA8AA-4F73-4E0D-AA24-239B198F4B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7" name="슬라이드 노트 개체 틀 2">
            <a:extLst>
              <a:ext uri="{FF2B5EF4-FFF2-40B4-BE49-F238E27FC236}">
                <a16:creationId xmlns:a16="http://schemas.microsoft.com/office/drawing/2014/main" id="{CB7812DD-D3D1-41B9-AC09-7F179AA42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3428" name="슬라이드 번호 개체 틀 3">
            <a:extLst>
              <a:ext uri="{FF2B5EF4-FFF2-40B4-BE49-F238E27FC236}">
                <a16:creationId xmlns:a16="http://schemas.microsoft.com/office/drawing/2014/main" id="{951AEE7E-C9A1-451F-BCA0-9D9D9D548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5E4C473-639B-4D4D-B402-1F4D75948A18}" type="slidenum">
              <a:rPr lang="en-US" altLang="ko-KR"/>
              <a:pPr/>
              <a:t>108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슬라이드 이미지 개체 틀 1">
            <a:extLst>
              <a:ext uri="{FF2B5EF4-FFF2-40B4-BE49-F238E27FC236}">
                <a16:creationId xmlns:a16="http://schemas.microsoft.com/office/drawing/2014/main" id="{0D428573-9803-4D66-A963-ACAB3AF3D6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슬라이드 노트 개체 틀 2">
            <a:extLst>
              <a:ext uri="{FF2B5EF4-FFF2-40B4-BE49-F238E27FC236}">
                <a16:creationId xmlns:a16="http://schemas.microsoft.com/office/drawing/2014/main" id="{F14FBAE7-0B79-441B-B30B-A780E1009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5060" name="슬라이드 번호 개체 틀 3">
            <a:extLst>
              <a:ext uri="{FF2B5EF4-FFF2-40B4-BE49-F238E27FC236}">
                <a16:creationId xmlns:a16="http://schemas.microsoft.com/office/drawing/2014/main" id="{DA9C703A-79EE-4F5F-BA38-A8C2D674F4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5DB30F-1510-4898-BC3E-32799234579E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슬라이드 이미지 개체 틀 1">
            <a:extLst>
              <a:ext uri="{FF2B5EF4-FFF2-40B4-BE49-F238E27FC236}">
                <a16:creationId xmlns:a16="http://schemas.microsoft.com/office/drawing/2014/main" id="{8A8E57B6-12F4-4239-84CF-C89DAF3A5E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슬라이드 노트 개체 틀 2">
            <a:extLst>
              <a:ext uri="{FF2B5EF4-FFF2-40B4-BE49-F238E27FC236}">
                <a16:creationId xmlns:a16="http://schemas.microsoft.com/office/drawing/2014/main" id="{7A33FF5C-856E-459D-B63E-740130D423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5476" name="슬라이드 번호 개체 틀 3">
            <a:extLst>
              <a:ext uri="{FF2B5EF4-FFF2-40B4-BE49-F238E27FC236}">
                <a16:creationId xmlns:a16="http://schemas.microsoft.com/office/drawing/2014/main" id="{089D6317-FC5D-415A-9144-C8040B864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0B3BA3-7179-4EA7-8508-C54FFDB7968A}" type="slidenum">
              <a:rPr lang="en-US" altLang="ko-KR"/>
              <a:pPr/>
              <a:t>109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8F72F5D4-035A-4C24-A294-3FF5081D54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7DAD3C7F-523F-44DB-A776-BE2C80D83E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B677EFA7-542C-497B-9464-1F6BB4671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B9E586F-4B45-4590-8776-07FF337F90A0}" type="slidenum">
              <a:rPr lang="en-US" altLang="ko-KR"/>
              <a:pPr/>
              <a:t>110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>
            <a:extLst>
              <a:ext uri="{FF2B5EF4-FFF2-40B4-BE49-F238E27FC236}">
                <a16:creationId xmlns:a16="http://schemas.microsoft.com/office/drawing/2014/main" id="{03A76D8F-FD74-4741-8F53-BF604057064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슬라이드 노트 개체 틀 2">
            <a:extLst>
              <a:ext uri="{FF2B5EF4-FFF2-40B4-BE49-F238E27FC236}">
                <a16:creationId xmlns:a16="http://schemas.microsoft.com/office/drawing/2014/main" id="{EE343424-4DDE-4144-BA66-DF25CE3CB9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9572" name="슬라이드 번호 개체 틀 3">
            <a:extLst>
              <a:ext uri="{FF2B5EF4-FFF2-40B4-BE49-F238E27FC236}">
                <a16:creationId xmlns:a16="http://schemas.microsoft.com/office/drawing/2014/main" id="{E0E69FBB-30D6-4DC8-8120-F9FD3F995B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AA81B38-E344-4FC5-9967-17EF4619348F}" type="slidenum">
              <a:rPr lang="en-US" altLang="ko-KR"/>
              <a:pPr/>
              <a:t>111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>
            <a:extLst>
              <a:ext uri="{FF2B5EF4-FFF2-40B4-BE49-F238E27FC236}">
                <a16:creationId xmlns:a16="http://schemas.microsoft.com/office/drawing/2014/main" id="{8236D8E2-85FA-4D68-ADCA-6B2683AE30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7" name="슬라이드 노트 개체 틀 2">
            <a:extLst>
              <a:ext uri="{FF2B5EF4-FFF2-40B4-BE49-F238E27FC236}">
                <a16:creationId xmlns:a16="http://schemas.microsoft.com/office/drawing/2014/main" id="{16B6EFEA-39B8-4252-9660-5264BFCB3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L2 : w </a:t>
            </a:r>
            <a:r>
              <a:rPr lang="ko-KR" altLang="en-US">
                <a:latin typeface="Arial" panose="020B0604020202020204" pitchFamily="34" charset="0"/>
              </a:rPr>
              <a:t>값이 작아지는 형태</a:t>
            </a:r>
            <a:r>
              <a:rPr lang="en-US" altLang="ko-KR">
                <a:latin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</a:rPr>
              <a:t>곱하기</a:t>
            </a:r>
            <a:r>
              <a:rPr lang="en-US" altLang="ko-KR">
                <a:latin typeface="Arial" panose="020B0604020202020204" pitchFamily="34" charset="0"/>
              </a:rPr>
              <a:t>), L1 : w </a:t>
            </a:r>
            <a:r>
              <a:rPr lang="ko-KR" altLang="en-US">
                <a:latin typeface="Arial" panose="020B0604020202020204" pitchFamily="34" charset="0"/>
              </a:rPr>
              <a:t>값에서 상수를 빼는 형태</a:t>
            </a:r>
            <a:r>
              <a:rPr lang="en-US" altLang="ko-KR">
                <a:latin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</a:rPr>
              <a:t>빼기</a:t>
            </a:r>
            <a:r>
              <a:rPr lang="en-US" altLang="ko-KR">
                <a:latin typeface="Arial" panose="020B0604020202020204" pitchFamily="34" charset="0"/>
              </a:rPr>
              <a:t>)</a:t>
            </a:r>
          </a:p>
          <a:p>
            <a:r>
              <a:rPr lang="en-US" altLang="ko-KR">
                <a:latin typeface="Arial" panose="020B0604020202020204" pitchFamily="34" charset="0"/>
              </a:rPr>
              <a:t>L1</a:t>
            </a:r>
            <a:r>
              <a:rPr lang="ko-KR" altLang="en-US">
                <a:latin typeface="Arial" panose="020B0604020202020204" pitchFamily="34" charset="0"/>
              </a:rPr>
              <a:t>은 통상적으로 상수 값을 빼기 때문에 작은 가중치들이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</a:rPr>
              <a:t>거의 </a:t>
            </a:r>
            <a:r>
              <a:rPr lang="en-US" altLang="ko-KR">
                <a:latin typeface="Arial" panose="020B0604020202020204" pitchFamily="34" charset="0"/>
              </a:rPr>
              <a:t>0, </a:t>
            </a:r>
            <a:r>
              <a:rPr lang="ko-KR" altLang="en-US">
                <a:latin typeface="Arial" panose="020B0604020202020204" pitchFamily="34" charset="0"/>
              </a:rPr>
              <a:t>몇 개의 중요 가중치만 남음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ko-KR">
                <a:latin typeface="Arial" panose="020B0604020202020204" pitchFamily="34" charset="0"/>
              </a:rPr>
              <a:t>Sparse model </a:t>
            </a:r>
            <a:r>
              <a:rPr lang="ko-KR" altLang="en-US">
                <a:latin typeface="Arial" panose="020B0604020202020204" pitchFamily="34" charset="0"/>
              </a:rPr>
              <a:t>에 적합 </a:t>
            </a:r>
          </a:p>
        </p:txBody>
      </p:sp>
      <p:sp>
        <p:nvSpPr>
          <p:cNvPr id="113668" name="슬라이드 번호 개체 틀 3">
            <a:extLst>
              <a:ext uri="{FF2B5EF4-FFF2-40B4-BE49-F238E27FC236}">
                <a16:creationId xmlns:a16="http://schemas.microsoft.com/office/drawing/2014/main" id="{FC028776-14AD-47F2-B0BC-5B69505B82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505808-F5F1-40E2-81FB-5B8E6BD8B279}" type="slidenum">
              <a:rPr lang="en-US" altLang="ko-KR"/>
              <a:pPr/>
              <a:t>114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슬라이드 이미지 개체 틀 1">
            <a:extLst>
              <a:ext uri="{FF2B5EF4-FFF2-40B4-BE49-F238E27FC236}">
                <a16:creationId xmlns:a16="http://schemas.microsoft.com/office/drawing/2014/main" id="{D27307F8-B8C9-4D22-A4A4-E470767535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1" name="슬라이드 노트 개체 틀 2">
            <a:extLst>
              <a:ext uri="{FF2B5EF4-FFF2-40B4-BE49-F238E27FC236}">
                <a16:creationId xmlns:a16="http://schemas.microsoft.com/office/drawing/2014/main" id="{9055E1ED-4B2D-49FA-BE55-068CBA0BE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카파는 여러 평가자가 동일한 표본을 평가할 때 명목형 또는 순서형 평가의 합치도를 측정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9812" name="슬라이드 번호 개체 틀 3">
            <a:extLst>
              <a:ext uri="{FF2B5EF4-FFF2-40B4-BE49-F238E27FC236}">
                <a16:creationId xmlns:a16="http://schemas.microsoft.com/office/drawing/2014/main" id="{E8480EFE-671C-46DC-A927-276F391A7D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21B6834-EDAE-4F53-9BCF-C74B1A0B68E4}" type="slidenum">
              <a:rPr lang="en-US" altLang="ko-KR"/>
              <a:pPr/>
              <a:t>115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슬라이드 이미지 개체 틀 1">
            <a:extLst>
              <a:ext uri="{FF2B5EF4-FFF2-40B4-BE49-F238E27FC236}">
                <a16:creationId xmlns:a16="http://schemas.microsoft.com/office/drawing/2014/main" id="{0B156DE7-B9BB-4020-A03F-980E6297C8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슬라이드 노트 개체 틀 2">
            <a:extLst>
              <a:ext uri="{FF2B5EF4-FFF2-40B4-BE49-F238E27FC236}">
                <a16:creationId xmlns:a16="http://schemas.microsoft.com/office/drawing/2014/main" id="{7E9A51CA-EAE9-4A08-9B92-EE9CCDA81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RSE : </a:t>
            </a:r>
            <a:r>
              <a:rPr lang="ko-KR" altLang="en-US">
                <a:latin typeface="Arial" panose="020B0604020202020204" pitchFamily="34" charset="0"/>
              </a:rPr>
              <a:t>단위가 다를 때 사용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4148" name="슬라이드 번호 개체 틀 3">
            <a:extLst>
              <a:ext uri="{FF2B5EF4-FFF2-40B4-BE49-F238E27FC236}">
                <a16:creationId xmlns:a16="http://schemas.microsoft.com/office/drawing/2014/main" id="{4D8E3E74-C8C9-4C49-A9D5-23C6AF5156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826CAA8-1919-4585-9F88-78C1935A577D}" type="slidenum">
              <a:rPr lang="en-US" altLang="ko-KR"/>
              <a:pPr/>
              <a:t>116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22CD1-B524-4F99-8192-7FADA8116D44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FE76734-207E-4A68-A0F9-CF73AC4FA1A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81CD7B-5CF0-46B4-A55D-5904388450F5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53000" cy="342900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83EA98-77C0-4895-9D0C-C4616237445D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슬라이드 이미지 개체 틀 1">
            <a:extLst>
              <a:ext uri="{FF2B5EF4-FFF2-40B4-BE49-F238E27FC236}">
                <a16:creationId xmlns:a16="http://schemas.microsoft.com/office/drawing/2014/main" id="{B7588C63-106D-4291-9E5F-47B5834D7E0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슬라이드 노트 개체 틀 2">
            <a:extLst>
              <a:ext uri="{FF2B5EF4-FFF2-40B4-BE49-F238E27FC236}">
                <a16:creationId xmlns:a16="http://schemas.microsoft.com/office/drawing/2014/main" id="{7C321EB0-CCFD-4A8D-84DC-04481857C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7108" name="슬라이드 번호 개체 틀 3">
            <a:extLst>
              <a:ext uri="{FF2B5EF4-FFF2-40B4-BE49-F238E27FC236}">
                <a16:creationId xmlns:a16="http://schemas.microsoft.com/office/drawing/2014/main" id="{1345BD85-0066-48B7-99FB-2D1E4C1154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CF427C7-4506-457A-B3C9-C1328820C201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12FD00-473C-4264-BC9C-6243A7DF11A6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10A3CB-3CDF-480A-A38D-BCC0A6CEEA1B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5EA24C2-789C-4A07-8C3E-317B0A101E41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015EE4-4489-4F55-B466-1D282E8D588B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6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6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27C5B78-E698-49AF-B7A3-7459DC50C56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125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65200" y="693738"/>
            <a:ext cx="4930775" cy="3414712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0787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10A3CB-3CDF-480A-A38D-BCC0A6CEEA1B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4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4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DFD61A-6821-47E7-8AD0-68055D401FDD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슬라이드 이미지 개체 틀 1">
            <a:extLst>
              <a:ext uri="{FF2B5EF4-FFF2-40B4-BE49-F238E27FC236}">
                <a16:creationId xmlns:a16="http://schemas.microsoft.com/office/drawing/2014/main" id="{B98C7F17-A648-4E8E-9BB2-92D9B996075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4995" name="슬라이드 노트 개체 틀 2">
            <a:extLst>
              <a:ext uri="{FF2B5EF4-FFF2-40B4-BE49-F238E27FC236}">
                <a16:creationId xmlns:a16="http://schemas.microsoft.com/office/drawing/2014/main" id="{CF356217-000D-4887-943E-4392BC7C5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4996" name="슬라이드 번호 개체 틀 3">
            <a:extLst>
              <a:ext uri="{FF2B5EF4-FFF2-40B4-BE49-F238E27FC236}">
                <a16:creationId xmlns:a16="http://schemas.microsoft.com/office/drawing/2014/main" id="{6DE6118E-B65B-446C-85DC-09FE277F99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F43BC7A-0E60-4737-99A9-29C47FDAF96A}" type="slidenum">
              <a:rPr lang="en-US" altLang="ko-KR"/>
              <a:pPr/>
              <a:t>132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슬라이드 이미지 개체 틀 1">
            <a:extLst>
              <a:ext uri="{FF2B5EF4-FFF2-40B4-BE49-F238E27FC236}">
                <a16:creationId xmlns:a16="http://schemas.microsoft.com/office/drawing/2014/main" id="{D3DA290B-B9FD-4C6D-B332-C9D8C78163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2947" name="슬라이드 노트 개체 틀 2">
            <a:extLst>
              <a:ext uri="{FF2B5EF4-FFF2-40B4-BE49-F238E27FC236}">
                <a16:creationId xmlns:a16="http://schemas.microsoft.com/office/drawing/2014/main" id="{83408CDE-4B8B-46A8-9628-31751E3222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2948" name="슬라이드 번호 개체 틀 3">
            <a:extLst>
              <a:ext uri="{FF2B5EF4-FFF2-40B4-BE49-F238E27FC236}">
                <a16:creationId xmlns:a16="http://schemas.microsoft.com/office/drawing/2014/main" id="{1B3F5DD1-3DF2-443E-B21B-0F29F47C3C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04750D5-F074-4283-9D8E-AC87637AA7ED}" type="slidenum">
              <a:rPr lang="en-US" altLang="ko-KR"/>
              <a:pPr/>
              <a:t>133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5F97DAB-2202-40CE-B336-40180562B96B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77950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슬라이드 이미지 개체 틀 1">
            <a:extLst>
              <a:ext uri="{FF2B5EF4-FFF2-40B4-BE49-F238E27FC236}">
                <a16:creationId xmlns:a16="http://schemas.microsoft.com/office/drawing/2014/main" id="{303CFBAD-1E95-48E2-8219-F37C79AF317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슬라이드 노트 개체 틀 2">
            <a:extLst>
              <a:ext uri="{FF2B5EF4-FFF2-40B4-BE49-F238E27FC236}">
                <a16:creationId xmlns:a16="http://schemas.microsoft.com/office/drawing/2014/main" id="{77D03ED5-7D1C-4D69-B7ED-5A1B381B4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9156" name="슬라이드 번호 개체 틀 3">
            <a:extLst>
              <a:ext uri="{FF2B5EF4-FFF2-40B4-BE49-F238E27FC236}">
                <a16:creationId xmlns:a16="http://schemas.microsoft.com/office/drawing/2014/main" id="{ED6A814F-877E-4705-9237-95064C2E9B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3BB73-F5C2-4143-8294-C8A1075D8A3D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E03D8A9-EC87-4612-BBEE-373685752DA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2921120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E98F34E-C2B6-4622-94EC-D4DB618526FA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181895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슬라이드 이미지 개체 틀 1">
            <a:extLst>
              <a:ext uri="{FF2B5EF4-FFF2-40B4-BE49-F238E27FC236}">
                <a16:creationId xmlns:a16="http://schemas.microsoft.com/office/drawing/2014/main" id="{DF0752E8-37BA-44FE-89BE-B9DF8C4133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7043" name="슬라이드 노트 개체 틀 2">
            <a:extLst>
              <a:ext uri="{FF2B5EF4-FFF2-40B4-BE49-F238E27FC236}">
                <a16:creationId xmlns:a16="http://schemas.microsoft.com/office/drawing/2014/main" id="{E17013E3-EDF1-44D7-BC0F-154C70AE47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7044" name="슬라이드 번호 개체 틀 3">
            <a:extLst>
              <a:ext uri="{FF2B5EF4-FFF2-40B4-BE49-F238E27FC236}">
                <a16:creationId xmlns:a16="http://schemas.microsoft.com/office/drawing/2014/main" id="{E1B9DAF2-963A-47A9-B8C7-6005114605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CD1E7B3-95A7-4094-834D-AC9BC01E3A9D}" type="slidenum">
              <a:rPr lang="en-US" altLang="ko-KR"/>
              <a:pPr/>
              <a:t>137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슬라이드 이미지 개체 틀 1">
            <a:extLst>
              <a:ext uri="{FF2B5EF4-FFF2-40B4-BE49-F238E27FC236}">
                <a16:creationId xmlns:a16="http://schemas.microsoft.com/office/drawing/2014/main" id="{74829495-A42E-491B-A364-F44C111C1AD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9091" name="슬라이드 노트 개체 틀 2">
            <a:extLst>
              <a:ext uri="{FF2B5EF4-FFF2-40B4-BE49-F238E27FC236}">
                <a16:creationId xmlns:a16="http://schemas.microsoft.com/office/drawing/2014/main" id="{61BE33C6-1715-4F24-A0DA-054E799D2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9092" name="슬라이드 번호 개체 틀 3">
            <a:extLst>
              <a:ext uri="{FF2B5EF4-FFF2-40B4-BE49-F238E27FC236}">
                <a16:creationId xmlns:a16="http://schemas.microsoft.com/office/drawing/2014/main" id="{2EF779CD-B2CF-4F29-843C-46737F67FB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BB4F150-804F-4A4B-853A-53894EEA183F}" type="slidenum">
              <a:rPr lang="en-US" altLang="ko-KR"/>
              <a:pPr/>
              <a:t>138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슬라이드 이미지 개체 틀 1">
            <a:extLst>
              <a:ext uri="{FF2B5EF4-FFF2-40B4-BE49-F238E27FC236}">
                <a16:creationId xmlns:a16="http://schemas.microsoft.com/office/drawing/2014/main" id="{20CC348C-5386-4C88-ABB6-0F9FCF2541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1139" name="슬라이드 노트 개체 틀 2">
            <a:extLst>
              <a:ext uri="{FF2B5EF4-FFF2-40B4-BE49-F238E27FC236}">
                <a16:creationId xmlns:a16="http://schemas.microsoft.com/office/drawing/2014/main" id="{12D19787-ED7A-463B-85C1-DCF68B950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1140" name="슬라이드 번호 개체 틀 3">
            <a:extLst>
              <a:ext uri="{FF2B5EF4-FFF2-40B4-BE49-F238E27FC236}">
                <a16:creationId xmlns:a16="http://schemas.microsoft.com/office/drawing/2014/main" id="{C40484F0-C603-4E84-9473-8EFE6F25DC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339AA2-EF43-4832-93F8-C3EB0FC51091}" type="slidenum">
              <a:rPr lang="en-US" altLang="ko-KR"/>
              <a:pPr/>
              <a:t>139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65F3E58-1B1F-4707-B3C5-AAB832639540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140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524872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슬라이드 이미지 개체 틀 1">
            <a:extLst>
              <a:ext uri="{FF2B5EF4-FFF2-40B4-BE49-F238E27FC236}">
                <a16:creationId xmlns:a16="http://schemas.microsoft.com/office/drawing/2014/main" id="{B01760A1-3526-47E4-96A5-8363A6DB24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5235" name="슬라이드 노트 개체 틀 2">
            <a:extLst>
              <a:ext uri="{FF2B5EF4-FFF2-40B4-BE49-F238E27FC236}">
                <a16:creationId xmlns:a16="http://schemas.microsoft.com/office/drawing/2014/main" id="{0E570AAB-6B7F-4D39-89EE-8A9D1834D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5236" name="슬라이드 번호 개체 틀 3">
            <a:extLst>
              <a:ext uri="{FF2B5EF4-FFF2-40B4-BE49-F238E27FC236}">
                <a16:creationId xmlns:a16="http://schemas.microsoft.com/office/drawing/2014/main" id="{FBC61EE6-A99B-4804-9DBE-6853AAABD3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66D90E2-D6AB-4AF2-B847-066634129A64}" type="slidenum">
              <a:rPr lang="en-US" altLang="ko-KR"/>
              <a:pPr/>
              <a:t>141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DFD61A-6821-47E7-8AD0-68055D401FDD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142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59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59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  <p:extLst>
      <p:ext uri="{BB962C8B-B14F-4D97-AF65-F5344CB8AC3E}">
        <p14:creationId xmlns:p14="http://schemas.microsoft.com/office/powerpoint/2010/main" val="315561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456794-8005-4726-BBAF-B0A66879F45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143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72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4088" y="685800"/>
            <a:ext cx="4953000" cy="3429000"/>
          </a:xfrm>
          <a:ln/>
        </p:spPr>
      </p:sp>
      <p:sp>
        <p:nvSpPr>
          <p:cNvPr id="372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17802951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슬라이드 이미지 개체 틀 1">
            <a:extLst>
              <a:ext uri="{FF2B5EF4-FFF2-40B4-BE49-F238E27FC236}">
                <a16:creationId xmlns:a16="http://schemas.microsoft.com/office/drawing/2014/main" id="{C9F31CDD-B838-4F65-AA5D-2E1DF129DAB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7283" name="슬라이드 노트 개체 틀 2">
            <a:extLst>
              <a:ext uri="{FF2B5EF4-FFF2-40B4-BE49-F238E27FC236}">
                <a16:creationId xmlns:a16="http://schemas.microsoft.com/office/drawing/2014/main" id="{6282511F-9691-43CC-91F9-19EF2E5B7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97284" name="슬라이드 번호 개체 틀 3">
            <a:extLst>
              <a:ext uri="{FF2B5EF4-FFF2-40B4-BE49-F238E27FC236}">
                <a16:creationId xmlns:a16="http://schemas.microsoft.com/office/drawing/2014/main" id="{705384EC-6A0D-4D57-92C1-1C5E761B1B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BB6C11-B3B0-4985-8EAE-39EAD8CB7AAE}" type="slidenum">
              <a:rPr lang="en-US" altLang="ko-KR"/>
              <a:pPr/>
              <a:t>144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슬라이드 이미지 개체 틀 1">
            <a:extLst>
              <a:ext uri="{FF2B5EF4-FFF2-40B4-BE49-F238E27FC236}">
                <a16:creationId xmlns:a16="http://schemas.microsoft.com/office/drawing/2014/main" id="{95A502CE-A2FC-421B-B180-05D3BB213C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슬라이드 노트 개체 틀 2">
            <a:extLst>
              <a:ext uri="{FF2B5EF4-FFF2-40B4-BE49-F238E27FC236}">
                <a16:creationId xmlns:a16="http://schemas.microsoft.com/office/drawing/2014/main" id="{6C28397B-4EFB-401E-8697-FA3ACC3B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1204" name="슬라이드 번호 개체 틀 3">
            <a:extLst>
              <a:ext uri="{FF2B5EF4-FFF2-40B4-BE49-F238E27FC236}">
                <a16:creationId xmlns:a16="http://schemas.microsoft.com/office/drawing/2014/main" id="{917B3A61-ADB4-42B3-9096-0B9C617549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597D380-B2E3-429D-8E5E-C155FF6D5F88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9DF7443-C118-0E4E-997A-A42E781DE7D8}" type="slidenum">
              <a:rPr lang="en-US" altLang="ko-KR" smtClean="0"/>
              <a:pPr>
                <a:defRPr/>
              </a:pPr>
              <a:t>146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832358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슬라이드 이미지 개체 틀 1">
            <a:extLst>
              <a:ext uri="{FF2B5EF4-FFF2-40B4-BE49-F238E27FC236}">
                <a16:creationId xmlns:a16="http://schemas.microsoft.com/office/drawing/2014/main" id="{8CA74716-051B-45A7-BBBE-D3FA3943D5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슬라이드 노트 개체 틀 2">
            <a:extLst>
              <a:ext uri="{FF2B5EF4-FFF2-40B4-BE49-F238E27FC236}">
                <a16:creationId xmlns:a16="http://schemas.microsoft.com/office/drawing/2014/main" id="{7B69D593-C55F-4053-A135-7640EE3EB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9636" name="슬라이드 번호 개체 틀 3">
            <a:extLst>
              <a:ext uri="{FF2B5EF4-FFF2-40B4-BE49-F238E27FC236}">
                <a16:creationId xmlns:a16="http://schemas.microsoft.com/office/drawing/2014/main" id="{A12CB02B-3A18-421A-A7BB-BB95D733B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EFBCCAA-3043-410C-8E84-EE3D47C3AF62}" type="slidenum">
              <a:rPr lang="en-US" altLang="ko-KR"/>
              <a:pPr/>
              <a:t>148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슬라이드 이미지 개체 틀 1">
            <a:extLst>
              <a:ext uri="{FF2B5EF4-FFF2-40B4-BE49-F238E27FC236}">
                <a16:creationId xmlns:a16="http://schemas.microsoft.com/office/drawing/2014/main" id="{D028604B-6376-4ACC-B1B0-EEBD310DDC1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슬라이드 노트 개체 틀 2">
            <a:extLst>
              <a:ext uri="{FF2B5EF4-FFF2-40B4-BE49-F238E27FC236}">
                <a16:creationId xmlns:a16="http://schemas.microsoft.com/office/drawing/2014/main" id="{AA4A5B57-D3F3-4AD5-9069-9D46E1E440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P(A|B) = P(A∩B) / P(B) </a:t>
            </a:r>
          </a:p>
          <a:p>
            <a:r>
              <a:rPr lang="en-US" altLang="en-US">
                <a:latin typeface="Arial" panose="020B0604020202020204" pitchFamily="34" charset="0"/>
              </a:rPr>
              <a:t>P(B|A) = P(A∩B) / P(A) </a:t>
            </a:r>
          </a:p>
          <a:p>
            <a:r>
              <a:rPr lang="en-US" altLang="en-US">
                <a:latin typeface="Arial" panose="020B0604020202020204" pitchFamily="34" charset="0"/>
              </a:rPr>
              <a:t>1),2)</a:t>
            </a:r>
            <a:r>
              <a:rPr lang="ko-KR" altLang="en-US">
                <a:latin typeface="Arial" panose="020B0604020202020204" pitchFamily="34" charset="0"/>
              </a:rPr>
              <a:t>를 대입 하면</a:t>
            </a:r>
          </a:p>
          <a:p>
            <a:r>
              <a:rPr lang="en-US" altLang="en-US">
                <a:latin typeface="Arial" panose="020B0604020202020204" pitchFamily="34" charset="0"/>
              </a:rPr>
              <a:t>P(A|B)*P(B) = P(B|A)*P(A)</a:t>
            </a:r>
          </a:p>
          <a:p>
            <a:r>
              <a:rPr lang="en-US" altLang="en-US">
                <a:latin typeface="Arial" panose="020B0604020202020204" pitchFamily="34" charset="0"/>
              </a:rPr>
              <a:t>P(A|B) = P(B|A)*P(A)/P(B)</a:t>
            </a:r>
          </a:p>
        </p:txBody>
      </p:sp>
      <p:sp>
        <p:nvSpPr>
          <p:cNvPr id="71684" name="슬라이드 번호 개체 틀 3">
            <a:extLst>
              <a:ext uri="{FF2B5EF4-FFF2-40B4-BE49-F238E27FC236}">
                <a16:creationId xmlns:a16="http://schemas.microsoft.com/office/drawing/2014/main" id="{7BEA04A5-68FA-41ED-886F-98FEA4C862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084BAC9-EBEB-48A7-89E6-12F6433B1BD0}" type="slidenum">
              <a:rPr lang="en-US" altLang="ko-KR"/>
              <a:pPr/>
              <a:t>149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슬라이드 이미지 개체 틀 1">
            <a:extLst>
              <a:ext uri="{FF2B5EF4-FFF2-40B4-BE49-F238E27FC236}">
                <a16:creationId xmlns:a16="http://schemas.microsoft.com/office/drawing/2014/main" id="{24C79572-B586-475B-9EC4-E9592C69DA2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슬라이드 노트 개체 틀 2">
            <a:extLst>
              <a:ext uri="{FF2B5EF4-FFF2-40B4-BE49-F238E27FC236}">
                <a16:creationId xmlns:a16="http://schemas.microsoft.com/office/drawing/2014/main" id="{9A0F9171-9F86-4635-9B4A-43C65C3EC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732" name="슬라이드 번호 개체 틀 3">
            <a:extLst>
              <a:ext uri="{FF2B5EF4-FFF2-40B4-BE49-F238E27FC236}">
                <a16:creationId xmlns:a16="http://schemas.microsoft.com/office/drawing/2014/main" id="{ADC39225-057A-46AC-9099-455B4AFD1E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E05BB55-73C3-4B09-B59B-1003D64F280D}" type="slidenum">
              <a:rPr lang="en-US" altLang="ko-KR"/>
              <a:pPr/>
              <a:t>150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슬라이드 이미지 개체 틀 1">
            <a:extLst>
              <a:ext uri="{FF2B5EF4-FFF2-40B4-BE49-F238E27FC236}">
                <a16:creationId xmlns:a16="http://schemas.microsoft.com/office/drawing/2014/main" id="{D23D03AF-DA60-470D-BE03-833F4C1EFA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슬라이드 노트 개체 틀 2">
            <a:extLst>
              <a:ext uri="{FF2B5EF4-FFF2-40B4-BE49-F238E27FC236}">
                <a16:creationId xmlns:a16="http://schemas.microsoft.com/office/drawing/2014/main" id="{A08817FB-C302-439C-82D7-592B2EB2D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5780" name="슬라이드 번호 개체 틀 3">
            <a:extLst>
              <a:ext uri="{FF2B5EF4-FFF2-40B4-BE49-F238E27FC236}">
                <a16:creationId xmlns:a16="http://schemas.microsoft.com/office/drawing/2014/main" id="{F38845FB-DB17-4BB6-92CF-45BE3AF61C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801718-9E35-44D0-B62C-7BDC436E35F1}" type="slidenum">
              <a:rPr lang="en-US" altLang="ko-KR"/>
              <a:pPr/>
              <a:t>151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7A585E16-E040-4266-8F60-26A9D7EA9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BF4B590C-9376-49C5-AD02-E7662BD6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AC14D27B-2876-4B10-8D50-32388A3D7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C946B-1CF9-4E05-BFAA-EBE18547CBD8}" type="slidenum">
              <a:rPr lang="en-US" altLang="ko-KR"/>
              <a:pPr/>
              <a:t>152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87790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7A585E16-E040-4266-8F60-26A9D7EA9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BF4B590C-9376-49C5-AD02-E7662BD6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AC14D27B-2876-4B10-8D50-32388A3D7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C946B-1CF9-4E05-BFAA-EBE18547CBD8}" type="slidenum">
              <a:rPr lang="en-US" altLang="ko-KR"/>
              <a:pPr/>
              <a:t>153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14233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슬라이드 이미지 개체 틀 1">
            <a:extLst>
              <a:ext uri="{FF2B5EF4-FFF2-40B4-BE49-F238E27FC236}">
                <a16:creationId xmlns:a16="http://schemas.microsoft.com/office/drawing/2014/main" id="{7A585E16-E040-4266-8F60-26A9D7EA98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슬라이드 노트 개체 틀 2">
            <a:extLst>
              <a:ext uri="{FF2B5EF4-FFF2-40B4-BE49-F238E27FC236}">
                <a16:creationId xmlns:a16="http://schemas.microsoft.com/office/drawing/2014/main" id="{BF4B590C-9376-49C5-AD02-E7662BD60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분모는 독립사건이므로 무시 </a:t>
            </a:r>
            <a:endParaRPr lang="en-US" altLang="ko-KR">
              <a:latin typeface="Arial" panose="020B0604020202020204" pitchFamily="34" charset="0"/>
            </a:endParaRP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7828" name="슬라이드 번호 개체 틀 3">
            <a:extLst>
              <a:ext uri="{FF2B5EF4-FFF2-40B4-BE49-F238E27FC236}">
                <a16:creationId xmlns:a16="http://schemas.microsoft.com/office/drawing/2014/main" id="{AC14D27B-2876-4B10-8D50-32388A3D7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3DC946B-1CF9-4E05-BFAA-EBE18547CBD8}" type="slidenum">
              <a:rPr lang="en-US" altLang="ko-KR"/>
              <a:pPr/>
              <a:t>154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833AC232-EA66-43D3-BC26-527D0674BE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15D18767-4F42-4555-AA0B-CFD0738E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EC09F46F-4536-4328-8559-FCD612209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D1D58D-AA89-45D6-B520-FC365E5E2536}" type="slidenum">
              <a:rPr lang="en-US" altLang="ko-KR"/>
              <a:pPr/>
              <a:t>160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슬라이드 이미지 개체 틀 1">
            <a:extLst>
              <a:ext uri="{FF2B5EF4-FFF2-40B4-BE49-F238E27FC236}">
                <a16:creationId xmlns:a16="http://schemas.microsoft.com/office/drawing/2014/main" id="{833AC232-EA66-43D3-BC26-527D0674BEF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7523" name="슬라이드 노트 개체 틀 2">
            <a:extLst>
              <a:ext uri="{FF2B5EF4-FFF2-40B4-BE49-F238E27FC236}">
                <a16:creationId xmlns:a16="http://schemas.microsoft.com/office/drawing/2014/main" id="{15D18767-4F42-4555-AA0B-CFD0738E5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7524" name="슬라이드 번호 개체 틀 3">
            <a:extLst>
              <a:ext uri="{FF2B5EF4-FFF2-40B4-BE49-F238E27FC236}">
                <a16:creationId xmlns:a16="http://schemas.microsoft.com/office/drawing/2014/main" id="{EC09F46F-4536-4328-8559-FCD612209B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D1D58D-AA89-45D6-B520-FC365E5E2536}" type="slidenum">
              <a:rPr lang="en-US" altLang="ko-KR"/>
              <a:pPr/>
              <a:t>161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6975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슬라이드 이미지 개체 틀 1">
            <a:extLst>
              <a:ext uri="{FF2B5EF4-FFF2-40B4-BE49-F238E27FC236}">
                <a16:creationId xmlns:a16="http://schemas.microsoft.com/office/drawing/2014/main" id="{542DF29A-0C00-413E-84AB-304F10C3D4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슬라이드 노트 개체 틀 2">
            <a:extLst>
              <a:ext uri="{FF2B5EF4-FFF2-40B4-BE49-F238E27FC236}">
                <a16:creationId xmlns:a16="http://schemas.microsoft.com/office/drawing/2014/main" id="{4DF29E19-2A21-42C1-9526-AB8A56362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>
                <a:latin typeface="Arial" panose="020B0604020202020204" pitchFamily="34" charset="0"/>
              </a:rPr>
              <a:t>자유도 </a:t>
            </a:r>
            <a:r>
              <a:rPr lang="en-US" altLang="ko-KR">
                <a:latin typeface="Arial" panose="020B0604020202020204" pitchFamily="34" charset="0"/>
              </a:rPr>
              <a:t>: </a:t>
            </a:r>
            <a:r>
              <a:rPr lang="ko-KR" altLang="en-US">
                <a:latin typeface="Arial" panose="020B0604020202020204" pitchFamily="34" charset="0"/>
              </a:rPr>
              <a:t>모집단에 대한 정보를 주는 독립적인 자료의 수 </a:t>
            </a:r>
            <a:r>
              <a:rPr lang="en-US" altLang="ko-KR">
                <a:latin typeface="Arial" panose="020B0604020202020204" pitchFamily="34" charset="0"/>
              </a:rPr>
              <a:t>( </a:t>
            </a:r>
            <a:r>
              <a:rPr lang="ko-KR" altLang="en-US">
                <a:latin typeface="Arial" panose="020B0604020202020204" pitchFamily="34" charset="0"/>
              </a:rPr>
              <a:t>주어진 조건에서 자유롭게 뽑을 수 있는 수</a:t>
            </a:r>
            <a:r>
              <a:rPr lang="en-US" altLang="ko-KR">
                <a:latin typeface="Arial" panose="020B0604020202020204" pitchFamily="34" charset="0"/>
              </a:rPr>
              <a:t>)</a:t>
            </a:r>
          </a:p>
          <a:p>
            <a:endParaRPr lang="en-US" altLang="ko-KR">
              <a:latin typeface="Arial" panose="020B0604020202020204" pitchFamily="34" charset="0"/>
            </a:endParaRPr>
          </a:p>
          <a:p>
            <a:r>
              <a:rPr lang="ko-KR" altLang="en-US">
                <a:latin typeface="Arial" panose="020B0604020202020204" pitchFamily="34" charset="0"/>
              </a:rPr>
              <a:t>귀무 가설 </a:t>
            </a:r>
            <a:r>
              <a:rPr lang="en-US" altLang="ko-KR">
                <a:latin typeface="Arial" panose="020B0604020202020204" pitchFamily="34" charset="0"/>
              </a:rPr>
              <a:t>: </a:t>
            </a:r>
            <a:r>
              <a:rPr lang="ko-KR" altLang="en-US">
                <a:latin typeface="Arial" panose="020B0604020202020204" pitchFamily="34" charset="0"/>
              </a:rPr>
              <a:t>이 변수는 타겟 값과 관계 없다 베타</a:t>
            </a:r>
            <a:r>
              <a:rPr lang="en-US" altLang="ko-KR">
                <a:latin typeface="Arial" panose="020B0604020202020204" pitchFamily="34" charset="0"/>
              </a:rPr>
              <a:t>1=0</a:t>
            </a:r>
          </a:p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58372" name="슬라이드 번호 개체 틀 3">
            <a:extLst>
              <a:ext uri="{FF2B5EF4-FFF2-40B4-BE49-F238E27FC236}">
                <a16:creationId xmlns:a16="http://schemas.microsoft.com/office/drawing/2014/main" id="{3891592C-93F8-497A-ADBB-4A05BC2B3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F1ACD3-256C-4CE4-9B18-AEFB42A6EBAC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슬라이드 이미지 개체 틀 1">
            <a:extLst>
              <a:ext uri="{FF2B5EF4-FFF2-40B4-BE49-F238E27FC236}">
                <a16:creationId xmlns:a16="http://schemas.microsoft.com/office/drawing/2014/main" id="{20525BB0-937D-415B-A6D9-A6599A60F19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슬라이드 노트 개체 틀 2">
            <a:extLst>
              <a:ext uri="{FF2B5EF4-FFF2-40B4-BE49-F238E27FC236}">
                <a16:creationId xmlns:a16="http://schemas.microsoft.com/office/drawing/2014/main" id="{BFD30C1A-F534-4788-B542-B8B1FA5AB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ID3, C4.5, C5.0 CART, 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09572" name="슬라이드 번호 개체 틀 3">
            <a:extLst>
              <a:ext uri="{FF2B5EF4-FFF2-40B4-BE49-F238E27FC236}">
                <a16:creationId xmlns:a16="http://schemas.microsoft.com/office/drawing/2014/main" id="{A8D83252-FC8F-4C44-8CE9-7C11141354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B2114D9-F94B-4D86-B10B-EEF7C736CC64}" type="slidenum">
              <a:rPr lang="en-US" altLang="ko-KR"/>
              <a:pPr/>
              <a:t>163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이미지 개체 틀 1">
            <a:extLst>
              <a:ext uri="{FF2B5EF4-FFF2-40B4-BE49-F238E27FC236}">
                <a16:creationId xmlns:a16="http://schemas.microsoft.com/office/drawing/2014/main" id="{DC1266F5-2A8A-4FD2-B5F6-04CB0883167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슬라이드 노트 개체 틀 2">
            <a:extLst>
              <a:ext uri="{FF2B5EF4-FFF2-40B4-BE49-F238E27FC236}">
                <a16:creationId xmlns:a16="http://schemas.microsoft.com/office/drawing/2014/main" id="{B66E0E4A-255F-4305-9940-BEBFAD759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gbm : boosting with trees</a:t>
            </a:r>
          </a:p>
          <a:p>
            <a:r>
              <a:rPr lang="en-US" altLang="ko-KR">
                <a:latin typeface="Arial" panose="020B0604020202020204" pitchFamily="34" charset="0"/>
              </a:rPr>
              <a:t>mboost : model based boosting</a:t>
            </a:r>
          </a:p>
          <a:p>
            <a:r>
              <a:rPr lang="en-US" altLang="ko-KR">
                <a:latin typeface="Arial" panose="020B0604020202020204" pitchFamily="34" charset="0"/>
              </a:rPr>
              <a:t>ada : statistical boosting based on additive logistic regression</a:t>
            </a:r>
          </a:p>
          <a:p>
            <a:r>
              <a:rPr lang="en-US" altLang="ko-KR">
                <a:latin typeface="Arial" panose="020B0604020202020204" pitchFamily="34" charset="0"/>
              </a:rPr>
              <a:t>gamBoost : boosting generalized additive models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1620" name="슬라이드 번호 개체 틀 3">
            <a:extLst>
              <a:ext uri="{FF2B5EF4-FFF2-40B4-BE49-F238E27FC236}">
                <a16:creationId xmlns:a16="http://schemas.microsoft.com/office/drawing/2014/main" id="{A005769F-173B-4D77-A10B-7A91F7076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EA098B-614D-4564-9128-D91CBA644DB3}" type="slidenum">
              <a:rPr lang="en-US" altLang="ko-KR"/>
              <a:pPr/>
              <a:t>164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슬라이드 이미지 개체 틀 1">
            <a:extLst>
              <a:ext uri="{FF2B5EF4-FFF2-40B4-BE49-F238E27FC236}">
                <a16:creationId xmlns:a16="http://schemas.microsoft.com/office/drawing/2014/main" id="{D1FA9338-8F1F-4808-8140-434AC925428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슬라이드 노트 개체 틀 2">
            <a:extLst>
              <a:ext uri="{FF2B5EF4-FFF2-40B4-BE49-F238E27FC236}">
                <a16:creationId xmlns:a16="http://schemas.microsoft.com/office/drawing/2014/main" id="{B4A1588B-26A5-4525-81CC-370E86C22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</a:rPr>
              <a:t>gbm : boosting with trees</a:t>
            </a:r>
          </a:p>
          <a:p>
            <a:r>
              <a:rPr lang="en-US" altLang="ko-KR">
                <a:latin typeface="Arial" panose="020B0604020202020204" pitchFamily="34" charset="0"/>
              </a:rPr>
              <a:t>mboost : model based boosting</a:t>
            </a:r>
          </a:p>
          <a:p>
            <a:r>
              <a:rPr lang="en-US" altLang="ko-KR">
                <a:latin typeface="Arial" panose="020B0604020202020204" pitchFamily="34" charset="0"/>
              </a:rPr>
              <a:t>ada : statistical boosting based on additive logistic regression</a:t>
            </a:r>
          </a:p>
          <a:p>
            <a:r>
              <a:rPr lang="en-US" altLang="ko-KR">
                <a:latin typeface="Arial" panose="020B0604020202020204" pitchFamily="34" charset="0"/>
              </a:rPr>
              <a:t>gamBoost : boosting generalized additive models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13668" name="슬라이드 번호 개체 틀 3">
            <a:extLst>
              <a:ext uri="{FF2B5EF4-FFF2-40B4-BE49-F238E27FC236}">
                <a16:creationId xmlns:a16="http://schemas.microsoft.com/office/drawing/2014/main" id="{0E5AE7AD-711A-404A-A9F3-BB746851A5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40D0951-B705-412D-94ED-E24A71EF6099}" type="slidenum">
              <a:rPr lang="en-US" altLang="ko-KR"/>
              <a:pPr/>
              <a:t>165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D0A097-65CE-4AF5-85D0-66A62CC16E3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167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슬라이드 이미지 개체 틀 1">
            <a:extLst>
              <a:ext uri="{FF2B5EF4-FFF2-40B4-BE49-F238E27FC236}">
                <a16:creationId xmlns:a16="http://schemas.microsoft.com/office/drawing/2014/main" id="{4938874C-488D-4BD6-8F8A-8594D74C19C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5891" name="슬라이드 노트 개체 틀 2">
            <a:extLst>
              <a:ext uri="{FF2B5EF4-FFF2-40B4-BE49-F238E27FC236}">
                <a16:creationId xmlns:a16="http://schemas.microsoft.com/office/drawing/2014/main" id="{DB8F7825-00F1-46FA-8852-BADBF1A19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5892" name="슬라이드 번호 개체 틀 3">
            <a:extLst>
              <a:ext uri="{FF2B5EF4-FFF2-40B4-BE49-F238E27FC236}">
                <a16:creationId xmlns:a16="http://schemas.microsoft.com/office/drawing/2014/main" id="{2C2C0A1D-74BA-49F4-9C66-D0E558638D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D788E1-F6F9-4AAA-A862-57E2E6C74F06}" type="slidenum">
              <a:rPr lang="en-US" altLang="ko-KR"/>
              <a:pPr/>
              <a:t>178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슬라이드 이미지 개체 틀 1">
            <a:extLst>
              <a:ext uri="{FF2B5EF4-FFF2-40B4-BE49-F238E27FC236}">
                <a16:creationId xmlns:a16="http://schemas.microsoft.com/office/drawing/2014/main" id="{22AC00FA-0325-4EA7-A6F2-36522948971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7939" name="슬라이드 노트 개체 틀 2">
            <a:extLst>
              <a:ext uri="{FF2B5EF4-FFF2-40B4-BE49-F238E27FC236}">
                <a16:creationId xmlns:a16="http://schemas.microsoft.com/office/drawing/2014/main" id="{EBF89269-85EB-4BAE-B938-E885FFD66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7940" name="슬라이드 번호 개체 틀 3">
            <a:extLst>
              <a:ext uri="{FF2B5EF4-FFF2-40B4-BE49-F238E27FC236}">
                <a16:creationId xmlns:a16="http://schemas.microsoft.com/office/drawing/2014/main" id="{05630BF8-7450-45F9-98C8-F91AD90BE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31A5146-4F00-4E3F-9F05-0A6C7BAA84EA}" type="slidenum">
              <a:rPr lang="en-US" altLang="ko-KR"/>
              <a:pPr/>
              <a:t>179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슬라이드 이미지 개체 틀 1">
            <a:extLst>
              <a:ext uri="{FF2B5EF4-FFF2-40B4-BE49-F238E27FC236}">
                <a16:creationId xmlns:a16="http://schemas.microsoft.com/office/drawing/2014/main" id="{234B44B4-59D7-476A-8526-A299C419267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9987" name="슬라이드 노트 개체 틀 2">
            <a:extLst>
              <a:ext uri="{FF2B5EF4-FFF2-40B4-BE49-F238E27FC236}">
                <a16:creationId xmlns:a16="http://schemas.microsoft.com/office/drawing/2014/main" id="{55EC5F71-1AC2-4992-883B-101F59F250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9988" name="슬라이드 번호 개체 틀 3">
            <a:extLst>
              <a:ext uri="{FF2B5EF4-FFF2-40B4-BE49-F238E27FC236}">
                <a16:creationId xmlns:a16="http://schemas.microsoft.com/office/drawing/2014/main" id="{17D4D372-09A1-4DE1-9405-BBFB2FB6E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F01B25E-8994-4E5E-B5BE-8540F3A373B4}" type="slidenum">
              <a:rPr lang="en-US" altLang="ko-KR"/>
              <a:pPr/>
              <a:t>180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슬라이드 이미지 개체 틀 1">
            <a:extLst>
              <a:ext uri="{FF2B5EF4-FFF2-40B4-BE49-F238E27FC236}">
                <a16:creationId xmlns:a16="http://schemas.microsoft.com/office/drawing/2014/main" id="{1EA4FC86-5E05-48C7-A07E-498DCA1E21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2035" name="슬라이드 노트 개체 틀 2">
            <a:extLst>
              <a:ext uri="{FF2B5EF4-FFF2-40B4-BE49-F238E27FC236}">
                <a16:creationId xmlns:a16="http://schemas.microsoft.com/office/drawing/2014/main" id="{9FDBD4A6-FC13-4D54-9D93-B731285EE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2036" name="슬라이드 번호 개체 틀 3">
            <a:extLst>
              <a:ext uri="{FF2B5EF4-FFF2-40B4-BE49-F238E27FC236}">
                <a16:creationId xmlns:a16="http://schemas.microsoft.com/office/drawing/2014/main" id="{CC7AADE9-1309-48AC-85C2-A484982082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551A5D0-66FC-4347-B0C5-102BA7AB9258}" type="slidenum">
              <a:rPr lang="en-US" altLang="ko-KR"/>
              <a:pPr/>
              <a:t>181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슬라이드 이미지 개체 틀 1">
            <a:extLst>
              <a:ext uri="{FF2B5EF4-FFF2-40B4-BE49-F238E27FC236}">
                <a16:creationId xmlns:a16="http://schemas.microsoft.com/office/drawing/2014/main" id="{6552309E-F324-4EE9-B3C4-9C47260A47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4083" name="슬라이드 노트 개체 틀 2">
            <a:extLst>
              <a:ext uri="{FF2B5EF4-FFF2-40B4-BE49-F238E27FC236}">
                <a16:creationId xmlns:a16="http://schemas.microsoft.com/office/drawing/2014/main" id="{1A909559-B038-404D-BD3D-B0BB9B87B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4084" name="슬라이드 번호 개체 틀 3">
            <a:extLst>
              <a:ext uri="{FF2B5EF4-FFF2-40B4-BE49-F238E27FC236}">
                <a16:creationId xmlns:a16="http://schemas.microsoft.com/office/drawing/2014/main" id="{807DCC0E-6B02-462E-8B70-880C915839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B0CDCF-4FF7-4674-8217-D694B5C73E11}" type="slidenum">
              <a:rPr lang="en-US" altLang="ko-KR"/>
              <a:pPr/>
              <a:t>182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슬라이드 이미지 개체 틀 1">
            <a:extLst>
              <a:ext uri="{FF2B5EF4-FFF2-40B4-BE49-F238E27FC236}">
                <a16:creationId xmlns:a16="http://schemas.microsoft.com/office/drawing/2014/main" id="{8C4AFFF1-0426-4EAB-8A61-D77FEF39F44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6131" name="슬라이드 노트 개체 틀 2">
            <a:extLst>
              <a:ext uri="{FF2B5EF4-FFF2-40B4-BE49-F238E27FC236}">
                <a16:creationId xmlns:a16="http://schemas.microsoft.com/office/drawing/2014/main" id="{4A6D5264-81A5-4243-B70F-BCF273BE56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6132" name="슬라이드 번호 개체 틀 3">
            <a:extLst>
              <a:ext uri="{FF2B5EF4-FFF2-40B4-BE49-F238E27FC236}">
                <a16:creationId xmlns:a16="http://schemas.microsoft.com/office/drawing/2014/main" id="{73208666-4BCB-4BE7-B817-AB00D3A54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16EBCDB-3F54-42EA-BB23-29BD084911E0}" type="slidenum">
              <a:rPr lang="en-US" altLang="ko-KR"/>
              <a:pPr/>
              <a:t>183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슬라이드 이미지 개체 틀 1">
            <a:extLst>
              <a:ext uri="{FF2B5EF4-FFF2-40B4-BE49-F238E27FC236}">
                <a16:creationId xmlns:a16="http://schemas.microsoft.com/office/drawing/2014/main" id="{6B4B691F-ED2B-4D50-8EBE-2775C4B141E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슬라이드 노트 개체 틀 2">
            <a:extLst>
              <a:ext uri="{FF2B5EF4-FFF2-40B4-BE49-F238E27FC236}">
                <a16:creationId xmlns:a16="http://schemas.microsoft.com/office/drawing/2014/main" id="{6E9DD695-E6D5-4785-87DE-08C206C4A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0420" name="슬라이드 번호 개체 틀 3">
            <a:extLst>
              <a:ext uri="{FF2B5EF4-FFF2-40B4-BE49-F238E27FC236}">
                <a16:creationId xmlns:a16="http://schemas.microsoft.com/office/drawing/2014/main" id="{02A4E7A7-1463-44BC-BDFF-12627FA60A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F993C90-910C-43C9-919E-AD2357DD33C7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슬라이드 이미지 개체 틀 1">
            <a:extLst>
              <a:ext uri="{FF2B5EF4-FFF2-40B4-BE49-F238E27FC236}">
                <a16:creationId xmlns:a16="http://schemas.microsoft.com/office/drawing/2014/main" id="{237C1567-4128-43FC-891E-FE59225575B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78179" name="슬라이드 노트 개체 틀 2">
            <a:extLst>
              <a:ext uri="{FF2B5EF4-FFF2-40B4-BE49-F238E27FC236}">
                <a16:creationId xmlns:a16="http://schemas.microsoft.com/office/drawing/2014/main" id="{F5E2D519-60D0-46DC-AF1D-A44403579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78180" name="슬라이드 번호 개체 틀 3">
            <a:extLst>
              <a:ext uri="{FF2B5EF4-FFF2-40B4-BE49-F238E27FC236}">
                <a16:creationId xmlns:a16="http://schemas.microsoft.com/office/drawing/2014/main" id="{178AD68C-C7B3-4BAD-905A-19B322D11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0CAAA85-55C5-4BF1-A0E3-99D65B33A7B7}" type="slidenum">
              <a:rPr lang="en-US" altLang="ko-KR"/>
              <a:pPr/>
              <a:t>184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D0A097-65CE-4AF5-85D0-66A62CC16E3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63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63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5D1C36-880D-4945-B330-A58F748365C5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65D1C36-880D-4945-B330-A58F748365C5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544765-C680-4FE1-A707-5BFD5FF5A6E3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-127"/>
                <a:ea typeface="굴림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</a:endParaRPr>
          </a:p>
        </p:txBody>
      </p:sp>
      <p:sp>
        <p:nvSpPr>
          <p:cNvPr id="253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53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EBD37F7-0C61-4098-8990-79223D579DCB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•"/>
            </a:pPr>
            <a:r>
              <a:rPr lang="en-US" altLang="ko-KR"/>
              <a:t>A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Predictive model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will answer questions such as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Is this transaction fraudulent?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How much profit will this customer generate?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Classification and Regression analysis are typically used.</a:t>
            </a:r>
          </a:p>
          <a:p>
            <a:pPr eaLnBrk="1" hangingPunct="1"/>
            <a:endParaRPr lang="en-US" altLang="ko-KR"/>
          </a:p>
          <a:p>
            <a:pPr eaLnBrk="1" hangingPunct="1">
              <a:buFontTx/>
              <a:buChar char="•"/>
            </a:pPr>
            <a:r>
              <a:rPr lang="en-US" altLang="ko-KR"/>
              <a:t>A Descriptive Model will provide information about the relationships in the underlying data, like people who buy diapers are 3 times likely to buy beer in the same trip. </a:t>
            </a:r>
          </a:p>
          <a:p>
            <a:pPr eaLnBrk="1" hangingPunct="1">
              <a:buFontTx/>
              <a:buChar char="•"/>
            </a:pPr>
            <a:r>
              <a:rPr lang="en-US" altLang="ko-KR"/>
              <a:t>Association and Sequencing or </a:t>
            </a:r>
            <a:r>
              <a:rPr lang="en-US" altLang="ko-KR">
                <a:latin typeface="Times New Roman" pitchFamily="18" charset="0"/>
              </a:rPr>
              <a:t>“</a:t>
            </a:r>
            <a:r>
              <a:rPr lang="en-US" altLang="ko-KR"/>
              <a:t>Market Basket Analysis</a:t>
            </a:r>
            <a:r>
              <a:rPr lang="en-US" altLang="ko-KR">
                <a:latin typeface="Times New Roman" pitchFamily="18" charset="0"/>
              </a:rPr>
              <a:t>”</a:t>
            </a:r>
            <a:r>
              <a:rPr lang="en-US" altLang="ko-KR"/>
              <a:t> are common techniques.</a:t>
            </a: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D08728-2C44-401B-B2B1-223F7A708E7F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3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3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슬라이드 이미지 개체 틀 1">
            <a:extLst>
              <a:ext uri="{FF2B5EF4-FFF2-40B4-BE49-F238E27FC236}">
                <a16:creationId xmlns:a16="http://schemas.microsoft.com/office/drawing/2014/main" id="{1E9A8E65-8A2B-42AA-86F4-163EED1626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3907" name="슬라이드 노트 개체 틀 2">
            <a:extLst>
              <a:ext uri="{FF2B5EF4-FFF2-40B4-BE49-F238E27FC236}">
                <a16:creationId xmlns:a16="http://schemas.microsoft.com/office/drawing/2014/main" id="{A8691A81-431F-4C3B-B0B5-BC4375B60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data : </a:t>
            </a:r>
            <a:r>
              <a:rPr lang="ko-KR" altLang="en-US">
                <a:latin typeface="Arial" panose="020B0604020202020204" pitchFamily="34" charset="0"/>
              </a:rPr>
              <a:t>초기상태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step 1 : </a:t>
            </a:r>
            <a:r>
              <a:rPr lang="ko-KR" altLang="en-US">
                <a:latin typeface="Arial" panose="020B0604020202020204" pitchFamily="34" charset="0"/>
              </a:rPr>
              <a:t>임의로 </a:t>
            </a:r>
            <a:r>
              <a:rPr lang="en-US" altLang="ko-KR">
                <a:latin typeface="Arial" panose="020B0604020202020204" pitchFamily="34" charset="0"/>
              </a:rPr>
              <a:t>K </a:t>
            </a:r>
            <a:r>
              <a:rPr lang="ko-KR" altLang="en-US">
                <a:latin typeface="Arial" panose="020B0604020202020204" pitchFamily="34" charset="0"/>
              </a:rPr>
              <a:t>개의</a:t>
            </a:r>
            <a:r>
              <a:rPr lang="en-US" altLang="ko-KR">
                <a:latin typeface="Arial" panose="020B0604020202020204" pitchFamily="34" charset="0"/>
              </a:rPr>
              <a:t> </a:t>
            </a:r>
            <a:r>
              <a:rPr lang="ko-KR" altLang="en-US">
                <a:latin typeface="Arial" panose="020B0604020202020204" pitchFamily="34" charset="0"/>
              </a:rPr>
              <a:t>클러스터로 구분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3 : </a:t>
            </a:r>
            <a:r>
              <a:rPr lang="ko-KR" altLang="en-US">
                <a:latin typeface="Arial" panose="020B0604020202020204" pitchFamily="34" charset="0"/>
              </a:rPr>
              <a:t>각 클러스터의 중심을 구함</a:t>
            </a:r>
            <a:r>
              <a:rPr lang="en-US" altLang="ko-KR">
                <a:latin typeface="Arial" panose="020B0604020202020204" pitchFamily="34" charset="0"/>
              </a:rPr>
              <a:t>. </a:t>
            </a:r>
            <a:r>
              <a:rPr lang="ko-KR" altLang="en-US">
                <a:latin typeface="Arial" panose="020B0604020202020204" pitchFamily="34" charset="0"/>
              </a:rPr>
              <a:t>랜덤하게 클러스터를 분류했으므로 대부분의 중심이 겸쳐 보임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4. </a:t>
            </a:r>
            <a:r>
              <a:rPr lang="ko-KR" altLang="en-US">
                <a:latin typeface="Arial" panose="020B0604020202020204" pitchFamily="34" charset="0"/>
              </a:rPr>
              <a:t>각 데이터들이 가장 가까운 중심으로 할당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5. 3</a:t>
            </a:r>
            <a:r>
              <a:rPr lang="ko-KR" altLang="en-US">
                <a:latin typeface="Arial" panose="020B0604020202020204" pitchFamily="34" charset="0"/>
              </a:rPr>
              <a:t>번 다시 수행</a:t>
            </a:r>
            <a:endParaRPr lang="en-US" altLang="ko-KR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6 </a:t>
            </a:r>
            <a:r>
              <a:rPr lang="ko-KR" altLang="en-US">
                <a:latin typeface="Arial" panose="020B0604020202020204" pitchFamily="34" charset="0"/>
              </a:rPr>
              <a:t>계속 반복후 최종 결과 도출</a:t>
            </a:r>
            <a:r>
              <a:rPr lang="en-US" altLang="en-US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3908" name="슬라이드 번호 개체 틀 3">
            <a:extLst>
              <a:ext uri="{FF2B5EF4-FFF2-40B4-BE49-F238E27FC236}">
                <a16:creationId xmlns:a16="http://schemas.microsoft.com/office/drawing/2014/main" id="{1F9237E7-0ECC-49AC-923A-B162A9D79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8E7CCB-EFAD-497A-9E49-29BE0543F287}" type="slidenum">
              <a:rPr lang="en-US" altLang="ko-KR"/>
              <a:pPr/>
              <a:t>191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슬라이드 이미지 개체 틀 1">
            <a:extLst>
              <a:ext uri="{FF2B5EF4-FFF2-40B4-BE49-F238E27FC236}">
                <a16:creationId xmlns:a16="http://schemas.microsoft.com/office/drawing/2014/main" id="{043AF45C-BC46-4D91-866D-BFE4E80CB2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5955" name="슬라이드 노트 개체 틀 2">
            <a:extLst>
              <a:ext uri="{FF2B5EF4-FFF2-40B4-BE49-F238E27FC236}">
                <a16:creationId xmlns:a16="http://schemas.microsoft.com/office/drawing/2014/main" id="{1A1A66E4-FE3A-4542-B952-91F0BF9FF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 $betweenss: </a:t>
            </a:r>
            <a:r>
              <a:rPr lang="ko-KR" altLang="en-US">
                <a:latin typeface="Arial" panose="020B0604020202020204" pitchFamily="34" charset="0"/>
              </a:rPr>
              <a:t>클러스터 간의 거리</a:t>
            </a:r>
            <a:r>
              <a:rPr lang="en-US" altLang="ko-KR">
                <a:latin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</a:rPr>
              <a:t>센터끼리의</a:t>
            </a:r>
            <a:r>
              <a:rPr lang="en-US" altLang="ko-KR">
                <a:latin typeface="Arial" panose="020B0604020202020204" pitchFamily="34" charset="0"/>
              </a:rPr>
              <a:t>), </a:t>
            </a:r>
            <a:r>
              <a:rPr lang="ko-KR" altLang="en-US">
                <a:latin typeface="Arial" panose="020B0604020202020204" pitchFamily="34" charset="0"/>
              </a:rPr>
              <a:t>클수록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$withinss: </a:t>
            </a:r>
            <a:r>
              <a:rPr lang="ko-KR" altLang="en-US">
                <a:latin typeface="Arial" panose="020B0604020202020204" pitchFamily="34" charset="0"/>
              </a:rPr>
              <a:t>클러스터 내에서의 거리</a:t>
            </a:r>
            <a:r>
              <a:rPr lang="en-US" altLang="ko-KR">
                <a:latin typeface="Arial" panose="020B0604020202020204" pitchFamily="34" charset="0"/>
              </a:rPr>
              <a:t>, </a:t>
            </a:r>
            <a:r>
              <a:rPr lang="ko-KR" altLang="en-US">
                <a:latin typeface="Arial" panose="020B0604020202020204" pitchFamily="34" charset="0"/>
              </a:rPr>
              <a:t>작을수록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tot.withinss = sum(withinss)</a:t>
            </a:r>
          </a:p>
          <a:p>
            <a:r>
              <a:rPr lang="en-US" altLang="en-US">
                <a:latin typeface="Arial" panose="020B0604020202020204" pitchFamily="34" charset="0"/>
              </a:rPr>
              <a:t># totss = $tot.withinss + $betweenss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5956" name="슬라이드 번호 개체 틀 3">
            <a:extLst>
              <a:ext uri="{FF2B5EF4-FFF2-40B4-BE49-F238E27FC236}">
                <a16:creationId xmlns:a16="http://schemas.microsoft.com/office/drawing/2014/main" id="{48EC1494-6E0E-4E9D-A61C-A3C3DA7F0A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857B26B-6C9E-4D17-9994-D8BE9F37CCF9}" type="slidenum">
              <a:rPr lang="en-US" altLang="ko-KR"/>
              <a:pPr/>
              <a:t>192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슬라이드 이미지 개체 틀 1">
            <a:extLst>
              <a:ext uri="{FF2B5EF4-FFF2-40B4-BE49-F238E27FC236}">
                <a16:creationId xmlns:a16="http://schemas.microsoft.com/office/drawing/2014/main" id="{6421B549-0FFB-4FFD-B2CD-C6F779DFA2B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8003" name="슬라이드 노트 개체 틀 2">
            <a:extLst>
              <a:ext uri="{FF2B5EF4-FFF2-40B4-BE49-F238E27FC236}">
                <a16:creationId xmlns:a16="http://schemas.microsoft.com/office/drawing/2014/main" id="{8F2033C6-454C-4E52-91FA-BC9010EEC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8004" name="슬라이드 번호 개체 틀 3">
            <a:extLst>
              <a:ext uri="{FF2B5EF4-FFF2-40B4-BE49-F238E27FC236}">
                <a16:creationId xmlns:a16="http://schemas.microsoft.com/office/drawing/2014/main" id="{8E2DEF1C-AE43-48E5-AE3F-E75A520C66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63BF26-E509-4B4A-9747-DD52D15A2403}" type="slidenum">
              <a:rPr lang="en-US" altLang="ko-KR"/>
              <a:pPr/>
              <a:t>193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>
            <a:extLst>
              <a:ext uri="{FF2B5EF4-FFF2-40B4-BE49-F238E27FC236}">
                <a16:creationId xmlns:a16="http://schemas.microsoft.com/office/drawing/2014/main" id="{A16BADB6-579E-461F-A450-667FB864372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슬라이드 노트 개체 틀 2">
            <a:extLst>
              <a:ext uri="{FF2B5EF4-FFF2-40B4-BE49-F238E27FC236}">
                <a16:creationId xmlns:a16="http://schemas.microsoft.com/office/drawing/2014/main" id="{B57EA706-7E71-4902-9614-840094B5F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2468" name="슬라이드 번호 개체 틀 3">
            <a:extLst>
              <a:ext uri="{FF2B5EF4-FFF2-40B4-BE49-F238E27FC236}">
                <a16:creationId xmlns:a16="http://schemas.microsoft.com/office/drawing/2014/main" id="{2A4CA5FC-424C-446C-8742-713DDC6FA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4C45E06-BEC0-4426-B725-FA73EAEDB0FF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슬라이드 이미지 개체 틀 1">
            <a:extLst>
              <a:ext uri="{FF2B5EF4-FFF2-40B4-BE49-F238E27FC236}">
                <a16:creationId xmlns:a16="http://schemas.microsoft.com/office/drawing/2014/main" id="{BA2B1D34-9CEA-432D-8250-C8FC0A32A3F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0051" name="슬라이드 노트 개체 틀 2">
            <a:extLst>
              <a:ext uri="{FF2B5EF4-FFF2-40B4-BE49-F238E27FC236}">
                <a16:creationId xmlns:a16="http://schemas.microsoft.com/office/drawing/2014/main" id="{507D94F6-20DA-4D08-A189-BC0473383D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 $betweenss: </a:t>
            </a:r>
            <a:r>
              <a:rPr lang="ko-KR" altLang="en-US">
                <a:latin typeface="Arial" panose="020B0604020202020204" pitchFamily="34" charset="0"/>
              </a:rPr>
              <a:t>클러스터 간의 거리</a:t>
            </a:r>
            <a:r>
              <a:rPr lang="en-US" altLang="ko-KR">
                <a:latin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</a:rPr>
              <a:t>센터끼리의</a:t>
            </a:r>
            <a:r>
              <a:rPr lang="en-US" altLang="ko-KR">
                <a:latin typeface="Arial" panose="020B0604020202020204" pitchFamily="34" charset="0"/>
              </a:rPr>
              <a:t>), </a:t>
            </a:r>
            <a:r>
              <a:rPr lang="ko-KR" altLang="en-US">
                <a:latin typeface="Arial" panose="020B0604020202020204" pitchFamily="34" charset="0"/>
              </a:rPr>
              <a:t>클수록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$withinss: </a:t>
            </a:r>
            <a:r>
              <a:rPr lang="ko-KR" altLang="en-US">
                <a:latin typeface="Arial" panose="020B0604020202020204" pitchFamily="34" charset="0"/>
              </a:rPr>
              <a:t>클러스터 내에서의 거리</a:t>
            </a:r>
            <a:r>
              <a:rPr lang="en-US" altLang="ko-KR">
                <a:latin typeface="Arial" panose="020B0604020202020204" pitchFamily="34" charset="0"/>
              </a:rPr>
              <a:t>, </a:t>
            </a:r>
            <a:r>
              <a:rPr lang="ko-KR" altLang="en-US">
                <a:latin typeface="Arial" panose="020B0604020202020204" pitchFamily="34" charset="0"/>
              </a:rPr>
              <a:t>작을수록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tot.withinss = sum(withinss)</a:t>
            </a:r>
          </a:p>
          <a:p>
            <a:r>
              <a:rPr lang="en-US" altLang="en-US">
                <a:latin typeface="Arial" panose="020B0604020202020204" pitchFamily="34" charset="0"/>
              </a:rPr>
              <a:t># totss = $tot.withinss + $betweenss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0052" name="슬라이드 번호 개체 틀 3">
            <a:extLst>
              <a:ext uri="{FF2B5EF4-FFF2-40B4-BE49-F238E27FC236}">
                <a16:creationId xmlns:a16="http://schemas.microsoft.com/office/drawing/2014/main" id="{434E62B1-BBC1-4FAF-9E69-0F73D3C1D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7EC59B9-FBC0-4F1F-B2B3-65252E15E5F4}" type="slidenum">
              <a:rPr lang="en-US" altLang="ko-KR"/>
              <a:pPr/>
              <a:t>195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EB63B7-EAEC-4BBD-820C-138D765E766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슬라이드 이미지 개체 틀 1">
            <a:extLst>
              <a:ext uri="{FF2B5EF4-FFF2-40B4-BE49-F238E27FC236}">
                <a16:creationId xmlns:a16="http://schemas.microsoft.com/office/drawing/2014/main" id="{FA724E03-1E85-48C6-AFF6-D7FFCAEA999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2099" name="슬라이드 노트 개체 틀 2">
            <a:extLst>
              <a:ext uri="{FF2B5EF4-FFF2-40B4-BE49-F238E27FC236}">
                <a16:creationId xmlns:a16="http://schemas.microsoft.com/office/drawing/2014/main" id="{DA8ADBA0-04AC-4AE1-B255-BD5030AF2B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 $betweenss: </a:t>
            </a:r>
            <a:r>
              <a:rPr lang="ko-KR" altLang="en-US">
                <a:latin typeface="Arial" panose="020B0604020202020204" pitchFamily="34" charset="0"/>
              </a:rPr>
              <a:t>클러스터 간의 거리</a:t>
            </a:r>
            <a:r>
              <a:rPr lang="en-US" altLang="ko-KR">
                <a:latin typeface="Arial" panose="020B0604020202020204" pitchFamily="34" charset="0"/>
              </a:rPr>
              <a:t>(</a:t>
            </a:r>
            <a:r>
              <a:rPr lang="ko-KR" altLang="en-US">
                <a:latin typeface="Arial" panose="020B0604020202020204" pitchFamily="34" charset="0"/>
              </a:rPr>
              <a:t>센터끼리의</a:t>
            </a:r>
            <a:r>
              <a:rPr lang="en-US" altLang="ko-KR">
                <a:latin typeface="Arial" panose="020B0604020202020204" pitchFamily="34" charset="0"/>
              </a:rPr>
              <a:t>), </a:t>
            </a:r>
            <a:r>
              <a:rPr lang="ko-KR" altLang="en-US">
                <a:latin typeface="Arial" panose="020B0604020202020204" pitchFamily="34" charset="0"/>
              </a:rPr>
              <a:t>클수록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$withinss: </a:t>
            </a:r>
            <a:r>
              <a:rPr lang="ko-KR" altLang="en-US">
                <a:latin typeface="Arial" panose="020B0604020202020204" pitchFamily="34" charset="0"/>
              </a:rPr>
              <a:t>클러스터 내에서의 거리</a:t>
            </a:r>
            <a:r>
              <a:rPr lang="en-US" altLang="ko-KR">
                <a:latin typeface="Arial" panose="020B0604020202020204" pitchFamily="34" charset="0"/>
              </a:rPr>
              <a:t>, </a:t>
            </a:r>
            <a:r>
              <a:rPr lang="ko-KR" altLang="en-US">
                <a:latin typeface="Arial" panose="020B0604020202020204" pitchFamily="34" charset="0"/>
              </a:rPr>
              <a:t>작을수록 좋다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tot.withinss = sum(withinss)</a:t>
            </a:r>
          </a:p>
          <a:p>
            <a:r>
              <a:rPr lang="en-US" altLang="en-US">
                <a:latin typeface="Arial" panose="020B0604020202020204" pitchFamily="34" charset="0"/>
              </a:rPr>
              <a:t># totss = $tot.withinss + $betweenss</a:t>
            </a: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2100" name="슬라이드 번호 개체 틀 3">
            <a:extLst>
              <a:ext uri="{FF2B5EF4-FFF2-40B4-BE49-F238E27FC236}">
                <a16:creationId xmlns:a16="http://schemas.microsoft.com/office/drawing/2014/main" id="{6F86380F-535F-4025-BFC1-103A01487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8499154-8B58-4DB8-9C40-DE210FECA253}" type="slidenum">
              <a:rPr lang="en-US" altLang="ko-KR"/>
              <a:pPr/>
              <a:t>197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1EB63B7-EAEC-4BBD-820C-138D765E7669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45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345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슬라이드 이미지 개체 틀 1">
            <a:extLst>
              <a:ext uri="{FF2B5EF4-FFF2-40B4-BE49-F238E27FC236}">
                <a16:creationId xmlns:a16="http://schemas.microsoft.com/office/drawing/2014/main" id="{310E78D7-4392-4E23-8C56-768D59DD0F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36195" name="슬라이드 노트 개체 틀 2">
            <a:extLst>
              <a:ext uri="{FF2B5EF4-FFF2-40B4-BE49-F238E27FC236}">
                <a16:creationId xmlns:a16="http://schemas.microsoft.com/office/drawing/2014/main" id="{A594F290-2DC7-42B2-8D88-706B2377C4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36196" name="슬라이드 번호 개체 틀 3">
            <a:extLst>
              <a:ext uri="{FF2B5EF4-FFF2-40B4-BE49-F238E27FC236}">
                <a16:creationId xmlns:a16="http://schemas.microsoft.com/office/drawing/2014/main" id="{3763C581-6DC8-4DEF-8B87-47DDA6D36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B463F6E-DE65-42B8-A93D-AFF0FC1362DB}" type="slidenum">
              <a:rPr lang="en-US" altLang="ko-KR"/>
              <a:pPr/>
              <a:t>199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92D707-05D1-4F0D-98BB-B7BFA404F451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-127"/>
                <a:ea typeface="굴림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</a:endParaRPr>
          </a:p>
        </p:txBody>
      </p:sp>
      <p:sp>
        <p:nvSpPr>
          <p:cNvPr id="258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58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C03468F-D757-48BC-9F1C-4A27BF493BC8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굴림" charset="-127"/>
                <a:ea typeface="굴림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1" lang="en-US" altLang="ko-KR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-127"/>
              <a:ea typeface="굴림" charset="-127"/>
            </a:endParaRPr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ko-KR" altLang="ko-KR">
              <a:latin typeface="굴림" charset="-127"/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F1BC377-DF75-48F4-8A78-8F175E46146E}" type="slidenum">
              <a:rPr kumimoji="1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52500" y="685800"/>
            <a:ext cx="4953000" cy="3429000"/>
          </a:xfrm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슬라이드 이미지 개체 틀 1">
            <a:extLst>
              <a:ext uri="{FF2B5EF4-FFF2-40B4-BE49-F238E27FC236}">
                <a16:creationId xmlns:a16="http://schemas.microsoft.com/office/drawing/2014/main" id="{645523A3-3479-40D3-8060-E1A40608FFF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4515" name="슬라이드 노트 개체 틀 2">
            <a:extLst>
              <a:ext uri="{FF2B5EF4-FFF2-40B4-BE49-F238E27FC236}">
                <a16:creationId xmlns:a16="http://schemas.microsoft.com/office/drawing/2014/main" id="{130200F9-0211-4913-A946-E4F1C7F27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>
              <a:latin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4516" name="슬라이드 번호 개체 틀 3">
            <a:extLst>
              <a:ext uri="{FF2B5EF4-FFF2-40B4-BE49-F238E27FC236}">
                <a16:creationId xmlns:a16="http://schemas.microsoft.com/office/drawing/2014/main" id="{C457176E-EC1D-4FAE-8BED-A75AF416CA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667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D44BE-6809-4857-B23E-0CFD6A1334DC}" type="slidenum"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맑은 고딕" panose="020B0503020000020004" pitchFamily="50" charset="-127"/>
                <a:cs typeface="+mn-cs"/>
              </a:rPr>
              <a:pPr marL="0" marR="0" lvl="0" indent="0" algn="r" defTabSz="966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ko-K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표지">
    <p:bg>
      <p:bgPr>
        <a:solidFill>
          <a:srgbClr val="A89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74"/>
          <a:stretch/>
        </p:blipFill>
        <p:spPr bwMode="auto">
          <a:xfrm>
            <a:off x="1598" y="97"/>
            <a:ext cx="2730824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64BF5C9-EC1F-4F03-8619-CE6A238AAD4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374" b="71001"/>
          <a:stretch/>
        </p:blipFill>
        <p:spPr bwMode="auto">
          <a:xfrm>
            <a:off x="0" y="3356989"/>
            <a:ext cx="2727007" cy="892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aking a step back: Reflections on data analytics during Covid-19 |  ITProPortal">
            <a:extLst>
              <a:ext uri="{FF2B5EF4-FFF2-40B4-BE49-F238E27FC236}">
                <a16:creationId xmlns:a16="http://schemas.microsoft.com/office/drawing/2014/main" id="{6CBE7CB8-1093-4C80-B014-C2023D7131D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7836" y="0"/>
            <a:ext cx="7166567" cy="424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책보다 편한 30종 빅데이터 분석 스터디 사이트 모음">
            <a:extLst>
              <a:ext uri="{FF2B5EF4-FFF2-40B4-BE49-F238E27FC236}">
                <a16:creationId xmlns:a16="http://schemas.microsoft.com/office/drawing/2014/main" id="{C5D34355-67B3-40AF-824E-79BA43CAC8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2421" y="4249054"/>
            <a:ext cx="7171982" cy="2608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athematics: forget simplicity, the abstract is beautiful - and important">
            <a:extLst>
              <a:ext uri="{FF2B5EF4-FFF2-40B4-BE49-F238E27FC236}">
                <a16:creationId xmlns:a16="http://schemas.microsoft.com/office/drawing/2014/main" id="{7B5E7EA0-4D1F-4DEF-810C-5D12EA6EFE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40478"/>
            <a:ext cx="2732421" cy="260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77D3F03-1867-4BEF-9D22-68B3C557A13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50" y="2214411"/>
            <a:ext cx="1584220" cy="44201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9D07A5-C33E-414D-9176-579C1058828B}"/>
              </a:ext>
            </a:extLst>
          </p:cNvPr>
          <p:cNvSpPr/>
          <p:nvPr userDrawn="1"/>
        </p:nvSpPr>
        <p:spPr>
          <a:xfrm>
            <a:off x="3368780" y="2120235"/>
            <a:ext cx="6265315" cy="15696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r" defTabSz="1330325" fontAlgn="auto" latinLnBrk="1">
              <a:spcBef>
                <a:spcPts val="0"/>
              </a:spcBef>
              <a:spcAft>
                <a:spcPts val="0"/>
              </a:spcAft>
              <a:buSzPct val="100000"/>
              <a:defRPr/>
            </a:pPr>
            <a:r>
              <a:rPr lang="ko-KR" altLang="en-US" sz="4800" kern="0" spc="-300" dirty="0">
                <a:solidFill>
                  <a:prstClr val="whit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빅데이터</a:t>
            </a:r>
            <a:r>
              <a:rPr lang="en-US" altLang="ko-KR" sz="4800" kern="0" spc="-300" dirty="0">
                <a:solidFill>
                  <a:prstClr val="whit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r>
              <a:rPr lang="ko-KR" altLang="en-US" sz="4800" kern="0" spc="-300" dirty="0">
                <a:solidFill>
                  <a:prstClr val="whit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분석을 위한 프로그래밍 실무</a:t>
            </a:r>
            <a:r>
              <a:rPr lang="en-US" altLang="ko-KR" sz="4800" kern="0" spc="-300" dirty="0">
                <a:solidFill>
                  <a:prstClr val="white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3389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A58-625C-4415-BC06-C066FBF311BB}"/>
              </a:ext>
            </a:extLst>
          </p:cNvPr>
          <p:cNvSpPr txBox="1"/>
          <p:nvPr userDrawn="1"/>
        </p:nvSpPr>
        <p:spPr>
          <a:xfrm>
            <a:off x="4232900" y="3933221"/>
            <a:ext cx="4536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데이터의 이해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5D7064D-FC45-456B-AC92-D03E12E0DE24}"/>
              </a:ext>
            </a:extLst>
          </p:cNvPr>
          <p:cNvGrpSpPr/>
          <p:nvPr userDrawn="1"/>
        </p:nvGrpSpPr>
        <p:grpSpPr>
          <a:xfrm>
            <a:off x="1598998" y="0"/>
            <a:ext cx="2633902" cy="2555991"/>
            <a:chOff x="1310958" y="0"/>
            <a:chExt cx="2633902" cy="2555991"/>
          </a:xfrm>
        </p:grpSpPr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EFB2A028-9F4E-4AD7-9C60-1FC0E64FD049}"/>
                </a:ext>
              </a:extLst>
            </p:cNvPr>
            <p:cNvSpPr/>
            <p:nvPr userDrawn="1"/>
          </p:nvSpPr>
          <p:spPr>
            <a:xfrm>
              <a:off x="1310958" y="0"/>
              <a:ext cx="2633902" cy="2555991"/>
            </a:xfrm>
            <a:custGeom>
              <a:avLst/>
              <a:gdLst>
                <a:gd name="connsiteX0" fmla="*/ 0 w 2857501"/>
                <a:gd name="connsiteY0" fmla="*/ 0 h 2772976"/>
                <a:gd name="connsiteX1" fmla="*/ 2857501 w 2857501"/>
                <a:gd name="connsiteY1" fmla="*/ 0 h 2772976"/>
                <a:gd name="connsiteX2" fmla="*/ 2857501 w 2857501"/>
                <a:gd name="connsiteY2" fmla="*/ 1867310 h 2772976"/>
                <a:gd name="connsiteX3" fmla="*/ 2857501 w 2857501"/>
                <a:gd name="connsiteY3" fmla="*/ 2022412 h 2772976"/>
                <a:gd name="connsiteX4" fmla="*/ 1428750 w 2857501"/>
                <a:gd name="connsiteY4" fmla="*/ 2772976 h 2772976"/>
                <a:gd name="connsiteX5" fmla="*/ 0 w 2857501"/>
                <a:gd name="connsiteY5" fmla="*/ 2022413 h 2772976"/>
                <a:gd name="connsiteX6" fmla="*/ 0 w 2857501"/>
                <a:gd name="connsiteY6" fmla="*/ 1867309 h 277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57501" h="2772976">
                  <a:moveTo>
                    <a:pt x="0" y="0"/>
                  </a:moveTo>
                  <a:lnTo>
                    <a:pt x="2857501" y="0"/>
                  </a:lnTo>
                  <a:lnTo>
                    <a:pt x="2857501" y="1867310"/>
                  </a:lnTo>
                  <a:lnTo>
                    <a:pt x="2857501" y="2022412"/>
                  </a:lnTo>
                  <a:lnTo>
                    <a:pt x="1428750" y="2772976"/>
                  </a:lnTo>
                  <a:lnTo>
                    <a:pt x="0" y="2022413"/>
                  </a:lnTo>
                  <a:lnTo>
                    <a:pt x="0" y="18673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887D8-78BA-4BD7-BB70-30BB4992A74A}"/>
                </a:ext>
              </a:extLst>
            </p:cNvPr>
            <p:cNvSpPr txBox="1"/>
            <p:nvPr userDrawn="1"/>
          </p:nvSpPr>
          <p:spPr>
            <a:xfrm>
              <a:off x="1490983" y="548600"/>
              <a:ext cx="22738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ko-KR" sz="1600" b="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</a:rPr>
                <a:t>Chapter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A050D9-A1B4-4A6F-99AE-F11CE4356A94}"/>
                </a:ext>
              </a:extLst>
            </p:cNvPr>
            <p:cNvSpPr txBox="1"/>
            <p:nvPr userDrawn="1"/>
          </p:nvSpPr>
          <p:spPr>
            <a:xfrm>
              <a:off x="1310958" y="980660"/>
              <a:ext cx="2633902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6600" dirty="0">
                  <a:solidFill>
                    <a:schemeClr val="bg1"/>
                  </a:solidFill>
                  <a:latin typeface="스웨거 TTF" panose="020B0600000101010101" pitchFamily="50" charset="-127"/>
                  <a:ea typeface="스웨거 TTF" panose="020B0600000101010101" pitchFamily="50" charset="-127"/>
                  <a:cs typeface="Times New Roman" panose="02020603050405020304" pitchFamily="18" charset="0"/>
                </a:rPr>
                <a:t>Ⅰ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00922404-9ECE-4BB4-81D6-25742DFF771A}"/>
              </a:ext>
            </a:extLst>
          </p:cNvPr>
          <p:cNvSpPr txBox="1"/>
          <p:nvPr userDrawn="1"/>
        </p:nvSpPr>
        <p:spPr>
          <a:xfrm>
            <a:off x="3872850" y="7145302"/>
            <a:ext cx="61930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sz="66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anose="020B0604020202020204" pitchFamily="34" charset="0"/>
              </a:rPr>
              <a:t> 알고리즘의 이해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A74AA9-9BCA-4C54-B94B-B1CD76B3D170}"/>
              </a:ext>
            </a:extLst>
          </p:cNvPr>
          <p:cNvSpPr/>
          <p:nvPr userDrawn="1"/>
        </p:nvSpPr>
        <p:spPr>
          <a:xfrm>
            <a:off x="11484703" y="0"/>
            <a:ext cx="2857501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순서도: 판단 21">
            <a:extLst>
              <a:ext uri="{FF2B5EF4-FFF2-40B4-BE49-F238E27FC236}">
                <a16:creationId xmlns:a16="http://schemas.microsoft.com/office/drawing/2014/main" id="{2E241327-1B2B-4D25-BD66-F422725829DE}"/>
              </a:ext>
            </a:extLst>
          </p:cNvPr>
          <p:cNvSpPr/>
          <p:nvPr userDrawn="1"/>
        </p:nvSpPr>
        <p:spPr>
          <a:xfrm>
            <a:off x="11337078" y="1116746"/>
            <a:ext cx="3152750" cy="1656230"/>
          </a:xfrm>
          <a:prstGeom prst="flowChartDecisi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29E06A-77F9-4461-9B98-2953650B22AB}"/>
              </a:ext>
            </a:extLst>
          </p:cNvPr>
          <p:cNvCxnSpPr>
            <a:cxnSpLocks/>
          </p:cNvCxnSpPr>
          <p:nvPr userDrawn="1"/>
        </p:nvCxnSpPr>
        <p:spPr>
          <a:xfrm flipV="1">
            <a:off x="2915949" y="2548876"/>
            <a:ext cx="0" cy="286892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EEB99D1-EFF9-403A-83EC-FC916CDB9364}"/>
              </a:ext>
            </a:extLst>
          </p:cNvPr>
          <p:cNvCxnSpPr>
            <a:cxnSpLocks/>
          </p:cNvCxnSpPr>
          <p:nvPr userDrawn="1"/>
        </p:nvCxnSpPr>
        <p:spPr>
          <a:xfrm>
            <a:off x="2915949" y="5417799"/>
            <a:ext cx="5493531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405A3F96-2DCF-496B-B678-BAC93BE48D82}"/>
              </a:ext>
            </a:extLst>
          </p:cNvPr>
          <p:cNvSpPr/>
          <p:nvPr userDrawn="1"/>
        </p:nvSpPr>
        <p:spPr>
          <a:xfrm>
            <a:off x="8352853" y="5363799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3200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A58-625C-4415-BC06-C066FBF311BB}"/>
              </a:ext>
            </a:extLst>
          </p:cNvPr>
          <p:cNvSpPr txBox="1"/>
          <p:nvPr userDrawn="1"/>
        </p:nvSpPr>
        <p:spPr>
          <a:xfrm>
            <a:off x="3892240" y="2492870"/>
            <a:ext cx="4536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데이터의 이해</a:t>
            </a:r>
            <a:endParaRPr lang="en-US" altLang="ko-KR" sz="6600" dirty="0">
              <a:solidFill>
                <a:schemeClr val="accent1">
                  <a:lumMod val="7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887D8-78BA-4BD7-BB70-30BB4992A74A}"/>
              </a:ext>
            </a:extLst>
          </p:cNvPr>
          <p:cNvSpPr txBox="1"/>
          <p:nvPr userDrawn="1"/>
        </p:nvSpPr>
        <p:spPr>
          <a:xfrm>
            <a:off x="1490983" y="548600"/>
            <a:ext cx="227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Chapter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050D9-A1B4-4A6F-99AE-F11CE4356A94}"/>
              </a:ext>
            </a:extLst>
          </p:cNvPr>
          <p:cNvSpPr txBox="1"/>
          <p:nvPr userDrawn="1"/>
        </p:nvSpPr>
        <p:spPr>
          <a:xfrm>
            <a:off x="1310958" y="980660"/>
            <a:ext cx="2633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Times New Roman" panose="02020603050405020304" pitchFamily="18" charset="0"/>
              </a:rPr>
              <a:t>Ⅰ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AE648B9-55DB-4E25-9E69-A07B08E22A6B}"/>
              </a:ext>
            </a:extLst>
          </p:cNvPr>
          <p:cNvSpPr/>
          <p:nvPr userDrawn="1"/>
        </p:nvSpPr>
        <p:spPr>
          <a:xfrm>
            <a:off x="1314659" y="5551406"/>
            <a:ext cx="2630201" cy="1306593"/>
          </a:xfrm>
          <a:custGeom>
            <a:avLst/>
            <a:gdLst>
              <a:gd name="connsiteX0" fmla="*/ 1315100 w 2630201"/>
              <a:gd name="connsiteY0" fmla="*/ 0 h 1306593"/>
              <a:gd name="connsiteX1" fmla="*/ 2630201 w 2630201"/>
              <a:gd name="connsiteY1" fmla="*/ 690861 h 1306593"/>
              <a:gd name="connsiteX2" fmla="*/ 2630201 w 2630201"/>
              <a:gd name="connsiteY2" fmla="*/ 965370 h 1306593"/>
              <a:gd name="connsiteX3" fmla="*/ 2630200 w 2630201"/>
              <a:gd name="connsiteY3" fmla="*/ 965371 h 1306593"/>
              <a:gd name="connsiteX4" fmla="*/ 2630200 w 2630201"/>
              <a:gd name="connsiteY4" fmla="*/ 1306593 h 1306593"/>
              <a:gd name="connsiteX5" fmla="*/ 1980659 w 2630201"/>
              <a:gd name="connsiteY5" fmla="*/ 1306593 h 1306593"/>
              <a:gd name="connsiteX6" fmla="*/ 1980658 w 2630201"/>
              <a:gd name="connsiteY6" fmla="*/ 1306593 h 1306593"/>
              <a:gd name="connsiteX7" fmla="*/ 649541 w 2630201"/>
              <a:gd name="connsiteY7" fmla="*/ 1306593 h 1306593"/>
              <a:gd name="connsiteX8" fmla="*/ 649539 w 2630201"/>
              <a:gd name="connsiteY8" fmla="*/ 1306592 h 1306593"/>
              <a:gd name="connsiteX9" fmla="*/ 0 w 2630201"/>
              <a:gd name="connsiteY9" fmla="*/ 1306592 h 1306593"/>
              <a:gd name="connsiteX10" fmla="*/ 0 w 2630201"/>
              <a:gd name="connsiteY10" fmla="*/ 965371 h 1306593"/>
              <a:gd name="connsiteX11" fmla="*/ 0 w 2630201"/>
              <a:gd name="connsiteY11" fmla="*/ 965370 h 1306593"/>
              <a:gd name="connsiteX12" fmla="*/ 0 w 2630201"/>
              <a:gd name="connsiteY12" fmla="*/ 690860 h 130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0201" h="1306593">
                <a:moveTo>
                  <a:pt x="1315100" y="0"/>
                </a:moveTo>
                <a:lnTo>
                  <a:pt x="2630201" y="690861"/>
                </a:lnTo>
                <a:lnTo>
                  <a:pt x="2630201" y="965370"/>
                </a:lnTo>
                <a:lnTo>
                  <a:pt x="2630200" y="965371"/>
                </a:lnTo>
                <a:lnTo>
                  <a:pt x="2630200" y="1306593"/>
                </a:lnTo>
                <a:lnTo>
                  <a:pt x="1980659" y="1306593"/>
                </a:lnTo>
                <a:lnTo>
                  <a:pt x="1980658" y="1306593"/>
                </a:lnTo>
                <a:lnTo>
                  <a:pt x="649541" y="1306593"/>
                </a:lnTo>
                <a:lnTo>
                  <a:pt x="649539" y="1306592"/>
                </a:lnTo>
                <a:lnTo>
                  <a:pt x="0" y="1306592"/>
                </a:lnTo>
                <a:lnTo>
                  <a:pt x="0" y="965371"/>
                </a:lnTo>
                <a:lnTo>
                  <a:pt x="0" y="965370"/>
                </a:lnTo>
                <a:lnTo>
                  <a:pt x="0" y="690860"/>
                </a:lnTo>
                <a:close/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29E06A-77F9-4461-9B98-2953650B22AB}"/>
              </a:ext>
            </a:extLst>
          </p:cNvPr>
          <p:cNvCxnSpPr>
            <a:cxnSpLocks/>
            <a:endCxn id="35" idx="4"/>
          </p:cNvCxnSpPr>
          <p:nvPr userDrawn="1"/>
        </p:nvCxnSpPr>
        <p:spPr>
          <a:xfrm flipV="1">
            <a:off x="2627909" y="2555991"/>
            <a:ext cx="0" cy="1997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BD4506C-DB7F-4354-9DD4-5B6D3CCF2BC5}"/>
              </a:ext>
            </a:extLst>
          </p:cNvPr>
          <p:cNvGrpSpPr/>
          <p:nvPr userDrawn="1"/>
        </p:nvGrpSpPr>
        <p:grpSpPr>
          <a:xfrm>
            <a:off x="2627909" y="4499696"/>
            <a:ext cx="5832944" cy="108000"/>
            <a:chOff x="2627909" y="4887210"/>
            <a:chExt cx="5832944" cy="1080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EEB99D1-EFF9-403A-83EC-FC916CDB93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27909" y="4941210"/>
              <a:ext cx="5781571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5A3F96-2DCF-496B-B678-BAC93BE48D82}"/>
                </a:ext>
              </a:extLst>
            </p:cNvPr>
            <p:cNvSpPr/>
            <p:nvPr userDrawn="1"/>
          </p:nvSpPr>
          <p:spPr>
            <a:xfrm>
              <a:off x="8352853" y="4887210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238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887D8-78BA-4BD7-BB70-30BB4992A74A}"/>
              </a:ext>
            </a:extLst>
          </p:cNvPr>
          <p:cNvSpPr txBox="1"/>
          <p:nvPr userDrawn="1"/>
        </p:nvSpPr>
        <p:spPr>
          <a:xfrm>
            <a:off x="1490983" y="548600"/>
            <a:ext cx="227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Chapter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050D9-A1B4-4A6F-99AE-F11CE4356A94}"/>
              </a:ext>
            </a:extLst>
          </p:cNvPr>
          <p:cNvSpPr txBox="1"/>
          <p:nvPr userDrawn="1"/>
        </p:nvSpPr>
        <p:spPr>
          <a:xfrm>
            <a:off x="1310958" y="980660"/>
            <a:ext cx="26339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Times New Roman" panose="02020603050405020304" pitchFamily="18" charset="0"/>
              </a:rPr>
              <a:t>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22404-9ECE-4BB4-81D6-25742DFF771A}"/>
              </a:ext>
            </a:extLst>
          </p:cNvPr>
          <p:cNvSpPr txBox="1"/>
          <p:nvPr userDrawn="1"/>
        </p:nvSpPr>
        <p:spPr>
          <a:xfrm>
            <a:off x="3892241" y="2708900"/>
            <a:ext cx="4805280" cy="171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66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anose="020B0604020202020204" pitchFamily="34" charset="0"/>
              </a:rPr>
              <a:t>머신러닝</a:t>
            </a:r>
            <a:r>
              <a:rPr lang="ko-KR" altLang="en-US" sz="66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anose="020B0604020202020204" pitchFamily="34" charset="0"/>
              </a:rPr>
              <a:t> 알고리즘의 </a:t>
            </a:r>
            <a:endParaRPr lang="en-US" altLang="ko-KR" sz="66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스웨거 TTF" panose="020B0600000101010101" pitchFamily="50" charset="-127"/>
              <a:ea typeface="스웨거 TTF" panose="020B0600000101010101" pitchFamily="50" charset="-127"/>
              <a:cs typeface="Arial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ko-KR" altLang="en-US" sz="66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  <a:cs typeface="Arial" panose="020B0604020202020204" pitchFamily="34" charset="0"/>
              </a:rPr>
              <a:t>이해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AE648B9-55DB-4E25-9E69-A07B08E22A6B}"/>
              </a:ext>
            </a:extLst>
          </p:cNvPr>
          <p:cNvSpPr/>
          <p:nvPr userDrawn="1"/>
        </p:nvSpPr>
        <p:spPr>
          <a:xfrm>
            <a:off x="1314659" y="5551406"/>
            <a:ext cx="2630201" cy="1306593"/>
          </a:xfrm>
          <a:custGeom>
            <a:avLst/>
            <a:gdLst>
              <a:gd name="connsiteX0" fmla="*/ 1315100 w 2630201"/>
              <a:gd name="connsiteY0" fmla="*/ 0 h 1306593"/>
              <a:gd name="connsiteX1" fmla="*/ 2630201 w 2630201"/>
              <a:gd name="connsiteY1" fmla="*/ 690861 h 1306593"/>
              <a:gd name="connsiteX2" fmla="*/ 2630201 w 2630201"/>
              <a:gd name="connsiteY2" fmla="*/ 965370 h 1306593"/>
              <a:gd name="connsiteX3" fmla="*/ 2630200 w 2630201"/>
              <a:gd name="connsiteY3" fmla="*/ 965371 h 1306593"/>
              <a:gd name="connsiteX4" fmla="*/ 2630200 w 2630201"/>
              <a:gd name="connsiteY4" fmla="*/ 1306593 h 1306593"/>
              <a:gd name="connsiteX5" fmla="*/ 1980659 w 2630201"/>
              <a:gd name="connsiteY5" fmla="*/ 1306593 h 1306593"/>
              <a:gd name="connsiteX6" fmla="*/ 1980658 w 2630201"/>
              <a:gd name="connsiteY6" fmla="*/ 1306593 h 1306593"/>
              <a:gd name="connsiteX7" fmla="*/ 649541 w 2630201"/>
              <a:gd name="connsiteY7" fmla="*/ 1306593 h 1306593"/>
              <a:gd name="connsiteX8" fmla="*/ 649539 w 2630201"/>
              <a:gd name="connsiteY8" fmla="*/ 1306592 h 1306593"/>
              <a:gd name="connsiteX9" fmla="*/ 0 w 2630201"/>
              <a:gd name="connsiteY9" fmla="*/ 1306592 h 1306593"/>
              <a:gd name="connsiteX10" fmla="*/ 0 w 2630201"/>
              <a:gd name="connsiteY10" fmla="*/ 965371 h 1306593"/>
              <a:gd name="connsiteX11" fmla="*/ 0 w 2630201"/>
              <a:gd name="connsiteY11" fmla="*/ 965370 h 1306593"/>
              <a:gd name="connsiteX12" fmla="*/ 0 w 2630201"/>
              <a:gd name="connsiteY12" fmla="*/ 690860 h 130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0201" h="1306593">
                <a:moveTo>
                  <a:pt x="1315100" y="0"/>
                </a:moveTo>
                <a:lnTo>
                  <a:pt x="2630201" y="690861"/>
                </a:lnTo>
                <a:lnTo>
                  <a:pt x="2630201" y="965370"/>
                </a:lnTo>
                <a:lnTo>
                  <a:pt x="2630200" y="965371"/>
                </a:lnTo>
                <a:lnTo>
                  <a:pt x="2630200" y="1306593"/>
                </a:lnTo>
                <a:lnTo>
                  <a:pt x="1980659" y="1306593"/>
                </a:lnTo>
                <a:lnTo>
                  <a:pt x="1980658" y="1306593"/>
                </a:lnTo>
                <a:lnTo>
                  <a:pt x="649541" y="1306593"/>
                </a:lnTo>
                <a:lnTo>
                  <a:pt x="649539" y="1306592"/>
                </a:lnTo>
                <a:lnTo>
                  <a:pt x="0" y="1306592"/>
                </a:lnTo>
                <a:lnTo>
                  <a:pt x="0" y="965371"/>
                </a:lnTo>
                <a:lnTo>
                  <a:pt x="0" y="965370"/>
                </a:lnTo>
                <a:lnTo>
                  <a:pt x="0" y="690860"/>
                </a:lnTo>
                <a:close/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29E06A-77F9-4461-9B98-2953650B22AB}"/>
              </a:ext>
            </a:extLst>
          </p:cNvPr>
          <p:cNvCxnSpPr>
            <a:cxnSpLocks/>
            <a:endCxn id="35" idx="4"/>
          </p:cNvCxnSpPr>
          <p:nvPr userDrawn="1"/>
        </p:nvCxnSpPr>
        <p:spPr>
          <a:xfrm flipV="1">
            <a:off x="2627909" y="2555991"/>
            <a:ext cx="0" cy="199770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9C879B-5EB9-4080-907A-4496223FA8E8}"/>
              </a:ext>
            </a:extLst>
          </p:cNvPr>
          <p:cNvGrpSpPr/>
          <p:nvPr userDrawn="1"/>
        </p:nvGrpSpPr>
        <p:grpSpPr>
          <a:xfrm>
            <a:off x="2627909" y="4499696"/>
            <a:ext cx="5940869" cy="108000"/>
            <a:chOff x="2627909" y="4499696"/>
            <a:chExt cx="5940869" cy="108000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EEB99D1-EFF9-403A-83EC-FC916CDB93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627909" y="4553696"/>
              <a:ext cx="5889496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5A3F96-2DCF-496B-B678-BAC93BE48D82}"/>
                </a:ext>
              </a:extLst>
            </p:cNvPr>
            <p:cNvSpPr/>
            <p:nvPr userDrawn="1"/>
          </p:nvSpPr>
          <p:spPr>
            <a:xfrm>
              <a:off x="8460778" y="4499696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4936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헤더_1단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040271D3-20CB-413E-A4DC-30A42317CB91}"/>
              </a:ext>
            </a:extLst>
          </p:cNvPr>
          <p:cNvSpPr/>
          <p:nvPr userDrawn="1"/>
        </p:nvSpPr>
        <p:spPr>
          <a:xfrm>
            <a:off x="0" y="-467"/>
            <a:ext cx="9906000" cy="764630"/>
          </a:xfrm>
          <a:custGeom>
            <a:avLst/>
            <a:gdLst>
              <a:gd name="connsiteX0" fmla="*/ 0 w 9906000"/>
              <a:gd name="connsiteY0" fmla="*/ 0 h 764630"/>
              <a:gd name="connsiteX1" fmla="*/ 7473350 w 9906000"/>
              <a:gd name="connsiteY1" fmla="*/ 0 h 764630"/>
              <a:gd name="connsiteX2" fmla="*/ 8049430 w 9906000"/>
              <a:gd name="connsiteY2" fmla="*/ 0 h 764630"/>
              <a:gd name="connsiteX3" fmla="*/ 9906000 w 9906000"/>
              <a:gd name="connsiteY3" fmla="*/ 0 h 764630"/>
              <a:gd name="connsiteX4" fmla="*/ 9906000 w 9906000"/>
              <a:gd name="connsiteY4" fmla="*/ 380804 h 764630"/>
              <a:gd name="connsiteX5" fmla="*/ 8049430 w 9906000"/>
              <a:gd name="connsiteY5" fmla="*/ 380804 h 764630"/>
              <a:gd name="connsiteX6" fmla="*/ 7652731 w 9906000"/>
              <a:gd name="connsiteY6" fmla="*/ 380804 h 764630"/>
              <a:gd name="connsiteX7" fmla="*/ 7385959 w 9906000"/>
              <a:gd name="connsiteY7" fmla="*/ 764630 h 764630"/>
              <a:gd name="connsiteX8" fmla="*/ 0 w 9906000"/>
              <a:gd name="connsiteY8" fmla="*/ 764630 h 76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764630">
                <a:moveTo>
                  <a:pt x="0" y="0"/>
                </a:moveTo>
                <a:lnTo>
                  <a:pt x="7473350" y="0"/>
                </a:lnTo>
                <a:lnTo>
                  <a:pt x="8049430" y="0"/>
                </a:lnTo>
                <a:lnTo>
                  <a:pt x="9906000" y="0"/>
                </a:lnTo>
                <a:lnTo>
                  <a:pt x="9906000" y="380804"/>
                </a:lnTo>
                <a:lnTo>
                  <a:pt x="8049430" y="380804"/>
                </a:lnTo>
                <a:lnTo>
                  <a:pt x="7652731" y="380804"/>
                </a:lnTo>
                <a:lnTo>
                  <a:pt x="7385959" y="764630"/>
                </a:lnTo>
                <a:lnTo>
                  <a:pt x="0" y="764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235022B-AD6F-4A54-96C4-2AE665309E0E}"/>
              </a:ext>
            </a:extLst>
          </p:cNvPr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CB17-44DD-4330-8021-BF6A10216C33}"/>
              </a:ext>
            </a:extLst>
          </p:cNvPr>
          <p:cNvSpPr txBox="1"/>
          <p:nvPr userDrawn="1"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97EEB3-83DB-4E83-ADDB-266B3D9A3F77}"/>
              </a:ext>
            </a:extLst>
          </p:cNvPr>
          <p:cNvSpPr txBox="1"/>
          <p:nvPr userDrawn="1"/>
        </p:nvSpPr>
        <p:spPr>
          <a:xfrm>
            <a:off x="7617370" y="456853"/>
            <a:ext cx="230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Ⅰ. </a:t>
            </a:r>
            <a:r>
              <a:rPr lang="ko-KR" altLang="en-US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데이터의 이해</a:t>
            </a:r>
          </a:p>
        </p:txBody>
      </p:sp>
    </p:spTree>
    <p:extLst>
      <p:ext uri="{BB962C8B-B14F-4D97-AF65-F5344CB8AC3E}">
        <p14:creationId xmlns:p14="http://schemas.microsoft.com/office/powerpoint/2010/main" val="19679219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2줄_헤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496F0FB0-BA76-4FD6-A3BA-311452D80571}"/>
              </a:ext>
            </a:extLst>
          </p:cNvPr>
          <p:cNvSpPr/>
          <p:nvPr userDrawn="1"/>
        </p:nvSpPr>
        <p:spPr>
          <a:xfrm>
            <a:off x="0" y="-467"/>
            <a:ext cx="9906000" cy="764630"/>
          </a:xfrm>
          <a:custGeom>
            <a:avLst/>
            <a:gdLst>
              <a:gd name="connsiteX0" fmla="*/ 0 w 9906000"/>
              <a:gd name="connsiteY0" fmla="*/ 0 h 764630"/>
              <a:gd name="connsiteX1" fmla="*/ 7473350 w 9906000"/>
              <a:gd name="connsiteY1" fmla="*/ 0 h 764630"/>
              <a:gd name="connsiteX2" fmla="*/ 8049430 w 9906000"/>
              <a:gd name="connsiteY2" fmla="*/ 0 h 764630"/>
              <a:gd name="connsiteX3" fmla="*/ 9906000 w 9906000"/>
              <a:gd name="connsiteY3" fmla="*/ 0 h 764630"/>
              <a:gd name="connsiteX4" fmla="*/ 9906000 w 9906000"/>
              <a:gd name="connsiteY4" fmla="*/ 380804 h 764630"/>
              <a:gd name="connsiteX5" fmla="*/ 8049430 w 9906000"/>
              <a:gd name="connsiteY5" fmla="*/ 380804 h 764630"/>
              <a:gd name="connsiteX6" fmla="*/ 7652731 w 9906000"/>
              <a:gd name="connsiteY6" fmla="*/ 380804 h 764630"/>
              <a:gd name="connsiteX7" fmla="*/ 7385959 w 9906000"/>
              <a:gd name="connsiteY7" fmla="*/ 764630 h 764630"/>
              <a:gd name="connsiteX8" fmla="*/ 0 w 9906000"/>
              <a:gd name="connsiteY8" fmla="*/ 764630 h 76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764630">
                <a:moveTo>
                  <a:pt x="0" y="0"/>
                </a:moveTo>
                <a:lnTo>
                  <a:pt x="7473350" y="0"/>
                </a:lnTo>
                <a:lnTo>
                  <a:pt x="8049430" y="0"/>
                </a:lnTo>
                <a:lnTo>
                  <a:pt x="9906000" y="0"/>
                </a:lnTo>
                <a:lnTo>
                  <a:pt x="9906000" y="380804"/>
                </a:lnTo>
                <a:lnTo>
                  <a:pt x="8049430" y="380804"/>
                </a:lnTo>
                <a:lnTo>
                  <a:pt x="7652731" y="380804"/>
                </a:lnTo>
                <a:lnTo>
                  <a:pt x="7385959" y="764630"/>
                </a:lnTo>
                <a:lnTo>
                  <a:pt x="0" y="764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BE94C6-5EC6-45A0-B764-488FD1867815}"/>
              </a:ext>
            </a:extLst>
          </p:cNvPr>
          <p:cNvSpPr txBox="1"/>
          <p:nvPr userDrawn="1"/>
        </p:nvSpPr>
        <p:spPr>
          <a:xfrm>
            <a:off x="308132" y="71299"/>
            <a:ext cx="7669288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DBSCAN(Density-based spatial clustering of 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 with Noise)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30DD9-654F-4633-B6F9-9FC3A89B4D98}"/>
              </a:ext>
            </a:extLst>
          </p:cNvPr>
          <p:cNvSpPr txBox="1"/>
          <p:nvPr userDrawn="1"/>
        </p:nvSpPr>
        <p:spPr>
          <a:xfrm>
            <a:off x="7617370" y="456853"/>
            <a:ext cx="230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Ⅰ. </a:t>
            </a:r>
            <a:r>
              <a:rPr lang="ko-KR" altLang="en-US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데이터의 이해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48C2688-4CC6-4CAC-846F-6DED2313A3D3}"/>
              </a:ext>
            </a:extLst>
          </p:cNvPr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586524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단원_헤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94151686-3F25-4404-BB52-7A7EA1CAAF7F}"/>
              </a:ext>
            </a:extLst>
          </p:cNvPr>
          <p:cNvSpPr/>
          <p:nvPr userDrawn="1"/>
        </p:nvSpPr>
        <p:spPr>
          <a:xfrm>
            <a:off x="0" y="-467"/>
            <a:ext cx="9906000" cy="764630"/>
          </a:xfrm>
          <a:custGeom>
            <a:avLst/>
            <a:gdLst>
              <a:gd name="connsiteX0" fmla="*/ 0 w 9906000"/>
              <a:gd name="connsiteY0" fmla="*/ 0 h 764630"/>
              <a:gd name="connsiteX1" fmla="*/ 7473350 w 9906000"/>
              <a:gd name="connsiteY1" fmla="*/ 0 h 764630"/>
              <a:gd name="connsiteX2" fmla="*/ 8049430 w 9906000"/>
              <a:gd name="connsiteY2" fmla="*/ 0 h 764630"/>
              <a:gd name="connsiteX3" fmla="*/ 9906000 w 9906000"/>
              <a:gd name="connsiteY3" fmla="*/ 0 h 764630"/>
              <a:gd name="connsiteX4" fmla="*/ 9906000 w 9906000"/>
              <a:gd name="connsiteY4" fmla="*/ 380804 h 764630"/>
              <a:gd name="connsiteX5" fmla="*/ 8049430 w 9906000"/>
              <a:gd name="connsiteY5" fmla="*/ 380804 h 764630"/>
              <a:gd name="connsiteX6" fmla="*/ 7652731 w 9906000"/>
              <a:gd name="connsiteY6" fmla="*/ 380804 h 764630"/>
              <a:gd name="connsiteX7" fmla="*/ 7385959 w 9906000"/>
              <a:gd name="connsiteY7" fmla="*/ 764630 h 764630"/>
              <a:gd name="connsiteX8" fmla="*/ 0 w 9906000"/>
              <a:gd name="connsiteY8" fmla="*/ 764630 h 76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764630">
                <a:moveTo>
                  <a:pt x="0" y="0"/>
                </a:moveTo>
                <a:lnTo>
                  <a:pt x="7473350" y="0"/>
                </a:lnTo>
                <a:lnTo>
                  <a:pt x="8049430" y="0"/>
                </a:lnTo>
                <a:lnTo>
                  <a:pt x="9906000" y="0"/>
                </a:lnTo>
                <a:lnTo>
                  <a:pt x="9906000" y="380804"/>
                </a:lnTo>
                <a:lnTo>
                  <a:pt x="8049430" y="380804"/>
                </a:lnTo>
                <a:lnTo>
                  <a:pt x="7652731" y="380804"/>
                </a:lnTo>
                <a:lnTo>
                  <a:pt x="7385959" y="764630"/>
                </a:lnTo>
                <a:lnTo>
                  <a:pt x="0" y="764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54DC3-0398-47F3-9F1D-68197F185F1C}"/>
              </a:ext>
            </a:extLst>
          </p:cNvPr>
          <p:cNvSpPr txBox="1"/>
          <p:nvPr userDrawn="1"/>
        </p:nvSpPr>
        <p:spPr>
          <a:xfrm>
            <a:off x="7617370" y="456853"/>
            <a:ext cx="230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Ⅱ. </a:t>
            </a:r>
            <a:r>
              <a:rPr lang="ko-KR" altLang="en-US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데이터 분석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07943D6-E560-478E-B04D-066B52BBCABD}"/>
              </a:ext>
            </a:extLst>
          </p:cNvPr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50745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단원_헤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4370D9DE-36ED-4C78-8B17-C7A92F790384}"/>
              </a:ext>
            </a:extLst>
          </p:cNvPr>
          <p:cNvSpPr/>
          <p:nvPr userDrawn="1"/>
        </p:nvSpPr>
        <p:spPr>
          <a:xfrm>
            <a:off x="0" y="-467"/>
            <a:ext cx="9906000" cy="764630"/>
          </a:xfrm>
          <a:custGeom>
            <a:avLst/>
            <a:gdLst>
              <a:gd name="connsiteX0" fmla="*/ 0 w 9906000"/>
              <a:gd name="connsiteY0" fmla="*/ 0 h 764630"/>
              <a:gd name="connsiteX1" fmla="*/ 7473350 w 9906000"/>
              <a:gd name="connsiteY1" fmla="*/ 0 h 764630"/>
              <a:gd name="connsiteX2" fmla="*/ 8049430 w 9906000"/>
              <a:gd name="connsiteY2" fmla="*/ 0 h 764630"/>
              <a:gd name="connsiteX3" fmla="*/ 9906000 w 9906000"/>
              <a:gd name="connsiteY3" fmla="*/ 0 h 764630"/>
              <a:gd name="connsiteX4" fmla="*/ 9906000 w 9906000"/>
              <a:gd name="connsiteY4" fmla="*/ 380804 h 764630"/>
              <a:gd name="connsiteX5" fmla="*/ 8049430 w 9906000"/>
              <a:gd name="connsiteY5" fmla="*/ 380804 h 764630"/>
              <a:gd name="connsiteX6" fmla="*/ 7652731 w 9906000"/>
              <a:gd name="connsiteY6" fmla="*/ 380804 h 764630"/>
              <a:gd name="connsiteX7" fmla="*/ 7385959 w 9906000"/>
              <a:gd name="connsiteY7" fmla="*/ 764630 h 764630"/>
              <a:gd name="connsiteX8" fmla="*/ 0 w 9906000"/>
              <a:gd name="connsiteY8" fmla="*/ 764630 h 764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06000" h="764630">
                <a:moveTo>
                  <a:pt x="0" y="0"/>
                </a:moveTo>
                <a:lnTo>
                  <a:pt x="7473350" y="0"/>
                </a:lnTo>
                <a:lnTo>
                  <a:pt x="8049430" y="0"/>
                </a:lnTo>
                <a:lnTo>
                  <a:pt x="9906000" y="0"/>
                </a:lnTo>
                <a:lnTo>
                  <a:pt x="9906000" y="380804"/>
                </a:lnTo>
                <a:lnTo>
                  <a:pt x="8049430" y="380804"/>
                </a:lnTo>
                <a:lnTo>
                  <a:pt x="7652731" y="380804"/>
                </a:lnTo>
                <a:lnTo>
                  <a:pt x="7385959" y="764630"/>
                </a:lnTo>
                <a:lnTo>
                  <a:pt x="0" y="76463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E7BC9D-F94F-4533-BBC3-0F1EC98503A6}"/>
              </a:ext>
            </a:extLst>
          </p:cNvPr>
          <p:cNvSpPr txBox="1"/>
          <p:nvPr userDrawn="1"/>
        </p:nvSpPr>
        <p:spPr>
          <a:xfrm>
            <a:off x="7617370" y="456853"/>
            <a:ext cx="2304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Ⅲ. </a:t>
            </a:r>
            <a:r>
              <a:rPr lang="ko-KR" altLang="en-US" sz="1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머신러닝</a:t>
            </a:r>
            <a:r>
              <a:rPr lang="ko-KR" altLang="en-US" sz="1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>
                    <a:lumMod val="75000"/>
                  </a:schemeClr>
                </a:solidFill>
                <a:latin typeface="+mn-ea"/>
                <a:ea typeface="+mn-ea"/>
                <a:cs typeface="Arial" panose="020B0604020202020204" pitchFamily="34" charset="0"/>
              </a:rPr>
              <a:t> 알고리즘의 이해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D3F6A51-ACCD-42DC-B129-3DE48181AC74}"/>
              </a:ext>
            </a:extLst>
          </p:cNvPr>
          <p:cNvSpPr/>
          <p:nvPr userDrawn="1"/>
        </p:nvSpPr>
        <p:spPr>
          <a:xfrm flipV="1">
            <a:off x="0" y="0"/>
            <a:ext cx="9906000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519635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7652E2-3A7B-099F-2A7C-14A403FC8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84123AB-5CDE-1AB9-E2A4-89327E26A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C7C1A7FE-A472-4365-AF75-682C2CB311E8}" type="datetimeFigureOut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2023-08-12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64442B-3D45-D5F1-BDC8-975F7B9F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75CB787-6616-0386-060D-2971CE4C7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BF6076AA-2118-47CD-8103-A35A8A91454D}" type="slidenum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874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.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7" y="97"/>
            <a:ext cx="9904411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77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.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97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372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.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97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53F4DBFB-0D7F-4115-8F15-50B7C62671A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099" r="72546" b="64701"/>
          <a:stretch/>
        </p:blipFill>
        <p:spPr bwMode="auto">
          <a:xfrm>
            <a:off x="7905409" y="2132820"/>
            <a:ext cx="2000591" cy="3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8714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1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50" y="2286051"/>
            <a:ext cx="5861051" cy="1143000"/>
          </a:xfrm>
        </p:spPr>
        <p:txBody>
          <a:bodyPr>
            <a:normAutofit/>
          </a:bodyPr>
          <a:lstStyle>
            <a:lvl1pPr algn="l" defTabSz="1330325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kumimoji="1" lang="ko-KR" altLang="en-US" sz="32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  <a:cs typeface="굴림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0566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" y="44"/>
            <a:ext cx="9904411" cy="68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979" y="6623351"/>
            <a:ext cx="286060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87EC810E-F784-4439-A0DB-2C7343AB6795}" type="slidenum">
              <a:rPr kumimoji="0" lang="en-US" altLang="ko-KR" sz="800" b="0" u="sng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800" b="0" u="sng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138698"/>
            <a:ext cx="9085522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12750" y="1123950"/>
            <a:ext cx="9077325" cy="5402263"/>
          </a:xfr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ko-KR" alt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493661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.뒷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97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6808254" y="6373947"/>
            <a:ext cx="2840842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kumimoji="0" lang="en-US" altLang="ko-KR" sz="850" b="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Copyright by </a:t>
            </a:r>
            <a:r>
              <a:rPr kumimoji="0" lang="en-US" altLang="ko-KR" sz="850" b="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Multicampus</a:t>
            </a:r>
            <a:r>
              <a:rPr kumimoji="0" lang="en-US" altLang="ko-KR" sz="850" b="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 CO.,LTD.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884701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D343064-BB93-4529-8BE9-7689840EA072}"/>
              </a:ext>
            </a:extLst>
          </p:cNvPr>
          <p:cNvSpPr/>
          <p:nvPr userDrawn="1"/>
        </p:nvSpPr>
        <p:spPr>
          <a:xfrm>
            <a:off x="0" y="603886"/>
            <a:ext cx="9906000" cy="8191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950" spc="-81" dirty="0">
              <a:ln>
                <a:solidFill>
                  <a:schemeClr val="bg1">
                    <a:alpha val="5000"/>
                  </a:scheme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C0122AD1-2017-4204-A261-0ADED583D12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" y="6598920"/>
            <a:ext cx="128778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A81E0DF4-9794-4600-8A6E-170B45405BF1}"/>
              </a:ext>
            </a:extLst>
          </p:cNvPr>
          <p:cNvSpPr/>
          <p:nvPr userDrawn="1"/>
        </p:nvSpPr>
        <p:spPr>
          <a:xfrm>
            <a:off x="212051" y="0"/>
            <a:ext cx="722828" cy="603886"/>
          </a:xfrm>
          <a:prstGeom prst="parallelogram">
            <a:avLst>
              <a:gd name="adj" fmla="val 58368"/>
            </a:avLst>
          </a:prstGeom>
          <a:solidFill>
            <a:srgbClr val="0058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46C16BA0-5445-4A4C-A2DC-2A50EAFC27B8}"/>
              </a:ext>
            </a:extLst>
          </p:cNvPr>
          <p:cNvSpPr/>
          <p:nvPr userDrawn="1"/>
        </p:nvSpPr>
        <p:spPr>
          <a:xfrm>
            <a:off x="212051" y="546736"/>
            <a:ext cx="456604" cy="72390"/>
          </a:xfrm>
          <a:prstGeom prst="parallelogram">
            <a:avLst>
              <a:gd name="adj" fmla="val 58368"/>
            </a:avLst>
          </a:prstGeom>
          <a:solidFill>
            <a:srgbClr val="0080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C07026EE-6DDB-4F3A-84FE-BDC2329EF1C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890636" y="6536056"/>
            <a:ext cx="689612" cy="22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878">
                <a:solidFill>
                  <a:srgbClr val="7F7F7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㈜라온비트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0559B30C-682B-4262-949C-35AF48CB30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6052" y="137160"/>
            <a:ext cx="7430326" cy="422935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>
              <a:buNone/>
              <a:defRPr lang="ko-KR" altLang="en-US" sz="1950" kern="1200" spc="-81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슬라이드 번호 개체 틀 5">
            <a:extLst>
              <a:ext uri="{FF2B5EF4-FFF2-40B4-BE49-F238E27FC236}">
                <a16:creationId xmlns:a16="http://schemas.microsoft.com/office/drawing/2014/main" id="{C580EF2B-BA1F-47FA-B4BE-8746A249707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4778098" y="6492240"/>
            <a:ext cx="360640" cy="365760"/>
          </a:xfrm>
        </p:spPr>
        <p:txBody>
          <a:bodyPr/>
          <a:lstStyle>
            <a:lvl1pPr>
              <a:defRPr sz="1073"/>
            </a:lvl1pPr>
          </a:lstStyle>
          <a:p>
            <a:fld id="{F8F2EA34-8A1B-4494-BAF9-FDE211C3F702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38871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 제안 개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44"/>
            <a:ext cx="9904411" cy="68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978" y="6623349"/>
            <a:ext cx="286060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defRPr/>
            </a:pPr>
            <a:fld id="{87EC810E-F784-4439-A0DB-2C7343AB6795}" type="slidenum">
              <a:rPr lang="en-US" altLang="ko-KR" sz="800" u="sng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pPr algn="ctr">
                <a:defRPr/>
              </a:pPr>
              <a:t>‹#›</a:t>
            </a:fld>
            <a:r>
              <a:rPr lang="en-US" altLang="ko-KR" sz="800" u="sng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126945" y="138698"/>
            <a:ext cx="7727257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189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37B032-5E98-724A-AA01-3C3E1F16994B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324058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80A788-4045-4840-B5D6-468A533C38C0}"/>
              </a:ext>
            </a:extLst>
          </p:cNvPr>
          <p:cNvSpPr/>
          <p:nvPr userDrawn="1"/>
        </p:nvSpPr>
        <p:spPr>
          <a:xfrm>
            <a:off x="0" y="0"/>
            <a:ext cx="9906000" cy="5143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3330FB5-01C6-47B7-B5F5-1F4485377642}"/>
              </a:ext>
            </a:extLst>
          </p:cNvPr>
          <p:cNvSpPr/>
          <p:nvPr userDrawn="1"/>
        </p:nvSpPr>
        <p:spPr>
          <a:xfrm>
            <a:off x="0" y="6777991"/>
            <a:ext cx="9906000" cy="800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216ACF61-25CA-4A6F-8BF2-E072B67B0A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76097" y="6356986"/>
            <a:ext cx="857488" cy="363854"/>
          </a:xfrm>
        </p:spPr>
        <p:txBody>
          <a:bodyPr/>
          <a:lstStyle>
            <a:lvl1pPr>
              <a:defRPr/>
            </a:lvl1pPr>
          </a:lstStyle>
          <a:p>
            <a:fld id="{2105BF0B-2C1C-443B-B8F0-3C845AE9B2AC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5080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546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125752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4073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.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1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50" y="2286051"/>
            <a:ext cx="5861051" cy="1143000"/>
          </a:xfrm>
        </p:spPr>
        <p:txBody>
          <a:bodyPr>
            <a:normAutofit/>
          </a:bodyPr>
          <a:lstStyle>
            <a:lvl1pPr algn="l" defTabSz="1330325" rtl="0" eaLnBrk="0" fontAlgn="base" hangingPunct="0">
              <a:spcBef>
                <a:spcPct val="0"/>
              </a:spcBef>
              <a:spcAft>
                <a:spcPct val="0"/>
              </a:spcAft>
              <a:buSzPct val="100000"/>
              <a:defRPr kumimoji="1" lang="ko-KR" altLang="en-US" sz="3200" b="1" kern="0" spc="-150" dirty="0">
                <a:gradFill>
                  <a:gsLst>
                    <a:gs pos="0">
                      <a:srgbClr val="1F497D">
                        <a:lumMod val="50000"/>
                      </a:srgbClr>
                    </a:gs>
                    <a:gs pos="100000">
                      <a:srgbClr val="004D86"/>
                    </a:gs>
                  </a:gsLst>
                  <a:lin ang="5400000" scaled="0"/>
                </a:gradFill>
                <a:latin typeface="맑은 고딕" pitchFamily="50" charset="-127"/>
                <a:ea typeface="맑은 고딕" pitchFamily="50" charset="-127"/>
                <a:cs typeface="굴림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0A1454E0-9C0B-4CB8-8117-6FF915852C7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1099" r="72546" b="64701"/>
          <a:stretch/>
        </p:blipFill>
        <p:spPr bwMode="auto">
          <a:xfrm>
            <a:off x="0" y="4725180"/>
            <a:ext cx="3135469" cy="36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33C4C18-F627-4B1A-BF26-201301E4972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01" r="81271"/>
          <a:stretch/>
        </p:blipFill>
        <p:spPr bwMode="auto">
          <a:xfrm>
            <a:off x="1591" y="5157240"/>
            <a:ext cx="3007139" cy="170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9155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6704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88172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183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037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691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6918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7908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5216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.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" y="44"/>
            <a:ext cx="9904411" cy="68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979" y="6623351"/>
            <a:ext cx="286060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87EC810E-F784-4439-A0DB-2C7343AB6795}" type="slidenum">
              <a:rPr kumimoji="0" lang="en-US" altLang="ko-KR" sz="800" b="0" u="sng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800" b="0" u="sng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제목 1"/>
          <p:cNvSpPr>
            <a:spLocks noGrp="1"/>
          </p:cNvSpPr>
          <p:nvPr>
            <p:ph type="title" hasCustomPrompt="1"/>
          </p:nvPr>
        </p:nvSpPr>
        <p:spPr>
          <a:xfrm>
            <a:off x="415925" y="138698"/>
            <a:ext cx="9085522" cy="55399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2800" b="1" spc="-200" baseline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 algn="l" eaLnBrk="0" fontAlgn="base" hangingPunct="0">
              <a:spcAft>
                <a:spcPct val="0"/>
              </a:spcAft>
            </a:pPr>
            <a:r>
              <a:rPr lang="ko-KR" altLang="en-US" dirty="0"/>
              <a:t>타이틀을 입력하세요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>
          <a:xfrm>
            <a:off x="412750" y="1123950"/>
            <a:ext cx="9077325" cy="5402263"/>
          </a:xfrm>
        </p:spPr>
        <p:txBody>
          <a:bodyPr>
            <a:normAutofit/>
          </a:bodyPr>
          <a:lstStyle>
            <a:lvl1pPr marL="266700" indent="-266700" algn="l" defTabSz="914400" rtl="0" eaLnBrk="1" latinLnBrk="0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lang="ko-KR" altLang="en-US" sz="1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750" indent="-273050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66700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indent="-268288" algn="l" defTabSz="914400" rtl="0" eaLnBrk="1" latinLnBrk="0" hangingPunct="1">
              <a:spcBef>
                <a:spcPts val="0"/>
              </a:spcBef>
              <a:spcAft>
                <a:spcPts val="600"/>
              </a:spcAft>
              <a:defRPr lang="ko-KR" altLang="en-US" sz="16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65564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03F0B52-E348-4835-9A9E-CB50F784568B}"/>
              </a:ext>
            </a:extLst>
          </p:cNvPr>
          <p:cNvSpPr/>
          <p:nvPr userDrawn="1"/>
        </p:nvSpPr>
        <p:spPr>
          <a:xfrm>
            <a:off x="0" y="0"/>
            <a:ext cx="9906000" cy="50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2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16D809-F622-4CFF-A05A-5B740CB4E113}"/>
              </a:ext>
            </a:extLst>
          </p:cNvPr>
          <p:cNvSpPr/>
          <p:nvPr userDrawn="1"/>
        </p:nvSpPr>
        <p:spPr>
          <a:xfrm>
            <a:off x="0" y="6778626"/>
            <a:ext cx="9906000" cy="7937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1620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7EF7A89D-A7A8-40FF-9A35-A56E4523A9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776097" y="6356351"/>
            <a:ext cx="858176" cy="365125"/>
          </a:xfrm>
        </p:spPr>
        <p:txBody>
          <a:bodyPr/>
          <a:lstStyle>
            <a:lvl1pPr>
              <a:defRPr/>
            </a:lvl1pPr>
          </a:lstStyle>
          <a:p>
            <a:fld id="{4C8A7BF0-498B-4751-BE42-817499FBAFF8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5781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9" y="44"/>
            <a:ext cx="9904411" cy="685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7"/>
          <p:cNvSpPr>
            <a:spLocks noChangeArrowheads="1"/>
          </p:cNvSpPr>
          <p:nvPr userDrawn="1"/>
        </p:nvSpPr>
        <p:spPr bwMode="auto">
          <a:xfrm>
            <a:off x="4809979" y="6623351"/>
            <a:ext cx="286060" cy="153835"/>
          </a:xfrm>
          <a:prstGeom prst="rect">
            <a:avLst/>
          </a:prstGeom>
          <a:noFill/>
          <a:effectLst/>
        </p:spPr>
        <p:txBody>
          <a:bodyPr vert="horz" wrap="none" lIns="0" tIns="0" rIns="0" bIns="0" rtlCol="0" anchor="ctr">
            <a:no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87EC810E-F784-4439-A0DB-2C7343AB6795}" type="slidenum">
              <a:rPr kumimoji="0" lang="en-US" altLang="ko-KR" sz="800" b="0" u="sng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r>
              <a:rPr kumimoji="0" lang="en-US" altLang="ko-KR" sz="800" b="0" u="sng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Arial" panose="020B0604020202020204" pitchFamily="34" charset="0"/>
                <a:ea typeface="맑은 고딕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DF33A7A7-8CCA-4599-8823-88F7442672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2350" y="188550"/>
            <a:ext cx="7430326" cy="422935"/>
          </a:xfrm>
          <a:prstGeom prst="rect">
            <a:avLst/>
          </a:prstGeom>
        </p:spPr>
        <p:txBody>
          <a:bodyPr wrap="none" anchor="ctr">
            <a:noAutofit/>
          </a:bodyPr>
          <a:lstStyle>
            <a:lvl1pPr marL="0" indent="0">
              <a:buNone/>
              <a:defRPr lang="ko-KR" altLang="en-US" sz="2400" kern="1200" spc="-81" dirty="0">
                <a:ln>
                  <a:solidFill>
                    <a:schemeClr val="bg1">
                      <a:alpha val="5000"/>
                    </a:schemeClr>
                  </a:solidFill>
                </a:ln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defRPr>
            </a:lvl1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823410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320"/>
            <a:ext cx="8915400" cy="471404"/>
          </a:xfrm>
        </p:spPr>
        <p:txBody>
          <a:bodyPr rtlCol="0">
            <a:normAutofit/>
          </a:bodyPr>
          <a:lstStyle>
            <a:lvl1pPr algn="l">
              <a:def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475E0CA4-4A1D-4F63-8E02-613DBC752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ABD845-CCC9-4EF3-B720-CB095190F8DF}" type="datetimeFigureOut">
              <a:rPr lang="ko-KR" altLang="en-US"/>
              <a:pPr>
                <a:defRPr/>
              </a:pPr>
              <a:t>2023-08-12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AB8BBDD-2A18-4392-B896-D185FE60E1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3C68C5F-AB99-422B-97C0-C9E22EF7A4A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6761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95300" y="274320"/>
            <a:ext cx="8915400" cy="471404"/>
          </a:xfrm>
        </p:spPr>
        <p:txBody>
          <a:bodyPr rtlCol="0">
            <a:normAutofit/>
          </a:bodyPr>
          <a:lstStyle>
            <a:lvl1pPr algn="l">
              <a:defRPr lang="ko-KR" altLang="en-US" sz="2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1">
            <a:extLst>
              <a:ext uri="{FF2B5EF4-FFF2-40B4-BE49-F238E27FC236}">
                <a16:creationId xmlns:a16="http://schemas.microsoft.com/office/drawing/2014/main" id="{638300DA-0CD1-4B8A-820B-BB389658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2C23E-BAF0-4551-8035-18DA3B97A49A}" type="datetimeFigureOut">
              <a:rPr lang="ko-KR" altLang="en-US"/>
              <a:pPr>
                <a:defRPr/>
              </a:pPr>
              <a:t>2023-08-12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03737D-6E5A-4A23-966C-782A5AA4BA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EAC5318-DE3A-49FC-898C-8A044AD5E5DE}" type="slidenum">
              <a:rPr lang="ko-KR" altLang="en-US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01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.뒷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7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91" y="97"/>
            <a:ext cx="9904410" cy="6857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6808254" y="6373947"/>
            <a:ext cx="2840842" cy="2231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200"/>
              </a:spcBef>
              <a:spcAft>
                <a:spcPts val="0"/>
              </a:spcAft>
            </a:pPr>
            <a:r>
              <a:rPr kumimoji="0" lang="en-US" altLang="ko-KR" sz="850" b="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Copyright by </a:t>
            </a:r>
            <a:r>
              <a:rPr kumimoji="0" lang="en-US" altLang="ko-KR" sz="850" b="0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Multicampus</a:t>
            </a:r>
            <a:r>
              <a:rPr kumimoji="0" lang="en-US" altLang="ko-KR" sz="850" b="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맑은 고딕"/>
                <a:ea typeface="삼성긴고딕 Regular" panose="020B0600000101010101" pitchFamily="50" charset="-127"/>
                <a:cs typeface="Arial" panose="020B0604020202020204" pitchFamily="34" charset="0"/>
              </a:rPr>
              <a:t> CO.,LTD. All right reserved</a:t>
            </a:r>
          </a:p>
        </p:txBody>
      </p:sp>
    </p:spTree>
    <p:extLst>
      <p:ext uri="{BB962C8B-B14F-4D97-AF65-F5344CB8AC3E}">
        <p14:creationId xmlns:p14="http://schemas.microsoft.com/office/powerpoint/2010/main" val="9402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A050D9-A1B4-4A6F-99AE-F11CE4356A94}"/>
              </a:ext>
            </a:extLst>
          </p:cNvPr>
          <p:cNvSpPr txBox="1"/>
          <p:nvPr userDrawn="1"/>
        </p:nvSpPr>
        <p:spPr>
          <a:xfrm>
            <a:off x="1310958" y="692620"/>
            <a:ext cx="26339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rial" panose="020B0604020202020204" pitchFamily="34" charset="0"/>
                <a:ea typeface="스웨거 TTF" panose="020B0600000101010101" pitchFamily="50" charset="-127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22404-9ECE-4BB4-81D6-25742DFF771A}"/>
              </a:ext>
            </a:extLst>
          </p:cNvPr>
          <p:cNvSpPr txBox="1"/>
          <p:nvPr userDrawn="1"/>
        </p:nvSpPr>
        <p:spPr>
          <a:xfrm>
            <a:off x="3892253" y="2368665"/>
            <a:ext cx="5021297" cy="30046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Ⅰ </a:t>
            </a:r>
            <a:r>
              <a:rPr lang="ko-KR" altLang="en-US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데이터의 이해 </a:t>
            </a:r>
            <a:endParaRPr lang="en-US" altLang="ko-KR" sz="4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Ⅱ </a:t>
            </a:r>
            <a:r>
              <a:rPr lang="ko-KR" altLang="en-US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데이터 분석</a:t>
            </a:r>
            <a:endParaRPr lang="en-US" altLang="ko-KR" sz="4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Ⅲ </a:t>
            </a:r>
            <a:r>
              <a:rPr lang="ko-KR" altLang="en-US" sz="4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알고리즘의 이해</a:t>
            </a:r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FAE648B9-55DB-4E25-9E69-A07B08E22A6B}"/>
              </a:ext>
            </a:extLst>
          </p:cNvPr>
          <p:cNvSpPr/>
          <p:nvPr userDrawn="1"/>
        </p:nvSpPr>
        <p:spPr>
          <a:xfrm>
            <a:off x="1314659" y="5551406"/>
            <a:ext cx="2630201" cy="1306593"/>
          </a:xfrm>
          <a:custGeom>
            <a:avLst/>
            <a:gdLst>
              <a:gd name="connsiteX0" fmla="*/ 1315100 w 2630201"/>
              <a:gd name="connsiteY0" fmla="*/ 0 h 1306593"/>
              <a:gd name="connsiteX1" fmla="*/ 2630201 w 2630201"/>
              <a:gd name="connsiteY1" fmla="*/ 690861 h 1306593"/>
              <a:gd name="connsiteX2" fmla="*/ 2630201 w 2630201"/>
              <a:gd name="connsiteY2" fmla="*/ 965370 h 1306593"/>
              <a:gd name="connsiteX3" fmla="*/ 2630200 w 2630201"/>
              <a:gd name="connsiteY3" fmla="*/ 965371 h 1306593"/>
              <a:gd name="connsiteX4" fmla="*/ 2630200 w 2630201"/>
              <a:gd name="connsiteY4" fmla="*/ 1306593 h 1306593"/>
              <a:gd name="connsiteX5" fmla="*/ 1980659 w 2630201"/>
              <a:gd name="connsiteY5" fmla="*/ 1306593 h 1306593"/>
              <a:gd name="connsiteX6" fmla="*/ 1980658 w 2630201"/>
              <a:gd name="connsiteY6" fmla="*/ 1306593 h 1306593"/>
              <a:gd name="connsiteX7" fmla="*/ 649541 w 2630201"/>
              <a:gd name="connsiteY7" fmla="*/ 1306593 h 1306593"/>
              <a:gd name="connsiteX8" fmla="*/ 649539 w 2630201"/>
              <a:gd name="connsiteY8" fmla="*/ 1306592 h 1306593"/>
              <a:gd name="connsiteX9" fmla="*/ 0 w 2630201"/>
              <a:gd name="connsiteY9" fmla="*/ 1306592 h 1306593"/>
              <a:gd name="connsiteX10" fmla="*/ 0 w 2630201"/>
              <a:gd name="connsiteY10" fmla="*/ 965371 h 1306593"/>
              <a:gd name="connsiteX11" fmla="*/ 0 w 2630201"/>
              <a:gd name="connsiteY11" fmla="*/ 965370 h 1306593"/>
              <a:gd name="connsiteX12" fmla="*/ 0 w 2630201"/>
              <a:gd name="connsiteY12" fmla="*/ 690860 h 1306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30201" h="1306593">
                <a:moveTo>
                  <a:pt x="1315100" y="0"/>
                </a:moveTo>
                <a:lnTo>
                  <a:pt x="2630201" y="690861"/>
                </a:lnTo>
                <a:lnTo>
                  <a:pt x="2630201" y="965370"/>
                </a:lnTo>
                <a:lnTo>
                  <a:pt x="2630200" y="965371"/>
                </a:lnTo>
                <a:lnTo>
                  <a:pt x="2630200" y="1306593"/>
                </a:lnTo>
                <a:lnTo>
                  <a:pt x="1980659" y="1306593"/>
                </a:lnTo>
                <a:lnTo>
                  <a:pt x="1980658" y="1306593"/>
                </a:lnTo>
                <a:lnTo>
                  <a:pt x="649541" y="1306593"/>
                </a:lnTo>
                <a:lnTo>
                  <a:pt x="649539" y="1306592"/>
                </a:lnTo>
                <a:lnTo>
                  <a:pt x="0" y="1306592"/>
                </a:lnTo>
                <a:lnTo>
                  <a:pt x="0" y="965371"/>
                </a:lnTo>
                <a:lnTo>
                  <a:pt x="0" y="965370"/>
                </a:lnTo>
                <a:lnTo>
                  <a:pt x="0" y="690860"/>
                </a:lnTo>
                <a:close/>
              </a:path>
            </a:pathLst>
          </a:cu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A829E06A-77F9-4461-9B98-2953650B22AB}"/>
              </a:ext>
            </a:extLst>
          </p:cNvPr>
          <p:cNvCxnSpPr>
            <a:cxnSpLocks/>
            <a:stCxn id="40" idx="0"/>
            <a:endCxn id="35" idx="4"/>
          </p:cNvCxnSpPr>
          <p:nvPr userDrawn="1"/>
        </p:nvCxnSpPr>
        <p:spPr>
          <a:xfrm flipH="1" flipV="1">
            <a:off x="2627909" y="2555991"/>
            <a:ext cx="1850" cy="2995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31B537-0C39-4B98-8CF1-8BC87D662321}"/>
              </a:ext>
            </a:extLst>
          </p:cNvPr>
          <p:cNvSpPr/>
          <p:nvPr userDrawn="1"/>
        </p:nvSpPr>
        <p:spPr>
          <a:xfrm flipV="1">
            <a:off x="1310958" y="-3"/>
            <a:ext cx="2633902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45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쳅터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A58-625C-4415-BC06-C066FBF311BB}"/>
              </a:ext>
            </a:extLst>
          </p:cNvPr>
          <p:cNvSpPr txBox="1"/>
          <p:nvPr userDrawn="1"/>
        </p:nvSpPr>
        <p:spPr>
          <a:xfrm>
            <a:off x="4310448" y="3573020"/>
            <a:ext cx="4536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데이터의 이해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38100" dir="5400000" algn="t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887D8-78BA-4BD7-BB70-30BB4992A74A}"/>
              </a:ext>
            </a:extLst>
          </p:cNvPr>
          <p:cNvSpPr txBox="1"/>
          <p:nvPr userDrawn="1"/>
        </p:nvSpPr>
        <p:spPr>
          <a:xfrm>
            <a:off x="1490983" y="548600"/>
            <a:ext cx="227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Chapter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9C388DC-CFC0-415A-B1C1-F8F8C9F220F9}"/>
              </a:ext>
            </a:extLst>
          </p:cNvPr>
          <p:cNvGrpSpPr/>
          <p:nvPr userDrawn="1"/>
        </p:nvGrpSpPr>
        <p:grpSpPr>
          <a:xfrm>
            <a:off x="3944860" y="1844780"/>
            <a:ext cx="4515993" cy="3627019"/>
            <a:chOff x="3944860" y="1844780"/>
            <a:chExt cx="4515993" cy="362701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29E06A-77F9-4461-9B98-2953650B22A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944860" y="1844780"/>
              <a:ext cx="0" cy="3573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D7C6DA-76A6-4089-A715-B75BDAC3F722}"/>
                </a:ext>
              </a:extLst>
            </p:cNvPr>
            <p:cNvGrpSpPr/>
            <p:nvPr userDrawn="1"/>
          </p:nvGrpSpPr>
          <p:grpSpPr>
            <a:xfrm>
              <a:off x="3944860" y="5363799"/>
              <a:ext cx="4515993" cy="108000"/>
              <a:chOff x="3944860" y="2911035"/>
              <a:chExt cx="4515993" cy="10800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EEB99D1-EFF9-403A-83EC-FC916CDB93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44860" y="2965035"/>
                <a:ext cx="446462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05A3F96-2DCF-496B-B678-BAC93BE48D82}"/>
                  </a:ext>
                </a:extLst>
              </p:cNvPr>
              <p:cNvSpPr/>
              <p:nvPr userDrawn="1"/>
            </p:nvSpPr>
            <p:spPr>
              <a:xfrm>
                <a:off x="8352853" y="291103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6510808-4C52-4542-9F8C-B495748E0FE3}"/>
              </a:ext>
            </a:extLst>
          </p:cNvPr>
          <p:cNvSpPr/>
          <p:nvPr userDrawn="1"/>
        </p:nvSpPr>
        <p:spPr>
          <a:xfrm flipV="1">
            <a:off x="1310958" y="-3"/>
            <a:ext cx="2633902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13EB7E9-11EB-4D5F-A5F7-B77FEF6A6C74}"/>
              </a:ext>
            </a:extLst>
          </p:cNvPr>
          <p:cNvSpPr/>
          <p:nvPr userDrawn="1"/>
        </p:nvSpPr>
        <p:spPr>
          <a:xfrm>
            <a:off x="1310957" y="891538"/>
            <a:ext cx="2633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</a:p>
        </p:txBody>
      </p:sp>
    </p:spTree>
    <p:extLst>
      <p:ext uri="{BB962C8B-B14F-4D97-AF65-F5344CB8AC3E}">
        <p14:creationId xmlns:p14="http://schemas.microsoft.com/office/powerpoint/2010/main" val="1260822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쳅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ECDF90-E88E-4725-B396-CD829CB712B6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06A58-625C-4415-BC06-C066FBF311BB}"/>
              </a:ext>
            </a:extLst>
          </p:cNvPr>
          <p:cNvSpPr txBox="1"/>
          <p:nvPr userDrawn="1"/>
        </p:nvSpPr>
        <p:spPr>
          <a:xfrm>
            <a:off x="4310448" y="4161900"/>
            <a:ext cx="4536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데이터 분석</a:t>
            </a:r>
            <a:endParaRPr lang="en-US" altLang="ko-KR" sz="5400" dirty="0">
              <a:solidFill>
                <a:schemeClr val="accent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887D8-78BA-4BD7-BB70-30BB4992A74A}"/>
              </a:ext>
            </a:extLst>
          </p:cNvPr>
          <p:cNvSpPr txBox="1"/>
          <p:nvPr userDrawn="1"/>
        </p:nvSpPr>
        <p:spPr>
          <a:xfrm>
            <a:off x="1490983" y="548600"/>
            <a:ext cx="227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Chapter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5C56464-50AB-44A0-9375-D1D74AB4BA47}"/>
              </a:ext>
            </a:extLst>
          </p:cNvPr>
          <p:cNvGrpSpPr/>
          <p:nvPr userDrawn="1"/>
        </p:nvGrpSpPr>
        <p:grpSpPr>
          <a:xfrm>
            <a:off x="3944860" y="1844780"/>
            <a:ext cx="4515993" cy="3627019"/>
            <a:chOff x="3944860" y="1844780"/>
            <a:chExt cx="4515993" cy="362701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29E06A-77F9-4461-9B98-2953650B22A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944860" y="1844780"/>
              <a:ext cx="0" cy="3573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C2D7C6DA-76A6-4089-A715-B75BDAC3F722}"/>
                </a:ext>
              </a:extLst>
            </p:cNvPr>
            <p:cNvGrpSpPr/>
            <p:nvPr userDrawn="1"/>
          </p:nvGrpSpPr>
          <p:grpSpPr>
            <a:xfrm>
              <a:off x="3944860" y="5363799"/>
              <a:ext cx="4515993" cy="108000"/>
              <a:chOff x="3944860" y="2911035"/>
              <a:chExt cx="4515993" cy="108000"/>
            </a:xfrm>
          </p:grpSpPr>
          <p:cxnSp>
            <p:nvCxnSpPr>
              <p:cNvPr id="15" name="직선 연결선 14">
                <a:extLst>
                  <a:ext uri="{FF2B5EF4-FFF2-40B4-BE49-F238E27FC236}">
                    <a16:creationId xmlns:a16="http://schemas.microsoft.com/office/drawing/2014/main" id="{CEEB99D1-EFF9-403A-83EC-FC916CDB93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944860" y="2965035"/>
                <a:ext cx="4464620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405A3F96-2DCF-496B-B678-BAC93BE48D82}"/>
                  </a:ext>
                </a:extLst>
              </p:cNvPr>
              <p:cNvSpPr/>
              <p:nvPr userDrawn="1"/>
            </p:nvSpPr>
            <p:spPr>
              <a:xfrm>
                <a:off x="8352853" y="2911035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F2FBEA7-A54B-4521-B126-224BD3B1CD45}"/>
              </a:ext>
            </a:extLst>
          </p:cNvPr>
          <p:cNvSpPr/>
          <p:nvPr userDrawn="1"/>
        </p:nvSpPr>
        <p:spPr>
          <a:xfrm flipV="1">
            <a:off x="1310958" y="-3"/>
            <a:ext cx="2633902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E7F9625-683A-4776-BD7B-0F79CC412064}"/>
              </a:ext>
            </a:extLst>
          </p:cNvPr>
          <p:cNvSpPr/>
          <p:nvPr userDrawn="1"/>
        </p:nvSpPr>
        <p:spPr>
          <a:xfrm>
            <a:off x="1310957" y="891538"/>
            <a:ext cx="26339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7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</a:p>
        </p:txBody>
      </p:sp>
    </p:spTree>
    <p:extLst>
      <p:ext uri="{BB962C8B-B14F-4D97-AF65-F5344CB8AC3E}">
        <p14:creationId xmlns:p14="http://schemas.microsoft.com/office/powerpoint/2010/main" val="2316574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쳅터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9469E6DB-D458-4934-8321-669D01E005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9969" y="1"/>
            <a:ext cx="9816031" cy="6859396"/>
          </a:xfrm>
          <a:prstGeom prst="rect">
            <a:avLst/>
          </a:prstGeom>
        </p:spPr>
      </p:pic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45E9DCF6-AC10-41FB-B161-118B2A5CEB5E}"/>
              </a:ext>
            </a:extLst>
          </p:cNvPr>
          <p:cNvSpPr/>
          <p:nvPr userDrawn="1"/>
        </p:nvSpPr>
        <p:spPr>
          <a:xfrm>
            <a:off x="5527229" y="-1398"/>
            <a:ext cx="3702" cy="1398"/>
          </a:xfrm>
          <a:custGeom>
            <a:avLst/>
            <a:gdLst>
              <a:gd name="connsiteX0" fmla="*/ 1851 w 3702"/>
              <a:gd name="connsiteY0" fmla="*/ 0 h 1398"/>
              <a:gd name="connsiteX1" fmla="*/ 3702 w 3702"/>
              <a:gd name="connsiteY1" fmla="*/ 1398 h 1398"/>
              <a:gd name="connsiteX2" fmla="*/ 0 w 3702"/>
              <a:gd name="connsiteY2" fmla="*/ 1398 h 1398"/>
              <a:gd name="connsiteX3" fmla="*/ 1851 w 3702"/>
              <a:gd name="connsiteY3" fmla="*/ 0 h 1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2" h="1398">
                <a:moveTo>
                  <a:pt x="1851" y="0"/>
                </a:moveTo>
                <a:lnTo>
                  <a:pt x="3702" y="1398"/>
                </a:lnTo>
                <a:lnTo>
                  <a:pt x="0" y="1398"/>
                </a:lnTo>
                <a:lnTo>
                  <a:pt x="185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011079-1D74-4B32-A44A-77439C950F39}"/>
              </a:ext>
            </a:extLst>
          </p:cNvPr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: 도형 34">
            <a:extLst>
              <a:ext uri="{FF2B5EF4-FFF2-40B4-BE49-F238E27FC236}">
                <a16:creationId xmlns:a16="http://schemas.microsoft.com/office/drawing/2014/main" id="{EFB2A028-9F4E-4AD7-9C60-1FC0E64FD049}"/>
              </a:ext>
            </a:extLst>
          </p:cNvPr>
          <p:cNvSpPr/>
          <p:nvPr userDrawn="1"/>
        </p:nvSpPr>
        <p:spPr>
          <a:xfrm>
            <a:off x="1310958" y="0"/>
            <a:ext cx="2633902" cy="2555991"/>
          </a:xfrm>
          <a:custGeom>
            <a:avLst/>
            <a:gdLst>
              <a:gd name="connsiteX0" fmla="*/ 0 w 2857501"/>
              <a:gd name="connsiteY0" fmla="*/ 0 h 2772976"/>
              <a:gd name="connsiteX1" fmla="*/ 2857501 w 2857501"/>
              <a:gd name="connsiteY1" fmla="*/ 0 h 2772976"/>
              <a:gd name="connsiteX2" fmla="*/ 2857501 w 2857501"/>
              <a:gd name="connsiteY2" fmla="*/ 1867310 h 2772976"/>
              <a:gd name="connsiteX3" fmla="*/ 2857501 w 2857501"/>
              <a:gd name="connsiteY3" fmla="*/ 2022412 h 2772976"/>
              <a:gd name="connsiteX4" fmla="*/ 1428750 w 2857501"/>
              <a:gd name="connsiteY4" fmla="*/ 2772976 h 2772976"/>
              <a:gd name="connsiteX5" fmla="*/ 0 w 2857501"/>
              <a:gd name="connsiteY5" fmla="*/ 2022413 h 2772976"/>
              <a:gd name="connsiteX6" fmla="*/ 0 w 2857501"/>
              <a:gd name="connsiteY6" fmla="*/ 1867309 h 277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57501" h="2772976">
                <a:moveTo>
                  <a:pt x="0" y="0"/>
                </a:moveTo>
                <a:lnTo>
                  <a:pt x="2857501" y="0"/>
                </a:lnTo>
                <a:lnTo>
                  <a:pt x="2857501" y="1867310"/>
                </a:lnTo>
                <a:lnTo>
                  <a:pt x="2857501" y="2022412"/>
                </a:lnTo>
                <a:lnTo>
                  <a:pt x="1428750" y="2772976"/>
                </a:lnTo>
                <a:lnTo>
                  <a:pt x="0" y="2022413"/>
                </a:lnTo>
                <a:lnTo>
                  <a:pt x="0" y="1867309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8887D8-78BA-4BD7-BB70-30BB4992A74A}"/>
              </a:ext>
            </a:extLst>
          </p:cNvPr>
          <p:cNvSpPr txBox="1"/>
          <p:nvPr userDrawn="1"/>
        </p:nvSpPr>
        <p:spPr>
          <a:xfrm>
            <a:off x="1490983" y="548600"/>
            <a:ext cx="2273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0" dirty="0">
                <a:solidFill>
                  <a:schemeClr val="bg1"/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Chapter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922404-9ECE-4BB4-81D6-25742DFF771A}"/>
              </a:ext>
            </a:extLst>
          </p:cNvPr>
          <p:cNvSpPr txBox="1"/>
          <p:nvPr userDrawn="1"/>
        </p:nvSpPr>
        <p:spPr>
          <a:xfrm>
            <a:off x="4310449" y="2780910"/>
            <a:ext cx="55955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5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머신러닝</a:t>
            </a:r>
            <a:r>
              <a:rPr lang="ko-KR" altLang="en-US" sz="5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 알고리즘의</a:t>
            </a:r>
            <a:endParaRPr lang="en-US" altLang="ko-KR" sz="5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accent1">
                  <a:lumMod val="7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ko-KR" altLang="en-US" sz="5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anose="020B0604020202020204" pitchFamily="34" charset="0"/>
              </a:rPr>
              <a:t>이해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D4CF8D0-2B99-4E3E-BCBB-5AC8213AFDA5}"/>
              </a:ext>
            </a:extLst>
          </p:cNvPr>
          <p:cNvGrpSpPr/>
          <p:nvPr userDrawn="1"/>
        </p:nvGrpSpPr>
        <p:grpSpPr>
          <a:xfrm>
            <a:off x="3944860" y="1844780"/>
            <a:ext cx="4950680" cy="3627019"/>
            <a:chOff x="3944860" y="1844780"/>
            <a:chExt cx="4950680" cy="362701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A829E06A-77F9-4461-9B98-2953650B22A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3944860" y="1844780"/>
              <a:ext cx="0" cy="35730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EEB99D1-EFF9-403A-83EC-FC916CDB936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44860" y="5417799"/>
              <a:ext cx="4896680" cy="0"/>
            </a:xfrm>
            <a:prstGeom prst="line">
              <a:avLst/>
            </a:prstGeom>
            <a:ln>
              <a:solidFill>
                <a:schemeClr val="bg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5A3F96-2DCF-496B-B678-BAC93BE48D82}"/>
                </a:ext>
              </a:extLst>
            </p:cNvPr>
            <p:cNvSpPr/>
            <p:nvPr userDrawn="1"/>
          </p:nvSpPr>
          <p:spPr>
            <a:xfrm>
              <a:off x="8787540" y="5363799"/>
              <a:ext cx="108000" cy="108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9C9A230-D073-4C6B-A3A6-C6B9B0842F0B}"/>
              </a:ext>
            </a:extLst>
          </p:cNvPr>
          <p:cNvSpPr/>
          <p:nvPr userDrawn="1"/>
        </p:nvSpPr>
        <p:spPr>
          <a:xfrm flipV="1">
            <a:off x="1310958" y="-3"/>
            <a:ext cx="2633902" cy="45719"/>
          </a:xfrm>
          <a:prstGeom prst="rect">
            <a:avLst/>
          </a:prstGeom>
          <a:solidFill>
            <a:srgbClr val="BB9A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174B190-C18B-41BD-AFAF-B1EA9956B563}"/>
              </a:ext>
            </a:extLst>
          </p:cNvPr>
          <p:cNvSpPr/>
          <p:nvPr userDrawn="1"/>
        </p:nvSpPr>
        <p:spPr>
          <a:xfrm>
            <a:off x="2008989" y="891538"/>
            <a:ext cx="1237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72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</a:p>
        </p:txBody>
      </p:sp>
    </p:spTree>
    <p:extLst>
      <p:ext uri="{BB962C8B-B14F-4D97-AF65-F5344CB8AC3E}">
        <p14:creationId xmlns:p14="http://schemas.microsoft.com/office/powerpoint/2010/main" val="2828211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7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C7C1A7FE-A472-4365-AF75-682C2CB311E8}" type="datetimeFigureOut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2023-08-12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7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1" y="635637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BF6076AA-2118-47CD-8103-A35A8A91454D}" type="slidenum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278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777" r:id="rId6"/>
    <p:sldLayoutId id="2147483771" r:id="rId7"/>
    <p:sldLayoutId id="2147483776" r:id="rId8"/>
    <p:sldLayoutId id="2147483775" r:id="rId9"/>
    <p:sldLayoutId id="2147483773" r:id="rId10"/>
    <p:sldLayoutId id="2147483772" r:id="rId11"/>
    <p:sldLayoutId id="2147483774" r:id="rId12"/>
    <p:sldLayoutId id="2147483671" r:id="rId13"/>
    <p:sldLayoutId id="2147483767" r:id="rId14"/>
    <p:sldLayoutId id="2147483768" r:id="rId15"/>
    <p:sldLayoutId id="2147483769" r:id="rId16"/>
    <p:sldLayoutId id="2147483778" r:id="rId1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1" y="1600206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299" y="635637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C7C1A7FE-A472-4365-AF75-682C2CB311E8}" type="datetimeFigureOut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2023-08-12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1" y="6356374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1" y="6356374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BF6076AA-2118-47CD-8103-A35A8A91454D}" type="slidenum">
              <a:rPr kumimoji="0" lang="ko-KR" altLang="en-US" b="0" smtClean="0">
                <a:solidFill>
                  <a:prstClr val="black">
                    <a:tint val="75000"/>
                  </a:prstClr>
                </a:solidFill>
                <a:latin typeface="맑은 고딕"/>
                <a:ea typeface="맑은 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b="0">
              <a:solidFill>
                <a:prstClr val="black">
                  <a:tint val="75000"/>
                </a:prstClr>
              </a:solidFill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671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9" r:id="rId6"/>
    <p:sldLayoutId id="2147483693" r:id="rId7"/>
    <p:sldLayoutId id="2147483694" r:id="rId8"/>
    <p:sldLayoutId id="2147483760" r:id="rId9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3E2E8-6537-4C46-A0C5-08B8DE86A125}" type="datetimeFigureOut">
              <a:rPr lang="ko-KR" altLang="en-US" smtClean="0"/>
              <a:t>2023-08-12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B4798-5A29-47AF-80F6-DCB2892DA9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420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5" r:id="rId13"/>
    <p:sldLayoutId id="2147483696" r:id="rId14"/>
    <p:sldLayoutId id="2147483761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jpe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6.xml"/></Relationships>
</file>

<file path=ppt/slides/_rels/slide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3" Type="http://schemas.openxmlformats.org/officeDocument/2006/relationships/image" Target="../media/image148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Relationship Id="rId9" Type="http://schemas.openxmlformats.org/officeDocument/2006/relationships/image" Target="../media/image154.png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5.png"/><Relationship Id="rId7" Type="http://schemas.openxmlformats.org/officeDocument/2006/relationships/image" Target="../media/image1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Relationship Id="rId9" Type="http://schemas.openxmlformats.org/officeDocument/2006/relationships/image" Target="../media/image16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p_Pd6GZLOE&amp;feature=youtu.be" TargetMode="External"/><Relationship Id="rId1" Type="http://schemas.openxmlformats.org/officeDocument/2006/relationships/slideLayout" Target="../slideLayouts/slideLayout1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2.jpe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6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9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1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7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6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6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6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6.png"/><Relationship Id="rId5" Type="http://schemas.openxmlformats.org/officeDocument/2006/relationships/image" Target="../media/image185.png"/><Relationship Id="rId4" Type="http://schemas.openxmlformats.org/officeDocument/2006/relationships/image" Target="../media/image184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16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6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0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4.png"/><Relationship Id="rId5" Type="http://schemas.openxmlformats.org/officeDocument/2006/relationships/image" Target="../media/image193.png"/><Relationship Id="rId4" Type="http://schemas.openxmlformats.org/officeDocument/2006/relationships/image" Target="../media/image192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6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6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6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1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6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6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16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6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6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6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6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6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6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6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1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6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6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6.xml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23.wm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7" Type="http://schemas.openxmlformats.org/officeDocument/2006/relationships/image" Target="../media/image23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6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6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6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6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16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6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6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16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16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16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16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16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hyperlink" Target="https://scikit-learn.org/stable/modules/label_propagation.html#semi-supervised" TargetMode="External"/><Relationship Id="rId1" Type="http://schemas.openxmlformats.org/officeDocument/2006/relationships/slideLayout" Target="../slideLayouts/slideLayout16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tmp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2" Type="http://schemas.openxmlformats.org/officeDocument/2006/relationships/image" Target="../media/image68.tiff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iff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tif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.bin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dai-global-developments.com/articles/disruption-for-good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://xmpro.com/6-myths-about-machine-learning/" TargetMode="Externa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orbes.com/sites/bernardmarr/2015/09/08/4-ways-big-data-will-change-every-business/2/" TargetMode="Externa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osun.com/site/data/html_dir/2019/04/15/2019041500235.html" TargetMode="External"/><Relationship Id="rId2" Type="http://schemas.openxmlformats.org/officeDocument/2006/relationships/hyperlink" Target="https://www.mk.co.kr/news/economy/view/2019/03/165861/" TargetMode="External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BFFB82-848F-4F99-8032-3143DD4596E5}"/>
              </a:ext>
            </a:extLst>
          </p:cNvPr>
          <p:cNvSpPr/>
          <p:nvPr/>
        </p:nvSpPr>
        <p:spPr>
          <a:xfrm>
            <a:off x="920014" y="5091762"/>
            <a:ext cx="5613590" cy="1264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kumimoji="0" lang="en-US" altLang="ko-KR" sz="4200" b="0">
                <a:solidFill>
                  <a:srgbClr val="FFFFFF"/>
                </a:solidFill>
                <a:latin typeface="Calibri Light" panose="020F0302020204030204"/>
                <a:ea typeface="맑은 고딕" panose="020B0503020000020004" pitchFamily="50" charset="-127"/>
                <a:cs typeface="+mn-cs"/>
              </a:rPr>
              <a:t>Framing </a:t>
            </a:r>
            <a:r>
              <a:rPr kumimoji="0" lang="en-US" altLang="ko-KR" sz="4200">
                <a:solidFill>
                  <a:srgbClr val="FFFFFF"/>
                </a:solidFill>
                <a:latin typeface="Calibri Light" panose="020F0302020204030204"/>
                <a:ea typeface="맑은 고딕" panose="020B0503020000020004" pitchFamily="50" charset="-127"/>
                <a:cs typeface="+mn-cs"/>
              </a:rPr>
              <a:t>Effect</a:t>
            </a:r>
            <a:endParaRPr kumimoji="0" lang="en-US" altLang="ko-KR" sz="4200" b="0">
              <a:solidFill>
                <a:srgbClr val="FFFFFF"/>
              </a:solidFill>
              <a:latin typeface="Calibri Light" panose="020F03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146" name="Picture 2" descr="코끼리는 생각하지마 feat. 갑철수와 MB아바타 - 일상과학 WiKi - 위키독">
            <a:extLst>
              <a:ext uri="{FF2B5EF4-FFF2-40B4-BE49-F238E27FC236}">
                <a16:creationId xmlns:a16="http://schemas.microsoft.com/office/drawing/2014/main" id="{037541A7-1F86-48D9-870A-1FC9DE6702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0" b="2"/>
          <a:stretch/>
        </p:blipFill>
        <p:spPr bwMode="auto">
          <a:xfrm>
            <a:off x="632400" y="1311010"/>
            <a:ext cx="8565032" cy="492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3FE509-3CC5-44BF-835C-224D1C07264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Framing Effect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62696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AA19E0-AE27-467F-93CA-DAB6A4E0A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6268905"/>
              </p:ext>
            </p:extLst>
          </p:nvPr>
        </p:nvGraphicFramePr>
        <p:xfrm>
          <a:off x="499368" y="1034840"/>
          <a:ext cx="279740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701">
                  <a:extLst>
                    <a:ext uri="{9D8B030D-6E8A-4147-A177-3AD203B41FA5}">
                      <a16:colId xmlns:a16="http://schemas.microsoft.com/office/drawing/2014/main" val="906440341"/>
                    </a:ext>
                  </a:extLst>
                </a:gridCol>
                <a:gridCol w="1398701">
                  <a:extLst>
                    <a:ext uri="{9D8B030D-6E8A-4147-A177-3AD203B41FA5}">
                      <a16:colId xmlns:a16="http://schemas.microsoft.com/office/drawing/2014/main" val="284269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1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7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2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5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0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21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4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86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08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424168"/>
                  </a:ext>
                </a:extLst>
              </a:tr>
            </a:tbl>
          </a:graphicData>
        </a:graphic>
      </p:graphicFrame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B35D1D7C-77D7-4C45-B209-EEFCC40020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0048890"/>
              </p:ext>
            </p:extLst>
          </p:nvPr>
        </p:nvGraphicFramePr>
        <p:xfrm>
          <a:off x="3656820" y="1759180"/>
          <a:ext cx="5813181" cy="4118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9F1A9A6-F937-4DDB-B8CE-17E812376ABC}"/>
              </a:ext>
            </a:extLst>
          </p:cNvPr>
          <p:cNvSpPr txBox="1"/>
          <p:nvPr/>
        </p:nvSpPr>
        <p:spPr>
          <a:xfrm>
            <a:off x="9417620" y="5065493"/>
            <a:ext cx="295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</a:t>
            </a:r>
            <a:endParaRPr lang="ko-KR" altLang="en-US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C4E627-EB83-4200-A9D9-34075129ADD1}"/>
              </a:ext>
            </a:extLst>
          </p:cNvPr>
          <p:cNvSpPr txBox="1"/>
          <p:nvPr/>
        </p:nvSpPr>
        <p:spPr>
          <a:xfrm>
            <a:off x="3656820" y="1464993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</a:t>
            </a:r>
            <a:endParaRPr lang="ko-KR" altLang="en-US" sz="1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1F5FC-330F-478D-A25A-83DEEEC4D5C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시각화의 효율성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(1/2)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1316"/>
      </p:ext>
    </p:extLst>
  </p:cSld>
  <p:clrMapOvr>
    <a:masterClrMapping/>
  </p:clrMapOvr>
  <p:transition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AA19E0-AE27-467F-93CA-DAB6A4E0A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65106"/>
              </p:ext>
            </p:extLst>
          </p:nvPr>
        </p:nvGraphicFramePr>
        <p:xfrm>
          <a:off x="715398" y="908651"/>
          <a:ext cx="2797402" cy="57632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701">
                  <a:extLst>
                    <a:ext uri="{9D8B030D-6E8A-4147-A177-3AD203B41FA5}">
                      <a16:colId xmlns:a16="http://schemas.microsoft.com/office/drawing/2014/main" val="906440341"/>
                    </a:ext>
                  </a:extLst>
                </a:gridCol>
                <a:gridCol w="1398701">
                  <a:extLst>
                    <a:ext uri="{9D8B030D-6E8A-4147-A177-3AD203B41FA5}">
                      <a16:colId xmlns:a16="http://schemas.microsoft.com/office/drawing/2014/main" val="2842696401"/>
                    </a:ext>
                  </a:extLst>
                </a:gridCol>
              </a:tblGrid>
              <a:tr h="3552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Y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12700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0.46750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3485190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0.62500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202124469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0.53750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5777485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0.92750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9550319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0.63750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413409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0.63125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07920357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0.35625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23556268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0.65000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13406244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0.63125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08217156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0.72500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50445121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0.48125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035146808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0.51250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18860231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0.48750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16308820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1.00000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65424168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0.88750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19648719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0.97500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73389437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0.75625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8507660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0.00000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07664642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0.85000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152501037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0.79375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942077877"/>
                  </a:ext>
                </a:extLst>
              </a:tr>
              <a:tr h="257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0.74000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1864234"/>
                  </a:ext>
                </a:extLst>
              </a:tr>
            </a:tbl>
          </a:graphicData>
        </a:graphic>
      </p:graphicFrame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97931DAF-A9DF-4901-B4B2-CAA927E130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8808885"/>
              </p:ext>
            </p:extLst>
          </p:nvPr>
        </p:nvGraphicFramePr>
        <p:xfrm>
          <a:off x="3800840" y="1880264"/>
          <a:ext cx="5426893" cy="3709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6309B76-8A14-448E-A51B-F6D9BB273EB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시각화의 효율성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(2/2)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650233"/>
      </p:ext>
    </p:extLst>
  </p:cSld>
  <p:clrMapOvr>
    <a:masterClrMapping/>
  </p:clrMapOvr>
  <p:transition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 descr="Image result for regression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1" y="1742579"/>
            <a:ext cx="2007617" cy="148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7154" name="Picture 2" descr="Image result for r decision tree ì ì©ì¤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493" y="1338592"/>
            <a:ext cx="2893034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18"/>
          <p:cNvGrpSpPr>
            <a:grpSpLocks/>
          </p:cNvGrpSpPr>
          <p:nvPr/>
        </p:nvGrpSpPr>
        <p:grpSpPr bwMode="auto">
          <a:xfrm>
            <a:off x="7198902" y="1310519"/>
            <a:ext cx="1678517" cy="2085473"/>
            <a:chOff x="5867400" y="1295400"/>
            <a:chExt cx="2794000" cy="4343400"/>
          </a:xfrm>
        </p:grpSpPr>
        <p:pic>
          <p:nvPicPr>
            <p:cNvPr id="10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743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01" y="3124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21336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1" y="26670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1" y="3962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0" y="4724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0601" y="3505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0386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19050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8288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295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0" y="4267200"/>
            <a:ext cx="2509334" cy="1666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Group 7"/>
          <p:cNvGrpSpPr>
            <a:grpSpLocks/>
          </p:cNvGrpSpPr>
          <p:nvPr/>
        </p:nvGrpSpPr>
        <p:grpSpPr bwMode="auto">
          <a:xfrm>
            <a:off x="6537220" y="4447225"/>
            <a:ext cx="2777765" cy="1486851"/>
            <a:chOff x="816" y="1584"/>
            <a:chExt cx="4656" cy="2304"/>
          </a:xfrm>
        </p:grpSpPr>
        <p:grpSp>
          <p:nvGrpSpPr>
            <p:cNvPr id="23" name="Group 8"/>
            <p:cNvGrpSpPr>
              <a:grpSpLocks/>
            </p:cNvGrpSpPr>
            <p:nvPr/>
          </p:nvGrpSpPr>
          <p:grpSpPr bwMode="auto">
            <a:xfrm>
              <a:off x="816" y="1584"/>
              <a:ext cx="4656" cy="2304"/>
              <a:chOff x="816" y="1440"/>
              <a:chExt cx="4656" cy="2304"/>
            </a:xfrm>
          </p:grpSpPr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1728" y="144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FFCC99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Individual A</a:t>
                </a:r>
              </a:p>
            </p:txBody>
          </p:sp>
          <p:sp>
            <p:nvSpPr>
              <p:cNvPr id="27" name="Rectangle 10"/>
              <p:cNvSpPr>
                <a:spLocks noChangeArrowheads="1"/>
              </p:cNvSpPr>
              <p:nvPr/>
            </p:nvSpPr>
            <p:spPr bwMode="auto">
              <a:xfrm>
                <a:off x="2688" y="144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FFCC99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Individual B</a:t>
                </a:r>
              </a:p>
            </p:txBody>
          </p:sp>
          <p:sp>
            <p:nvSpPr>
              <p:cNvPr id="28" name="Rectangle 11"/>
              <p:cNvSpPr>
                <a:spLocks noChangeArrowheads="1"/>
              </p:cNvSpPr>
              <p:nvPr/>
            </p:nvSpPr>
            <p:spPr bwMode="auto">
              <a:xfrm>
                <a:off x="3648" y="144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FFCC99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Individual C</a:t>
                </a:r>
              </a:p>
            </p:txBody>
          </p:sp>
          <p:sp>
            <p:nvSpPr>
              <p:cNvPr id="29" name="Rectangle 12"/>
              <p:cNvSpPr>
                <a:spLocks noChangeArrowheads="1"/>
              </p:cNvSpPr>
              <p:nvPr/>
            </p:nvSpPr>
            <p:spPr bwMode="auto">
              <a:xfrm>
                <a:off x="4608" y="144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FFCC99"/>
                  </a:gs>
                  <a:gs pos="100000">
                    <a:srgbClr val="FFFF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Individual D</a:t>
                </a:r>
              </a:p>
            </p:txBody>
          </p:sp>
          <p:sp>
            <p:nvSpPr>
              <p:cNvPr id="30" name="Rectangle 13"/>
              <p:cNvSpPr>
                <a:spLocks noChangeArrowheads="1"/>
              </p:cNvSpPr>
              <p:nvPr/>
            </p:nvSpPr>
            <p:spPr bwMode="auto">
              <a:xfrm>
                <a:off x="816" y="1776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STING</a:t>
                </a:r>
              </a:p>
            </p:txBody>
          </p:sp>
          <p:sp>
            <p:nvSpPr>
              <p:cNvPr id="31" name="Rectangle 14"/>
              <p:cNvSpPr>
                <a:spLocks noChangeArrowheads="1"/>
              </p:cNvSpPr>
              <p:nvPr/>
            </p:nvSpPr>
            <p:spPr bwMode="auto">
              <a:xfrm>
                <a:off x="816" y="2112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ABBA</a:t>
                </a:r>
              </a:p>
            </p:txBody>
          </p:sp>
          <p:sp>
            <p:nvSpPr>
              <p:cNvPr id="32" name="Rectangle 15"/>
              <p:cNvSpPr>
                <a:spLocks noChangeArrowheads="1"/>
              </p:cNvSpPr>
              <p:nvPr/>
            </p:nvSpPr>
            <p:spPr bwMode="auto">
              <a:xfrm>
                <a:off x="816" y="2448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Beatles</a:t>
                </a:r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auto">
              <a:xfrm>
                <a:off x="816" y="2784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Chicago</a:t>
                </a:r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auto">
              <a:xfrm>
                <a:off x="816" y="312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B. B. King</a:t>
                </a:r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auto">
              <a:xfrm>
                <a:off x="816" y="3456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Wes </a:t>
                </a: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Montgomery</a:t>
                </a:r>
              </a:p>
            </p:txBody>
          </p:sp>
          <p:sp>
            <p:nvSpPr>
              <p:cNvPr id="36" name="Rectangle 19"/>
              <p:cNvSpPr>
                <a:spLocks noChangeArrowheads="1"/>
              </p:cNvSpPr>
              <p:nvPr/>
            </p:nvSpPr>
            <p:spPr bwMode="auto">
              <a:xfrm>
                <a:off x="1728" y="177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-</a:t>
                </a:r>
              </a:p>
            </p:txBody>
          </p:sp>
          <p:sp>
            <p:nvSpPr>
              <p:cNvPr id="37" name="Rectangle 20"/>
              <p:cNvSpPr>
                <a:spLocks noChangeArrowheads="1"/>
              </p:cNvSpPr>
              <p:nvPr/>
            </p:nvSpPr>
            <p:spPr bwMode="auto">
              <a:xfrm>
                <a:off x="1728" y="2112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5</a:t>
                </a:r>
              </a:p>
            </p:txBody>
          </p:sp>
          <p:sp>
            <p:nvSpPr>
              <p:cNvPr id="38" name="Rectangle 21"/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9</a:t>
                </a:r>
              </a:p>
            </p:txBody>
          </p:sp>
          <p:sp>
            <p:nvSpPr>
              <p:cNvPr id="39" name="Rectangle 22"/>
              <p:cNvSpPr>
                <a:spLocks noChangeArrowheads="1"/>
              </p:cNvSpPr>
              <p:nvPr/>
            </p:nvSpPr>
            <p:spPr bwMode="auto">
              <a:xfrm>
                <a:off x="1728" y="2784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  <p:sp>
            <p:nvSpPr>
              <p:cNvPr id="40" name="Rectangle 23"/>
              <p:cNvSpPr>
                <a:spLocks noChangeArrowheads="1"/>
              </p:cNvSpPr>
              <p:nvPr/>
            </p:nvSpPr>
            <p:spPr bwMode="auto">
              <a:xfrm>
                <a:off x="1728" y="3120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  <p:sp>
            <p:nvSpPr>
              <p:cNvPr id="41" name="Rectangle 24"/>
              <p:cNvSpPr>
                <a:spLocks noChangeArrowheads="1"/>
              </p:cNvSpPr>
              <p:nvPr/>
            </p:nvSpPr>
            <p:spPr bwMode="auto">
              <a:xfrm>
                <a:off x="1728" y="345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10</a:t>
                </a:r>
              </a:p>
            </p:txBody>
          </p:sp>
          <p:sp>
            <p:nvSpPr>
              <p:cNvPr id="42" name="Rectangle 25"/>
              <p:cNvSpPr>
                <a:spLocks noChangeArrowheads="1"/>
              </p:cNvSpPr>
              <p:nvPr/>
            </p:nvSpPr>
            <p:spPr bwMode="auto">
              <a:xfrm>
                <a:off x="2688" y="177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4</a:t>
                </a:r>
              </a:p>
            </p:txBody>
          </p:sp>
          <p:sp>
            <p:nvSpPr>
              <p:cNvPr id="43" name="Rectangle 26"/>
              <p:cNvSpPr>
                <a:spLocks noChangeArrowheads="1"/>
              </p:cNvSpPr>
              <p:nvPr/>
            </p:nvSpPr>
            <p:spPr bwMode="auto">
              <a:xfrm>
                <a:off x="2688" y="2112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3</a:t>
                </a:r>
              </a:p>
            </p:txBody>
          </p:sp>
          <p:sp>
            <p:nvSpPr>
              <p:cNvPr id="44" name="Rectangle 27"/>
              <p:cNvSpPr>
                <a:spLocks noChangeArrowheads="1"/>
              </p:cNvSpPr>
              <p:nvPr/>
            </p:nvSpPr>
            <p:spPr bwMode="auto">
              <a:xfrm>
                <a:off x="2688" y="2448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  <p:sp>
            <p:nvSpPr>
              <p:cNvPr id="45" name="Rectangle 28"/>
              <p:cNvSpPr>
                <a:spLocks noChangeArrowheads="1"/>
              </p:cNvSpPr>
              <p:nvPr/>
            </p:nvSpPr>
            <p:spPr bwMode="auto">
              <a:xfrm>
                <a:off x="2688" y="2784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8</a:t>
                </a:r>
              </a:p>
            </p:txBody>
          </p:sp>
          <p:sp>
            <p:nvSpPr>
              <p:cNvPr id="46" name="Rectangle 29"/>
              <p:cNvSpPr>
                <a:spLocks noChangeArrowheads="1"/>
              </p:cNvSpPr>
              <p:nvPr/>
            </p:nvSpPr>
            <p:spPr bwMode="auto">
              <a:xfrm>
                <a:off x="2688" y="3120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  <p:sp>
            <p:nvSpPr>
              <p:cNvPr id="47" name="Rectangle 30"/>
              <p:cNvSpPr>
                <a:spLocks noChangeArrowheads="1"/>
              </p:cNvSpPr>
              <p:nvPr/>
            </p:nvSpPr>
            <p:spPr bwMode="auto">
              <a:xfrm>
                <a:off x="2688" y="345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7</a:t>
                </a:r>
              </a:p>
            </p:txBody>
          </p:sp>
          <p:sp>
            <p:nvSpPr>
              <p:cNvPr id="48" name="Rectangle 31"/>
              <p:cNvSpPr>
                <a:spLocks noChangeArrowheads="1"/>
              </p:cNvSpPr>
              <p:nvPr/>
            </p:nvSpPr>
            <p:spPr bwMode="auto">
              <a:xfrm>
                <a:off x="3648" y="177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8</a:t>
                </a:r>
              </a:p>
            </p:txBody>
          </p:sp>
          <p:sp>
            <p:nvSpPr>
              <p:cNvPr id="49" name="Rectangle 32"/>
              <p:cNvSpPr>
                <a:spLocks noChangeArrowheads="1"/>
              </p:cNvSpPr>
              <p:nvPr/>
            </p:nvSpPr>
            <p:spPr bwMode="auto">
              <a:xfrm>
                <a:off x="3648" y="2112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7</a:t>
                </a:r>
              </a:p>
            </p:txBody>
          </p:sp>
          <p:sp>
            <p:nvSpPr>
              <p:cNvPr id="50" name="Rectangle 33"/>
              <p:cNvSpPr>
                <a:spLocks noChangeArrowheads="1"/>
              </p:cNvSpPr>
              <p:nvPr/>
            </p:nvSpPr>
            <p:spPr bwMode="auto">
              <a:xfrm>
                <a:off x="3648" y="2448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10</a:t>
                </a:r>
              </a:p>
            </p:txBody>
          </p:sp>
          <p:sp>
            <p:nvSpPr>
              <p:cNvPr id="51" name="Rectangle 34"/>
              <p:cNvSpPr>
                <a:spLocks noChangeArrowheads="1"/>
              </p:cNvSpPr>
              <p:nvPr/>
            </p:nvSpPr>
            <p:spPr bwMode="auto">
              <a:xfrm>
                <a:off x="3648" y="2784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9</a:t>
                </a:r>
              </a:p>
            </p:txBody>
          </p:sp>
          <p:sp>
            <p:nvSpPr>
              <p:cNvPr id="52" name="Rectangle 35"/>
              <p:cNvSpPr>
                <a:spLocks noChangeArrowheads="1"/>
              </p:cNvSpPr>
              <p:nvPr/>
            </p:nvSpPr>
            <p:spPr bwMode="auto">
              <a:xfrm>
                <a:off x="3648" y="3120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1</a:t>
                </a:r>
              </a:p>
            </p:txBody>
          </p:sp>
          <p:sp>
            <p:nvSpPr>
              <p:cNvPr id="53" name="Rectangle 36"/>
              <p:cNvSpPr>
                <a:spLocks noChangeArrowheads="1"/>
              </p:cNvSpPr>
              <p:nvPr/>
            </p:nvSpPr>
            <p:spPr bwMode="auto">
              <a:xfrm>
                <a:off x="3648" y="345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7</a:t>
                </a:r>
              </a:p>
            </p:txBody>
          </p:sp>
          <p:sp>
            <p:nvSpPr>
              <p:cNvPr id="54" name="Rectangle 37"/>
              <p:cNvSpPr>
                <a:spLocks noChangeArrowheads="1"/>
              </p:cNvSpPr>
              <p:nvPr/>
            </p:nvSpPr>
            <p:spPr bwMode="auto">
              <a:xfrm>
                <a:off x="4608" y="177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9</a:t>
                </a:r>
              </a:p>
            </p:txBody>
          </p:sp>
          <p:sp>
            <p:nvSpPr>
              <p:cNvPr id="55" name="Rectangle 38"/>
              <p:cNvSpPr>
                <a:spLocks noChangeArrowheads="1"/>
              </p:cNvSpPr>
              <p:nvPr/>
            </p:nvSpPr>
            <p:spPr bwMode="auto">
              <a:xfrm>
                <a:off x="4608" y="2112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  <p:sp>
            <p:nvSpPr>
              <p:cNvPr id="56" name="Rectangle 39"/>
              <p:cNvSpPr>
                <a:spLocks noChangeArrowheads="1"/>
              </p:cNvSpPr>
              <p:nvPr/>
            </p:nvSpPr>
            <p:spPr bwMode="auto">
              <a:xfrm>
                <a:off x="4608" y="2448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8</a:t>
                </a:r>
              </a:p>
            </p:txBody>
          </p:sp>
          <p:sp>
            <p:nvSpPr>
              <p:cNvPr id="57" name="Rectangle 40"/>
              <p:cNvSpPr>
                <a:spLocks noChangeArrowheads="1"/>
              </p:cNvSpPr>
              <p:nvPr/>
            </p:nvSpPr>
            <p:spPr bwMode="auto">
              <a:xfrm>
                <a:off x="4608" y="2784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2</a:t>
                </a:r>
              </a:p>
            </p:txBody>
          </p:sp>
          <p:sp>
            <p:nvSpPr>
              <p:cNvPr id="58" name="Rectangle 41"/>
              <p:cNvSpPr>
                <a:spLocks noChangeArrowheads="1"/>
              </p:cNvSpPr>
              <p:nvPr/>
            </p:nvSpPr>
            <p:spPr bwMode="auto">
              <a:xfrm>
                <a:off x="4608" y="3120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6</a:t>
                </a:r>
              </a:p>
            </p:txBody>
          </p:sp>
          <p:sp>
            <p:nvSpPr>
              <p:cNvPr id="59" name="Rectangle 42"/>
              <p:cNvSpPr>
                <a:spLocks noChangeArrowheads="1"/>
              </p:cNvSpPr>
              <p:nvPr/>
            </p:nvSpPr>
            <p:spPr bwMode="auto">
              <a:xfrm>
                <a:off x="4608" y="3456"/>
                <a:ext cx="864" cy="28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-</a:t>
                </a:r>
              </a:p>
            </p:txBody>
          </p:sp>
          <p:sp>
            <p:nvSpPr>
              <p:cNvPr id="60" name="Rectangle 43"/>
              <p:cNvSpPr>
                <a:spLocks noChangeArrowheads="1"/>
              </p:cNvSpPr>
              <p:nvPr/>
            </p:nvSpPr>
            <p:spPr bwMode="auto">
              <a:xfrm>
                <a:off x="1920" y="2160"/>
                <a:ext cx="480" cy="1200"/>
              </a:xfrm>
              <a:prstGeom prst="rect">
                <a:avLst/>
              </a:prstGeom>
              <a:noFill/>
              <a:ln w="12700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1" name="Rectangle 44"/>
              <p:cNvSpPr>
                <a:spLocks noChangeArrowheads="1"/>
              </p:cNvSpPr>
              <p:nvPr/>
            </p:nvSpPr>
            <p:spPr bwMode="auto">
              <a:xfrm>
                <a:off x="4800" y="2160"/>
                <a:ext cx="480" cy="1200"/>
              </a:xfrm>
              <a:prstGeom prst="rect">
                <a:avLst/>
              </a:prstGeom>
              <a:noFill/>
              <a:ln w="12700">
                <a:solidFill>
                  <a:srgbClr val="FF33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62" name="Rectangle 45"/>
              <p:cNvSpPr>
                <a:spLocks noChangeArrowheads="1"/>
              </p:cNvSpPr>
              <p:nvPr/>
            </p:nvSpPr>
            <p:spPr bwMode="auto">
              <a:xfrm>
                <a:off x="816" y="1440"/>
                <a:ext cx="864" cy="288"/>
              </a:xfrm>
              <a:prstGeom prst="rect">
                <a:avLst/>
              </a:prstGeom>
              <a:gradFill rotWithShape="0">
                <a:gsLst>
                  <a:gs pos="0">
                    <a:srgbClr val="33CCFF"/>
                  </a:gs>
                  <a:gs pos="100000">
                    <a:srgbClr val="CDF3FF"/>
                  </a:gs>
                </a:gsLst>
                <a:lin ang="5400000" scaled="1"/>
              </a:gra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CD Item</a:t>
                </a:r>
              </a:p>
            </p:txBody>
          </p:sp>
        </p:grp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 flipH="1" flipV="1">
              <a:off x="2592" y="1728"/>
              <a:ext cx="2352" cy="336"/>
            </a:xfrm>
            <a:prstGeom prst="line">
              <a:avLst/>
            </a:prstGeom>
            <a:noFill/>
            <a:ln w="12700">
              <a:solidFill>
                <a:srgbClr val="FF7C80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 flipV="1">
              <a:off x="2304" y="1776"/>
              <a:ext cx="2304" cy="1920"/>
            </a:xfrm>
            <a:prstGeom prst="line">
              <a:avLst/>
            </a:prstGeom>
            <a:noFill/>
            <a:ln w="12700">
              <a:solidFill>
                <a:srgbClr val="2184CF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569" y="4379434"/>
            <a:ext cx="2819805" cy="155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437115" y="3470819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Regression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520940" y="3470819"/>
            <a:ext cx="10134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Decision Tree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545360" y="3470819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Random Forests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413195" y="6135189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Clustering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872850" y="6135189"/>
            <a:ext cx="18325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Association Rule Discovery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185310" y="6135189"/>
            <a:ext cx="15359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Collaborative Filtering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67CDD81-1A27-44F6-BE15-FA740531949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알고리즘을 활용한 모델 개발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2526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5241040" y="1195177"/>
            <a:ext cx="4310062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종속 변수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와 한 개 이상의 독립 변수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또는 설명 변수</a:t>
            </a:r>
            <a:r>
              <a:rPr lang="en-US" altLang="ko-KR" sz="1600" dirty="0">
                <a:latin typeface="+mn-ea"/>
              </a:rPr>
              <a:t>) X</a:t>
            </a:r>
            <a:r>
              <a:rPr lang="ko-KR" altLang="en-US" sz="1600" dirty="0">
                <a:latin typeface="+mn-ea"/>
              </a:rPr>
              <a:t>와의 선형 상관 관계를 </a:t>
            </a:r>
            <a:r>
              <a:rPr lang="ko-KR" altLang="en-US" sz="1600" dirty="0" err="1">
                <a:latin typeface="+mn-ea"/>
              </a:rPr>
              <a:t>모델링하는</a:t>
            </a:r>
            <a:r>
              <a:rPr lang="ko-KR" altLang="en-US" sz="1600" dirty="0">
                <a:latin typeface="+mn-ea"/>
              </a:rPr>
              <a:t> 기법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한 개의 설명 변수에 기반한 경우에는 단순 선형 회귀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둘 이상의 설명 변수에 기반한 경우에는 다중 선형 회귀</a:t>
            </a:r>
          </a:p>
          <a:p>
            <a:endParaRPr lang="ko-KR" altLang="en-US" sz="1600" b="0" dirty="0">
              <a:latin typeface="+mn-ea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17" y="1158275"/>
            <a:ext cx="4684713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 Box 5"/>
          <p:cNvSpPr txBox="1">
            <a:spLocks noChangeArrowheads="1"/>
          </p:cNvSpPr>
          <p:nvPr/>
        </p:nvSpPr>
        <p:spPr bwMode="auto">
          <a:xfrm>
            <a:off x="6145719" y="3717040"/>
            <a:ext cx="22637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Y = aX1 + bX2 + c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6177170" y="4460981"/>
            <a:ext cx="220925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e.g.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예상 구매금액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a *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최근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년 구매건수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b * 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최근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년 평균구매단가 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+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c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4273EE-6595-4080-811E-D3E013F1A3A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회귀분석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3906492"/>
      </p:ext>
    </p:extLst>
  </p:cSld>
  <p:clrMapOvr>
    <a:masterClrMapping/>
  </p:clrMapOvr>
  <p:transition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30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Classification </a:t>
            </a:r>
            <a:r>
              <a:rPr lang="ko-KR" altLang="en-US" sz="1800" dirty="0">
                <a:latin typeface="+mn-ea"/>
              </a:rPr>
              <a:t>및 </a:t>
            </a:r>
            <a:r>
              <a:rPr lang="en-US" altLang="ko-KR" sz="1800" dirty="0">
                <a:latin typeface="+mn-ea"/>
              </a:rPr>
              <a:t>Prediction</a:t>
            </a:r>
            <a:r>
              <a:rPr lang="ko-KR" altLang="en-US" sz="1800" dirty="0">
                <a:latin typeface="+mn-ea"/>
              </a:rPr>
              <a:t>을 위해 사용되는 </a:t>
            </a:r>
            <a:r>
              <a:rPr lang="en-US" altLang="ko-KR" sz="1800" dirty="0">
                <a:latin typeface="+mn-ea"/>
              </a:rPr>
              <a:t>Decision Rule(</a:t>
            </a:r>
            <a:r>
              <a:rPr lang="ko-KR" altLang="en-US" sz="1800" dirty="0">
                <a:latin typeface="+mn-ea"/>
              </a:rPr>
              <a:t>의사결정규칙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을 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Tree</a:t>
            </a:r>
            <a:r>
              <a:rPr lang="ko-KR" altLang="en-US" sz="1800" dirty="0">
                <a:latin typeface="+mn-ea"/>
              </a:rPr>
              <a:t> 형태로 표현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규칙과 트리 자동 생성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4E1260-EDDE-4768-95A4-706F85180955}"/>
              </a:ext>
            </a:extLst>
          </p:cNvPr>
          <p:cNvGrpSpPr/>
          <p:nvPr/>
        </p:nvGrpSpPr>
        <p:grpSpPr>
          <a:xfrm>
            <a:off x="825500" y="2060810"/>
            <a:ext cx="8243829" cy="4203701"/>
            <a:chOff x="825500" y="2133600"/>
            <a:chExt cx="8243829" cy="4203701"/>
          </a:xfrm>
        </p:grpSpPr>
        <p:sp>
          <p:nvSpPr>
            <p:cNvPr id="60419" name="Rectangle 2"/>
            <p:cNvSpPr>
              <a:spLocks noChangeArrowheads="1"/>
            </p:cNvSpPr>
            <p:nvPr/>
          </p:nvSpPr>
          <p:spPr bwMode="auto">
            <a:xfrm>
              <a:off x="5147337" y="3457576"/>
              <a:ext cx="1620044" cy="233363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0" name="Rectangle 3"/>
            <p:cNvSpPr>
              <a:spLocks noChangeArrowheads="1"/>
            </p:cNvSpPr>
            <p:nvPr/>
          </p:nvSpPr>
          <p:spPr bwMode="auto">
            <a:xfrm>
              <a:off x="1692275" y="3457576"/>
              <a:ext cx="1620044" cy="233363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1" name="Rectangle 4"/>
            <p:cNvSpPr>
              <a:spLocks noChangeArrowheads="1"/>
            </p:cNvSpPr>
            <p:nvPr/>
          </p:nvSpPr>
          <p:spPr bwMode="auto">
            <a:xfrm>
              <a:off x="825500" y="5205414"/>
              <a:ext cx="1620044" cy="231775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2" name="Rectangle 5"/>
            <p:cNvSpPr>
              <a:spLocks noChangeArrowheads="1"/>
            </p:cNvSpPr>
            <p:nvPr/>
          </p:nvSpPr>
          <p:spPr bwMode="auto">
            <a:xfrm>
              <a:off x="2553892" y="5205414"/>
              <a:ext cx="1620044" cy="231775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3" name="Rectangle 6"/>
            <p:cNvSpPr>
              <a:spLocks noChangeArrowheads="1"/>
            </p:cNvSpPr>
            <p:nvPr/>
          </p:nvSpPr>
          <p:spPr bwMode="auto">
            <a:xfrm>
              <a:off x="4280562" y="5205414"/>
              <a:ext cx="1620044" cy="231775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4" name="Rectangle 7"/>
            <p:cNvSpPr>
              <a:spLocks noChangeArrowheads="1"/>
            </p:cNvSpPr>
            <p:nvPr/>
          </p:nvSpPr>
          <p:spPr bwMode="auto">
            <a:xfrm>
              <a:off x="6008953" y="5205414"/>
              <a:ext cx="1620044" cy="231775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 w="28575">
              <a:solidFill>
                <a:srgbClr val="CC99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5" name="Rectangle 8"/>
            <p:cNvSpPr>
              <a:spLocks noChangeArrowheads="1"/>
            </p:cNvSpPr>
            <p:nvPr/>
          </p:nvSpPr>
          <p:spPr bwMode="auto">
            <a:xfrm>
              <a:off x="3425825" y="2133600"/>
              <a:ext cx="1618325" cy="198438"/>
            </a:xfrm>
            <a:prstGeom prst="rect">
              <a:avLst/>
            </a:prstGeom>
            <a:solidFill>
              <a:srgbClr val="CCECFF">
                <a:alpha val="49019"/>
              </a:srgbClr>
            </a:solidFill>
            <a:ln w="28575">
              <a:solidFill>
                <a:srgbClr val="99CCFF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6" name="Rectangle 9"/>
            <p:cNvSpPr>
              <a:spLocks noChangeArrowheads="1"/>
            </p:cNvSpPr>
            <p:nvPr/>
          </p:nvSpPr>
          <p:spPr bwMode="auto">
            <a:xfrm>
              <a:off x="3384550" y="3060701"/>
              <a:ext cx="1618325" cy="231775"/>
            </a:xfrm>
            <a:prstGeom prst="rect">
              <a:avLst/>
            </a:prstGeom>
            <a:solidFill>
              <a:srgbClr val="CCFF33">
                <a:alpha val="47842"/>
              </a:srgbClr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7" name="Rectangle 10"/>
            <p:cNvSpPr>
              <a:spLocks noChangeArrowheads="1"/>
            </p:cNvSpPr>
            <p:nvPr/>
          </p:nvSpPr>
          <p:spPr bwMode="auto">
            <a:xfrm>
              <a:off x="1692275" y="4779963"/>
              <a:ext cx="1620044" cy="233362"/>
            </a:xfrm>
            <a:prstGeom prst="rect">
              <a:avLst/>
            </a:prstGeom>
            <a:solidFill>
              <a:srgbClr val="CCFF33">
                <a:alpha val="47842"/>
              </a:srgbClr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28" name="Rectangle 11"/>
            <p:cNvSpPr>
              <a:spLocks noChangeArrowheads="1"/>
            </p:cNvSpPr>
            <p:nvPr/>
          </p:nvSpPr>
          <p:spPr bwMode="auto">
            <a:xfrm>
              <a:off x="5147337" y="4779963"/>
              <a:ext cx="1620044" cy="233362"/>
            </a:xfrm>
            <a:prstGeom prst="rect">
              <a:avLst/>
            </a:prstGeom>
            <a:solidFill>
              <a:srgbClr val="CCFF33">
                <a:alpha val="47842"/>
              </a:srgbClr>
            </a:solidFill>
            <a:ln w="19050">
              <a:solidFill>
                <a:srgbClr val="008000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1" name="Rectangle 14"/>
            <p:cNvSpPr>
              <a:spLocks noChangeArrowheads="1"/>
            </p:cNvSpPr>
            <p:nvPr/>
          </p:nvSpPr>
          <p:spPr bwMode="auto">
            <a:xfrm>
              <a:off x="3384550" y="3060701"/>
              <a:ext cx="1618325" cy="23177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2" name="Rectangle 15"/>
            <p:cNvSpPr>
              <a:spLocks noChangeArrowheads="1"/>
            </p:cNvSpPr>
            <p:nvPr/>
          </p:nvSpPr>
          <p:spPr bwMode="auto">
            <a:xfrm>
              <a:off x="875375" y="5629276"/>
              <a:ext cx="1516856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3" name="Rectangle 16"/>
            <p:cNvSpPr>
              <a:spLocks noChangeArrowheads="1"/>
            </p:cNvSpPr>
            <p:nvPr/>
          </p:nvSpPr>
          <p:spPr bwMode="auto">
            <a:xfrm>
              <a:off x="2603765" y="5629276"/>
              <a:ext cx="1515137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4" name="Rectangle 17"/>
            <p:cNvSpPr>
              <a:spLocks noChangeArrowheads="1"/>
            </p:cNvSpPr>
            <p:nvPr/>
          </p:nvSpPr>
          <p:spPr bwMode="auto">
            <a:xfrm>
              <a:off x="1692275" y="3881439"/>
              <a:ext cx="1620044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5" name="Rectangle 18"/>
            <p:cNvSpPr>
              <a:spLocks noChangeArrowheads="1"/>
            </p:cNvSpPr>
            <p:nvPr/>
          </p:nvSpPr>
          <p:spPr bwMode="auto">
            <a:xfrm>
              <a:off x="4330436" y="5629276"/>
              <a:ext cx="1516856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6" name="Rectangle 19"/>
            <p:cNvSpPr>
              <a:spLocks noChangeArrowheads="1"/>
            </p:cNvSpPr>
            <p:nvPr/>
          </p:nvSpPr>
          <p:spPr bwMode="auto">
            <a:xfrm>
              <a:off x="6058827" y="5629276"/>
              <a:ext cx="1515136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7" name="Rectangle 20"/>
            <p:cNvSpPr>
              <a:spLocks noChangeArrowheads="1"/>
            </p:cNvSpPr>
            <p:nvPr/>
          </p:nvSpPr>
          <p:spPr bwMode="auto">
            <a:xfrm>
              <a:off x="5147337" y="3881439"/>
              <a:ext cx="1620044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8" name="Rectangle 21"/>
            <p:cNvSpPr>
              <a:spLocks noChangeArrowheads="1"/>
            </p:cNvSpPr>
            <p:nvPr/>
          </p:nvSpPr>
          <p:spPr bwMode="auto">
            <a:xfrm>
              <a:off x="3420667" y="2133601"/>
              <a:ext cx="1618323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39" name="Line 22"/>
            <p:cNvSpPr>
              <a:spLocks noChangeShapeType="1"/>
            </p:cNvSpPr>
            <p:nvPr/>
          </p:nvSpPr>
          <p:spPr bwMode="auto">
            <a:xfrm>
              <a:off x="4227248" y="2841625"/>
              <a:ext cx="1720" cy="1920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0" name="Line 23"/>
            <p:cNvSpPr>
              <a:spLocks noChangeShapeType="1"/>
            </p:cNvSpPr>
            <p:nvPr/>
          </p:nvSpPr>
          <p:spPr bwMode="auto">
            <a:xfrm>
              <a:off x="4227248" y="3265489"/>
              <a:ext cx="1720" cy="96837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1" name="Line 24"/>
            <p:cNvSpPr>
              <a:spLocks noChangeShapeType="1"/>
            </p:cNvSpPr>
            <p:nvPr/>
          </p:nvSpPr>
          <p:spPr bwMode="auto">
            <a:xfrm>
              <a:off x="2500577" y="3362325"/>
              <a:ext cx="1720" cy="9525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2" name="Line 25"/>
            <p:cNvSpPr>
              <a:spLocks noChangeShapeType="1"/>
            </p:cNvSpPr>
            <p:nvPr/>
          </p:nvSpPr>
          <p:spPr bwMode="auto">
            <a:xfrm>
              <a:off x="5953919" y="3362325"/>
              <a:ext cx="1720" cy="9525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3" name="Line 26"/>
            <p:cNvSpPr>
              <a:spLocks noChangeShapeType="1"/>
            </p:cNvSpPr>
            <p:nvPr/>
          </p:nvSpPr>
          <p:spPr bwMode="auto">
            <a:xfrm>
              <a:off x="2500577" y="3362325"/>
              <a:ext cx="1726671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4" name="Line 27"/>
            <p:cNvSpPr>
              <a:spLocks noChangeShapeType="1"/>
            </p:cNvSpPr>
            <p:nvPr/>
          </p:nvSpPr>
          <p:spPr bwMode="auto">
            <a:xfrm>
              <a:off x="4227248" y="3362325"/>
              <a:ext cx="1726671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5" name="Line 28"/>
            <p:cNvSpPr>
              <a:spLocks noChangeShapeType="1"/>
            </p:cNvSpPr>
            <p:nvPr/>
          </p:nvSpPr>
          <p:spPr bwMode="auto">
            <a:xfrm>
              <a:off x="2500577" y="3690938"/>
              <a:ext cx="1720" cy="19050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6" name="Line 29"/>
            <p:cNvSpPr>
              <a:spLocks noChangeShapeType="1"/>
            </p:cNvSpPr>
            <p:nvPr/>
          </p:nvSpPr>
          <p:spPr bwMode="auto">
            <a:xfrm>
              <a:off x="2500577" y="4589463"/>
              <a:ext cx="1720" cy="19050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7" name="Line 30"/>
            <p:cNvSpPr>
              <a:spLocks noChangeShapeType="1"/>
            </p:cNvSpPr>
            <p:nvPr/>
          </p:nvSpPr>
          <p:spPr bwMode="auto">
            <a:xfrm>
              <a:off x="2500577" y="5013325"/>
              <a:ext cx="1720" cy="9525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8" name="Line 31"/>
            <p:cNvSpPr>
              <a:spLocks noChangeShapeType="1"/>
            </p:cNvSpPr>
            <p:nvPr/>
          </p:nvSpPr>
          <p:spPr bwMode="auto">
            <a:xfrm>
              <a:off x="1633802" y="5108575"/>
              <a:ext cx="1720" cy="9683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49" name="Line 32"/>
            <p:cNvSpPr>
              <a:spLocks noChangeShapeType="1"/>
            </p:cNvSpPr>
            <p:nvPr/>
          </p:nvSpPr>
          <p:spPr bwMode="auto">
            <a:xfrm>
              <a:off x="3360473" y="5108575"/>
              <a:ext cx="1720" cy="9683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0" name="Line 33"/>
            <p:cNvSpPr>
              <a:spLocks noChangeShapeType="1"/>
            </p:cNvSpPr>
            <p:nvPr/>
          </p:nvSpPr>
          <p:spPr bwMode="auto">
            <a:xfrm>
              <a:off x="1633802" y="5108575"/>
              <a:ext cx="866775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1" name="Line 34"/>
            <p:cNvSpPr>
              <a:spLocks noChangeShapeType="1"/>
            </p:cNvSpPr>
            <p:nvPr/>
          </p:nvSpPr>
          <p:spPr bwMode="auto">
            <a:xfrm>
              <a:off x="2500577" y="5108575"/>
              <a:ext cx="859896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2" name="Line 35"/>
            <p:cNvSpPr>
              <a:spLocks noChangeShapeType="1"/>
            </p:cNvSpPr>
            <p:nvPr/>
          </p:nvSpPr>
          <p:spPr bwMode="auto">
            <a:xfrm>
              <a:off x="1633802" y="5437189"/>
              <a:ext cx="1720" cy="192087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3" name="Rectangle 36"/>
            <p:cNvSpPr>
              <a:spLocks noChangeArrowheads="1"/>
            </p:cNvSpPr>
            <p:nvPr/>
          </p:nvSpPr>
          <p:spPr bwMode="auto">
            <a:xfrm>
              <a:off x="875375" y="5629276"/>
              <a:ext cx="1516856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4" name="Rectangle 37"/>
            <p:cNvSpPr>
              <a:spLocks noChangeArrowheads="1"/>
            </p:cNvSpPr>
            <p:nvPr/>
          </p:nvSpPr>
          <p:spPr bwMode="auto">
            <a:xfrm>
              <a:off x="911490" y="5667375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5" name="Rectangle 38"/>
            <p:cNvSpPr>
              <a:spLocks noChangeArrowheads="1"/>
            </p:cNvSpPr>
            <p:nvPr/>
          </p:nvSpPr>
          <p:spPr bwMode="auto">
            <a:xfrm>
              <a:off x="911490" y="5824538"/>
              <a:ext cx="119423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143  90.51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6" name="Rectangle 39"/>
            <p:cNvSpPr>
              <a:spLocks noChangeArrowheads="1"/>
            </p:cNvSpPr>
            <p:nvPr/>
          </p:nvSpPr>
          <p:spPr bwMode="auto">
            <a:xfrm>
              <a:off x="911490" y="5983288"/>
              <a:ext cx="117820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15    9.49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7" name="Rectangle 40"/>
            <p:cNvSpPr>
              <a:spLocks noChangeArrowheads="1"/>
            </p:cNvSpPr>
            <p:nvPr/>
          </p:nvSpPr>
          <p:spPr bwMode="auto">
            <a:xfrm>
              <a:off x="975123" y="6142038"/>
              <a:ext cx="120385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158 (48.92)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8" name="Rectangle 41"/>
            <p:cNvSpPr>
              <a:spLocks noChangeArrowheads="1"/>
            </p:cNvSpPr>
            <p:nvPr/>
          </p:nvSpPr>
          <p:spPr bwMode="auto">
            <a:xfrm>
              <a:off x="1200415" y="5241925"/>
              <a:ext cx="651845" cy="184666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C, D, E, F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59" name="Line 42"/>
            <p:cNvSpPr>
              <a:spLocks noChangeShapeType="1"/>
            </p:cNvSpPr>
            <p:nvPr/>
          </p:nvSpPr>
          <p:spPr bwMode="auto">
            <a:xfrm>
              <a:off x="3360473" y="5437189"/>
              <a:ext cx="1720" cy="192087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0" name="Rectangle 43"/>
            <p:cNvSpPr>
              <a:spLocks noChangeArrowheads="1"/>
            </p:cNvSpPr>
            <p:nvPr/>
          </p:nvSpPr>
          <p:spPr bwMode="auto">
            <a:xfrm>
              <a:off x="2603765" y="5629276"/>
              <a:ext cx="1515137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1" name="Rectangle 44"/>
            <p:cNvSpPr>
              <a:spLocks noChangeArrowheads="1"/>
            </p:cNvSpPr>
            <p:nvPr/>
          </p:nvSpPr>
          <p:spPr bwMode="auto">
            <a:xfrm>
              <a:off x="2639881" y="5667375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2" name="Rectangle 45"/>
            <p:cNvSpPr>
              <a:spLocks noChangeArrowheads="1"/>
            </p:cNvSpPr>
            <p:nvPr/>
          </p:nvSpPr>
          <p:spPr bwMode="auto">
            <a:xfrm>
              <a:off x="2639881" y="5824538"/>
              <a:ext cx="11974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0     0.00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3" name="Rectangle 46"/>
            <p:cNvSpPr>
              <a:spLocks noChangeArrowheads="1"/>
            </p:cNvSpPr>
            <p:nvPr/>
          </p:nvSpPr>
          <p:spPr bwMode="auto">
            <a:xfrm>
              <a:off x="2639881" y="5983288"/>
              <a:ext cx="12134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7  100.00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4" name="Rectangle 47"/>
            <p:cNvSpPr>
              <a:spLocks noChangeArrowheads="1"/>
            </p:cNvSpPr>
            <p:nvPr/>
          </p:nvSpPr>
          <p:spPr bwMode="auto">
            <a:xfrm>
              <a:off x="2639881" y="6142038"/>
              <a:ext cx="545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5" name="Rectangle 48"/>
            <p:cNvSpPr>
              <a:spLocks noChangeArrowheads="1"/>
            </p:cNvSpPr>
            <p:nvPr/>
          </p:nvSpPr>
          <p:spPr bwMode="auto">
            <a:xfrm>
              <a:off x="2703512" y="6142038"/>
              <a:ext cx="11525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7   (2.17)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6" name="Rectangle 49"/>
            <p:cNvSpPr>
              <a:spLocks noChangeArrowheads="1"/>
            </p:cNvSpPr>
            <p:nvPr/>
          </p:nvSpPr>
          <p:spPr bwMode="auto">
            <a:xfrm>
              <a:off x="3176456" y="5241925"/>
              <a:ext cx="306174" cy="184666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A, B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7" name="Rectangle 50"/>
            <p:cNvSpPr>
              <a:spLocks noChangeArrowheads="1"/>
            </p:cNvSpPr>
            <p:nvPr/>
          </p:nvSpPr>
          <p:spPr bwMode="auto">
            <a:xfrm>
              <a:off x="1692275" y="4779963"/>
              <a:ext cx="1620044" cy="233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8" name="Rectangle 51"/>
            <p:cNvSpPr>
              <a:spLocks noChangeArrowheads="1"/>
            </p:cNvSpPr>
            <p:nvPr/>
          </p:nvSpPr>
          <p:spPr bwMode="auto">
            <a:xfrm>
              <a:off x="2328599" y="4818063"/>
              <a:ext cx="3077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직업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69" name="Rectangle 52"/>
            <p:cNvSpPr>
              <a:spLocks noChangeArrowheads="1"/>
            </p:cNvSpPr>
            <p:nvPr/>
          </p:nvSpPr>
          <p:spPr bwMode="auto">
            <a:xfrm>
              <a:off x="1692275" y="4779963"/>
              <a:ext cx="1620044" cy="233362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0" name="Rectangle 53"/>
            <p:cNvSpPr>
              <a:spLocks noChangeArrowheads="1"/>
            </p:cNvSpPr>
            <p:nvPr/>
          </p:nvSpPr>
          <p:spPr bwMode="auto">
            <a:xfrm>
              <a:off x="1728391" y="3919538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1" name="Rectangle 54"/>
            <p:cNvSpPr>
              <a:spLocks noChangeArrowheads="1"/>
            </p:cNvSpPr>
            <p:nvPr/>
          </p:nvSpPr>
          <p:spPr bwMode="auto">
            <a:xfrm>
              <a:off x="1728391" y="4078288"/>
              <a:ext cx="119423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143  86.67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2" name="Rectangle 55"/>
            <p:cNvSpPr>
              <a:spLocks noChangeArrowheads="1"/>
            </p:cNvSpPr>
            <p:nvPr/>
          </p:nvSpPr>
          <p:spPr bwMode="auto">
            <a:xfrm>
              <a:off x="1728391" y="4235450"/>
              <a:ext cx="12134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22   13.33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3" name="Rectangle 56"/>
            <p:cNvSpPr>
              <a:spLocks noChangeArrowheads="1"/>
            </p:cNvSpPr>
            <p:nvPr/>
          </p:nvSpPr>
          <p:spPr bwMode="auto">
            <a:xfrm>
              <a:off x="1792023" y="4394200"/>
              <a:ext cx="120385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165 (51.08)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4" name="Rectangle 57"/>
            <p:cNvSpPr>
              <a:spLocks noChangeArrowheads="1"/>
            </p:cNvSpPr>
            <p:nvPr/>
          </p:nvSpPr>
          <p:spPr bwMode="auto">
            <a:xfrm>
              <a:off x="1692275" y="3881439"/>
              <a:ext cx="1620044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5" name="Rectangle 58"/>
            <p:cNvSpPr>
              <a:spLocks noChangeArrowheads="1"/>
            </p:cNvSpPr>
            <p:nvPr/>
          </p:nvSpPr>
          <p:spPr bwMode="auto">
            <a:xfrm>
              <a:off x="2012156" y="3495675"/>
              <a:ext cx="9393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200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만원 이하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6" name="Line 59"/>
            <p:cNvSpPr>
              <a:spLocks noChangeShapeType="1"/>
            </p:cNvSpPr>
            <p:nvPr/>
          </p:nvSpPr>
          <p:spPr bwMode="auto">
            <a:xfrm>
              <a:off x="5953919" y="3690938"/>
              <a:ext cx="1720" cy="19050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7" name="Line 60"/>
            <p:cNvSpPr>
              <a:spLocks noChangeShapeType="1"/>
            </p:cNvSpPr>
            <p:nvPr/>
          </p:nvSpPr>
          <p:spPr bwMode="auto">
            <a:xfrm>
              <a:off x="5953919" y="4589463"/>
              <a:ext cx="1720" cy="19050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8" name="Line 61"/>
            <p:cNvSpPr>
              <a:spLocks noChangeShapeType="1"/>
            </p:cNvSpPr>
            <p:nvPr/>
          </p:nvSpPr>
          <p:spPr bwMode="auto">
            <a:xfrm>
              <a:off x="5953919" y="5013325"/>
              <a:ext cx="1720" cy="95250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79" name="Line 62"/>
            <p:cNvSpPr>
              <a:spLocks noChangeShapeType="1"/>
            </p:cNvSpPr>
            <p:nvPr/>
          </p:nvSpPr>
          <p:spPr bwMode="auto">
            <a:xfrm>
              <a:off x="5088865" y="5108575"/>
              <a:ext cx="1719" cy="9683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0" name="Line 63"/>
            <p:cNvSpPr>
              <a:spLocks noChangeShapeType="1"/>
            </p:cNvSpPr>
            <p:nvPr/>
          </p:nvSpPr>
          <p:spPr bwMode="auto">
            <a:xfrm>
              <a:off x="6815536" y="5108575"/>
              <a:ext cx="1719" cy="9683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1" name="Line 64"/>
            <p:cNvSpPr>
              <a:spLocks noChangeShapeType="1"/>
            </p:cNvSpPr>
            <p:nvPr/>
          </p:nvSpPr>
          <p:spPr bwMode="auto">
            <a:xfrm>
              <a:off x="5088864" y="5108575"/>
              <a:ext cx="865055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2" name="Line 65"/>
            <p:cNvSpPr>
              <a:spLocks noChangeShapeType="1"/>
            </p:cNvSpPr>
            <p:nvPr/>
          </p:nvSpPr>
          <p:spPr bwMode="auto">
            <a:xfrm>
              <a:off x="5953919" y="5108575"/>
              <a:ext cx="861616" cy="1588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3" name="Line 66"/>
            <p:cNvSpPr>
              <a:spLocks noChangeShapeType="1"/>
            </p:cNvSpPr>
            <p:nvPr/>
          </p:nvSpPr>
          <p:spPr bwMode="auto">
            <a:xfrm>
              <a:off x="5088865" y="5437189"/>
              <a:ext cx="1719" cy="192087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4" name="Rectangle 67"/>
            <p:cNvSpPr>
              <a:spLocks noChangeArrowheads="1"/>
            </p:cNvSpPr>
            <p:nvPr/>
          </p:nvSpPr>
          <p:spPr bwMode="auto">
            <a:xfrm>
              <a:off x="4366552" y="5667375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5" name="Rectangle 68"/>
            <p:cNvSpPr>
              <a:spLocks noChangeArrowheads="1"/>
            </p:cNvSpPr>
            <p:nvPr/>
          </p:nvSpPr>
          <p:spPr bwMode="auto">
            <a:xfrm>
              <a:off x="4366552" y="5824538"/>
              <a:ext cx="12134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24   48.98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6" name="Rectangle 69"/>
            <p:cNvSpPr>
              <a:spLocks noChangeArrowheads="1"/>
            </p:cNvSpPr>
            <p:nvPr/>
          </p:nvSpPr>
          <p:spPr bwMode="auto">
            <a:xfrm>
              <a:off x="4366552" y="5983288"/>
              <a:ext cx="12134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25   51.02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7" name="Rectangle 70"/>
            <p:cNvSpPr>
              <a:spLocks noChangeArrowheads="1"/>
            </p:cNvSpPr>
            <p:nvPr/>
          </p:nvSpPr>
          <p:spPr bwMode="auto">
            <a:xfrm>
              <a:off x="4366552" y="6142038"/>
              <a:ext cx="5450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8" name="Rectangle 71"/>
            <p:cNvSpPr>
              <a:spLocks noChangeArrowheads="1"/>
            </p:cNvSpPr>
            <p:nvPr/>
          </p:nvSpPr>
          <p:spPr bwMode="auto">
            <a:xfrm>
              <a:off x="4430183" y="6142038"/>
              <a:ext cx="116859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49 (15.17)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89" name="Rectangle 72"/>
            <p:cNvSpPr>
              <a:spLocks noChangeArrowheads="1"/>
            </p:cNvSpPr>
            <p:nvPr/>
          </p:nvSpPr>
          <p:spPr bwMode="auto">
            <a:xfrm>
              <a:off x="4330436" y="5629276"/>
              <a:ext cx="1516856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0" name="Rectangle 73"/>
            <p:cNvSpPr>
              <a:spLocks noChangeArrowheads="1"/>
            </p:cNvSpPr>
            <p:nvPr/>
          </p:nvSpPr>
          <p:spPr bwMode="auto">
            <a:xfrm>
              <a:off x="4732867" y="5241925"/>
              <a:ext cx="695703" cy="184666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25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세 미만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1" name="Line 74"/>
            <p:cNvSpPr>
              <a:spLocks noChangeShapeType="1"/>
            </p:cNvSpPr>
            <p:nvPr/>
          </p:nvSpPr>
          <p:spPr bwMode="auto">
            <a:xfrm>
              <a:off x="6815536" y="5437189"/>
              <a:ext cx="1719" cy="192087"/>
            </a:xfrm>
            <a:prstGeom prst="line">
              <a:avLst/>
            </a:prstGeom>
            <a:noFill/>
            <a:ln w="7938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2" name="Rectangle 75"/>
            <p:cNvSpPr>
              <a:spLocks noChangeArrowheads="1"/>
            </p:cNvSpPr>
            <p:nvPr/>
          </p:nvSpPr>
          <p:spPr bwMode="auto">
            <a:xfrm>
              <a:off x="6058827" y="5629276"/>
              <a:ext cx="1515136" cy="7080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3" name="Rectangle 76"/>
            <p:cNvSpPr>
              <a:spLocks noChangeArrowheads="1"/>
            </p:cNvSpPr>
            <p:nvPr/>
          </p:nvSpPr>
          <p:spPr bwMode="auto">
            <a:xfrm>
              <a:off x="6094942" y="5667375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4" name="Rectangle 77"/>
            <p:cNvSpPr>
              <a:spLocks noChangeArrowheads="1"/>
            </p:cNvSpPr>
            <p:nvPr/>
          </p:nvSpPr>
          <p:spPr bwMode="auto">
            <a:xfrm>
              <a:off x="6094942" y="5824538"/>
              <a:ext cx="119744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1     0.92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5" name="Rectangle 78"/>
            <p:cNvSpPr>
              <a:spLocks noChangeArrowheads="1"/>
            </p:cNvSpPr>
            <p:nvPr/>
          </p:nvSpPr>
          <p:spPr bwMode="auto">
            <a:xfrm>
              <a:off x="6094942" y="5983288"/>
              <a:ext cx="119423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108  99.08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6" name="Rectangle 79"/>
            <p:cNvSpPr>
              <a:spLocks noChangeArrowheads="1"/>
            </p:cNvSpPr>
            <p:nvPr/>
          </p:nvSpPr>
          <p:spPr bwMode="auto">
            <a:xfrm>
              <a:off x="6158575" y="6142038"/>
              <a:ext cx="120385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109 (33.75)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7" name="Rectangle 80"/>
            <p:cNvSpPr>
              <a:spLocks noChangeArrowheads="1"/>
            </p:cNvSpPr>
            <p:nvPr/>
          </p:nvSpPr>
          <p:spPr bwMode="auto">
            <a:xfrm>
              <a:off x="6045068" y="5241925"/>
              <a:ext cx="1367362" cy="184666"/>
            </a:xfrm>
            <a:prstGeom prst="rect">
              <a:avLst/>
            </a:prstGeom>
            <a:solidFill>
              <a:srgbClr val="FFCCFF">
                <a:alpha val="54901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25-35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세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; 35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세 초과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8" name="Rectangle 81"/>
            <p:cNvSpPr>
              <a:spLocks noChangeArrowheads="1"/>
            </p:cNvSpPr>
            <p:nvPr/>
          </p:nvSpPr>
          <p:spPr bwMode="auto">
            <a:xfrm>
              <a:off x="5147337" y="4779963"/>
              <a:ext cx="1620044" cy="23336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499" name="Rectangle 82"/>
            <p:cNvSpPr>
              <a:spLocks noChangeArrowheads="1"/>
            </p:cNvSpPr>
            <p:nvPr/>
          </p:nvSpPr>
          <p:spPr bwMode="auto">
            <a:xfrm>
              <a:off x="5783661" y="4818063"/>
              <a:ext cx="307777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연령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0" name="Rectangle 83"/>
            <p:cNvSpPr>
              <a:spLocks noChangeArrowheads="1"/>
            </p:cNvSpPr>
            <p:nvPr/>
          </p:nvSpPr>
          <p:spPr bwMode="auto">
            <a:xfrm>
              <a:off x="5183452" y="3919538"/>
              <a:ext cx="10996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   n      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1" name="Rectangle 84"/>
            <p:cNvSpPr>
              <a:spLocks noChangeArrowheads="1"/>
            </p:cNvSpPr>
            <p:nvPr/>
          </p:nvSpPr>
          <p:spPr bwMode="auto">
            <a:xfrm>
              <a:off x="5183452" y="4078288"/>
              <a:ext cx="121347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25   15.82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2" name="Rectangle 85"/>
            <p:cNvSpPr>
              <a:spLocks noChangeArrowheads="1"/>
            </p:cNvSpPr>
            <p:nvPr/>
          </p:nvSpPr>
          <p:spPr bwMode="auto">
            <a:xfrm>
              <a:off x="5183452" y="4235450"/>
              <a:ext cx="1194238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133  84.18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3" name="Rectangle 86"/>
            <p:cNvSpPr>
              <a:spLocks noChangeArrowheads="1"/>
            </p:cNvSpPr>
            <p:nvPr/>
          </p:nvSpPr>
          <p:spPr bwMode="auto">
            <a:xfrm>
              <a:off x="5247085" y="4394200"/>
              <a:ext cx="120385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158 (48.92)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4" name="Rectangle 87"/>
            <p:cNvSpPr>
              <a:spLocks noChangeArrowheads="1"/>
            </p:cNvSpPr>
            <p:nvPr/>
          </p:nvSpPr>
          <p:spPr bwMode="auto">
            <a:xfrm>
              <a:off x="5147337" y="3881439"/>
              <a:ext cx="1620044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5" name="Rectangle 88"/>
            <p:cNvSpPr>
              <a:spLocks noChangeArrowheads="1"/>
            </p:cNvSpPr>
            <p:nvPr/>
          </p:nvSpPr>
          <p:spPr bwMode="auto">
            <a:xfrm>
              <a:off x="5467218" y="3495675"/>
              <a:ext cx="93936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200</a:t>
              </a: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만원 이상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6" name="Rectangle 89"/>
            <p:cNvSpPr>
              <a:spLocks noChangeArrowheads="1"/>
            </p:cNvSpPr>
            <p:nvPr/>
          </p:nvSpPr>
          <p:spPr bwMode="auto">
            <a:xfrm>
              <a:off x="3971000" y="3070225"/>
              <a:ext cx="461665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월소득</a:t>
              </a:r>
              <a:endPara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7" name="Rectangle 90"/>
            <p:cNvSpPr>
              <a:spLocks noChangeArrowheads="1"/>
            </p:cNvSpPr>
            <p:nvPr/>
          </p:nvSpPr>
          <p:spPr bwMode="auto">
            <a:xfrm>
              <a:off x="3456781" y="2330450"/>
              <a:ext cx="132889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나쁨 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168  52.01%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8" name="Rectangle 91"/>
            <p:cNvSpPr>
              <a:spLocks noChangeArrowheads="1"/>
            </p:cNvSpPr>
            <p:nvPr/>
          </p:nvSpPr>
          <p:spPr bwMode="auto">
            <a:xfrm>
              <a:off x="3456781" y="2487613"/>
              <a:ext cx="1328890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좋음  </a:t>
              </a:r>
              <a:r>
                <a:rPr kumimoji="1" lang="en-US" altLang="ko-K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155  47.99%</a:t>
              </a:r>
              <a:endParaRPr kumimoji="1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09" name="Rectangle 92"/>
            <p:cNvSpPr>
              <a:spLocks noChangeArrowheads="1"/>
            </p:cNvSpPr>
            <p:nvPr/>
          </p:nvSpPr>
          <p:spPr bwMode="auto">
            <a:xfrm>
              <a:off x="3518694" y="2646363"/>
              <a:ext cx="1293624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계   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323 (100.00)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10" name="Rectangle 93"/>
            <p:cNvSpPr>
              <a:spLocks noChangeArrowheads="1"/>
            </p:cNvSpPr>
            <p:nvPr/>
          </p:nvSpPr>
          <p:spPr bwMode="auto">
            <a:xfrm>
              <a:off x="3420667" y="2133601"/>
              <a:ext cx="1618323" cy="708025"/>
            </a:xfrm>
            <a:prstGeom prst="rect">
              <a:avLst/>
            </a:prstGeom>
            <a:noFill/>
            <a:ln w="7938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60511" name="Text Box 94"/>
            <p:cNvSpPr txBox="1">
              <a:spLocks noChangeArrowheads="1"/>
            </p:cNvSpPr>
            <p:nvPr/>
          </p:nvSpPr>
          <p:spPr bwMode="auto">
            <a:xfrm>
              <a:off x="6720609" y="2188202"/>
              <a:ext cx="2348720" cy="101566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1" lang="en-US" altLang="ko-KR" sz="15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5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새로운 사례</a:t>
              </a:r>
              <a:r>
                <a:rPr kumimoji="1" lang="ko-KR" altLang="en-US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:</a:t>
              </a:r>
              <a:b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</a:b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</a:t>
              </a:r>
              <a:r>
                <a:rPr kumimoji="1" lang="ko-KR" altLang="en-US" sz="15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월소득</a:t>
              </a:r>
              <a:r>
                <a:rPr kumimoji="1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300</a:t>
              </a:r>
              <a:r>
                <a:rPr kumimoji="1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만원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연령 </a:t>
              </a:r>
              <a:r>
                <a:rPr kumimoji="1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42</a:t>
              </a:r>
              <a:r>
                <a:rPr kumimoji="1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세인 고객의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   대출승인 여부는</a:t>
              </a:r>
              <a:r>
                <a:rPr kumimoji="1" lang="en-US" altLang="ko-KR" sz="1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60512" name="Rectangle 95"/>
            <p:cNvSpPr>
              <a:spLocks noChangeArrowheads="1"/>
            </p:cNvSpPr>
            <p:nvPr/>
          </p:nvSpPr>
          <p:spPr bwMode="auto">
            <a:xfrm>
              <a:off x="3921126" y="2133600"/>
              <a:ext cx="615553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신용상태</a:t>
              </a:r>
              <a:endPara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" name="오른쪽 화살표 1"/>
            <p:cNvSpPr/>
            <p:nvPr/>
          </p:nvSpPr>
          <p:spPr bwMode="auto">
            <a:xfrm>
              <a:off x="6158575" y="2422783"/>
              <a:ext cx="532016" cy="514886"/>
            </a:xfrm>
            <a:prstGeom prst="rightArrow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211499D-886F-494D-B797-82B56BAF35B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의사결정나무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968413"/>
      </p:ext>
    </p:extLst>
  </p:cSld>
  <p:clrMapOvr>
    <a:masterClrMapping/>
  </p:clrMapOvr>
  <p:transition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0" name="Picture 2" descr="http://upload.wikimedia.org/wikipedia/commons/e/eb/Ash_Tree_-_geograph.org.uk_-_590710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0" y="1828800"/>
            <a:ext cx="29718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3820230" y="3086100"/>
            <a:ext cx="211878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돋움체" panose="020B0609000101010101" pitchFamily="49" charset="-127"/>
              </a:rPr>
              <a:t>Vs.</a:t>
            </a:r>
          </a:p>
        </p:txBody>
      </p:sp>
      <p:grpSp>
        <p:nvGrpSpPr>
          <p:cNvPr id="2" name="그룹 18"/>
          <p:cNvGrpSpPr>
            <a:grpSpLocks/>
          </p:cNvGrpSpPr>
          <p:nvPr/>
        </p:nvGrpSpPr>
        <p:grpSpPr bwMode="auto">
          <a:xfrm>
            <a:off x="5941910" y="1676400"/>
            <a:ext cx="3026833" cy="3962400"/>
            <a:chOff x="5867400" y="1295400"/>
            <a:chExt cx="2794000" cy="4343400"/>
          </a:xfrm>
        </p:grpSpPr>
        <p:pic>
          <p:nvPicPr>
            <p:cNvPr id="65543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9800" y="2743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4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1001" y="3124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5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34200" y="21336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6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4001" y="26670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7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601" y="3962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8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2000" y="4724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49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0601" y="35052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0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40386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1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19050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2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7400" y="18288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553" name="Picture 4" descr="http://mondaymorningreview.files.wordpress.com/2010/01/tree.jpg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1295400"/>
              <a:ext cx="660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FC97C08-E9CA-4A1F-BF07-67256F34FF5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Random Forest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635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5150010"/>
            <a:ext cx="8661400" cy="121269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병렬분산처리에 대한 기술 이슈로 정체 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 </a:t>
            </a:r>
            <a:r>
              <a:rPr lang="en-US" altLang="ko-KR" sz="1800" dirty="0">
                <a:latin typeface="+mn-ea"/>
              </a:rPr>
              <a:t>2006</a:t>
            </a:r>
            <a:r>
              <a:rPr lang="ko-KR" altLang="en-US" sz="1800" dirty="0">
                <a:latin typeface="+mn-ea"/>
              </a:rPr>
              <a:t>년 이후 </a:t>
            </a:r>
            <a:r>
              <a:rPr lang="en-US" altLang="ko-KR" sz="1800" dirty="0">
                <a:latin typeface="+mn-ea"/>
              </a:rPr>
              <a:t>HW</a:t>
            </a:r>
            <a:r>
              <a:rPr lang="ko-KR" altLang="en-US" sz="1800" dirty="0">
                <a:latin typeface="+mn-ea"/>
              </a:rPr>
              <a:t>와 알고리즘 개선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Overfitting, </a:t>
            </a:r>
            <a:r>
              <a:rPr lang="en-US" altLang="ko-KR" sz="1800" dirty="0" err="1">
                <a:latin typeface="+mn-ea"/>
              </a:rPr>
              <a:t>Blackbox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설명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이슈</a:t>
            </a:r>
          </a:p>
          <a:p>
            <a:endParaRPr lang="ko-KR" altLang="en-US" sz="1000" dirty="0">
              <a:latin typeface="+mn-ea"/>
            </a:endParaRPr>
          </a:p>
        </p:txBody>
      </p:sp>
      <p:pic>
        <p:nvPicPr>
          <p:cNvPr id="561154" name="Picture 2" descr="http://futurehumanevolution.com/wp-content/uploads/Artificial-Intelligence-Neural-Network-Nod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770" y="1171835"/>
            <a:ext cx="6052015" cy="3657600"/>
          </a:xfrm>
          <a:prstGeom prst="rect">
            <a:avLst/>
          </a:prstGeom>
          <a:noFill/>
        </p:spPr>
      </p:pic>
      <p:grpSp>
        <p:nvGrpSpPr>
          <p:cNvPr id="5" name="그룹 4"/>
          <p:cNvGrpSpPr/>
          <p:nvPr/>
        </p:nvGrpSpPr>
        <p:grpSpPr>
          <a:xfrm>
            <a:off x="449680" y="1286135"/>
            <a:ext cx="2559050" cy="3429000"/>
            <a:chOff x="577850" y="1143520"/>
            <a:chExt cx="2559050" cy="3429000"/>
          </a:xfrm>
        </p:grpSpPr>
        <p:sp>
          <p:nvSpPr>
            <p:cNvPr id="18" name="직사각형 17"/>
            <p:cNvSpPr/>
            <p:nvPr/>
          </p:nvSpPr>
          <p:spPr bwMode="auto">
            <a:xfrm>
              <a:off x="577850" y="1676920"/>
              <a:ext cx="2559050" cy="289560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177800" marR="0" lvl="0" indent="-1778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인간의 신경계를 모방한 통계적 학습 모델</a:t>
              </a:r>
              <a:endPara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177800" marR="0" lvl="0" indent="-1778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기계학습의 한 부류</a:t>
              </a:r>
              <a:endPara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177800" marR="0" lvl="0" indent="-1778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Warren McCulloch and Walter Pitts, (1943)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이론이 시초</a:t>
              </a: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577850" y="1143520"/>
              <a:ext cx="2559050" cy="53340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인공신경망</a:t>
              </a: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415925" y="6248401"/>
            <a:ext cx="119616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참고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1" lang="ko-KR" altLang="en-US" sz="1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위키피디아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05FCBF-1277-4F38-B047-4714BA55059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인공신경망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1213"/>
      </p:ext>
    </p:extLst>
  </p:cSld>
  <p:clrMapOvr>
    <a:masterClrMapping/>
  </p:clrMapOvr>
  <p:transition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2" name="Picture 8" descr="http://2.bp.blogspot.com/-fg0jkx9TRyU/TtcfpqCmU6I/AAAAAAAADSQ/ZOG4BKwgTMA/s1600/svm_diagram_large_margi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1"/>
          <a:stretch/>
        </p:blipFill>
        <p:spPr bwMode="auto">
          <a:xfrm>
            <a:off x="468465" y="1447800"/>
            <a:ext cx="6140765" cy="4592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6105160" y="2362201"/>
            <a:ext cx="3219450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 a representation of the examples as 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points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 in space,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굴림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mapped so that the examples of the separate categories are divided by a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clear gap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 that is as wide as possible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굴림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F81055-1A3F-4CFE-A39A-1ECBC30A7C7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Support Vector Machines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782028"/>
      </p:ext>
    </p:extLst>
  </p:cSld>
  <p:clrMapOvr>
    <a:masterClrMapping/>
  </p:clrMapOvr>
  <p:transition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앙상블</a:t>
            </a:r>
            <a:r>
              <a:rPr lang="en-US" altLang="ko-KR" sz="1800" b="1" dirty="0">
                <a:latin typeface="+mn-ea"/>
              </a:rPr>
              <a:t>(Ensemble) </a:t>
            </a:r>
            <a:r>
              <a:rPr lang="ko-KR" altLang="en-US" sz="1800" b="1" dirty="0">
                <a:latin typeface="+mn-ea"/>
              </a:rPr>
              <a:t>모형</a:t>
            </a:r>
            <a:endParaRPr lang="en-US" altLang="ko-KR" sz="1800" b="1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다수의 모델의 결과를 종합하여 하나의 모델처럼 사용하는 모델링 방식</a:t>
            </a:r>
            <a:r>
              <a:rPr lang="en-US" altLang="ko-KR" sz="1800" dirty="0">
                <a:latin typeface="+mn-ea"/>
              </a:rPr>
              <a:t> </a:t>
            </a:r>
          </a:p>
          <a:p>
            <a:pPr lvl="1"/>
            <a:r>
              <a:rPr lang="ko-KR" altLang="en-US" sz="1800" dirty="0">
                <a:latin typeface="+mn-ea"/>
              </a:rPr>
              <a:t>유형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서로 다른 표본을 사용하여 모델을 개발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서로 다른 변수를 사용하여 개발</a:t>
            </a:r>
            <a:r>
              <a:rPr lang="en-US" altLang="ko-KR" sz="1800" dirty="0">
                <a:latin typeface="+mn-ea"/>
              </a:rPr>
              <a:t>; </a:t>
            </a:r>
            <a:r>
              <a:rPr lang="ko-KR" altLang="en-US" sz="1800" dirty="0">
                <a:latin typeface="+mn-ea"/>
              </a:rPr>
              <a:t>서로 다른 모델링 방식을 사용하여 모델을 개발</a:t>
            </a:r>
            <a:endParaRPr lang="en-US" altLang="ko-KR" sz="1800" dirty="0">
              <a:latin typeface="+mn-ea"/>
            </a:endParaRPr>
          </a:p>
          <a:p>
            <a:pPr lvl="1"/>
            <a:endParaRPr lang="ko-KR" altLang="en-US" sz="1800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98971" y="3048000"/>
            <a:ext cx="35429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서로 다른 모델링 방식의 결합의 예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]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FDF3B62-2754-4777-BB0E-0E06B8C92A09}"/>
              </a:ext>
            </a:extLst>
          </p:cNvPr>
          <p:cNvGrpSpPr/>
          <p:nvPr/>
        </p:nvGrpSpPr>
        <p:grpSpPr>
          <a:xfrm>
            <a:off x="2228850" y="3615154"/>
            <a:ext cx="5283200" cy="1600200"/>
            <a:chOff x="2228850" y="3615154"/>
            <a:chExt cx="5283200" cy="1600200"/>
          </a:xfrm>
        </p:grpSpPr>
        <p:sp>
          <p:nvSpPr>
            <p:cNvPr id="12" name="모서리가 둥근 직사각형 11"/>
            <p:cNvSpPr/>
            <p:nvPr/>
          </p:nvSpPr>
          <p:spPr bwMode="auto">
            <a:xfrm>
              <a:off x="2228850" y="3615154"/>
              <a:ext cx="1898650" cy="685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로지스틱회귀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예측결과</a:t>
              </a:r>
            </a:p>
          </p:txBody>
        </p:sp>
        <p:sp>
          <p:nvSpPr>
            <p:cNvPr id="13" name="모서리가 둥근 직사각형 12"/>
            <p:cNvSpPr/>
            <p:nvPr/>
          </p:nvSpPr>
          <p:spPr bwMode="auto">
            <a:xfrm>
              <a:off x="2228850" y="4529554"/>
              <a:ext cx="1898650" cy="6858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의사결정나무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예측결과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 bwMode="auto">
            <a:xfrm>
              <a:off x="4540250" y="3805654"/>
              <a:ext cx="1238250" cy="1107784"/>
            </a:xfrm>
            <a:prstGeom prst="ellips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결합</a:t>
              </a:r>
              <a:endPara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Model</a:t>
              </a: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(e.g.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평균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 bwMode="auto">
            <a:xfrm>
              <a:off x="6108700" y="4130946"/>
              <a:ext cx="1403350" cy="4572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최종예측</a:t>
              </a:r>
              <a:endPara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4" name="직선 화살표 연결선 23"/>
            <p:cNvCxnSpPr>
              <a:stCxn id="12" idx="3"/>
            </p:cNvCxnSpPr>
            <p:nvPr/>
          </p:nvCxnSpPr>
          <p:spPr bwMode="auto">
            <a:xfrm>
              <a:off x="4127500" y="3958054"/>
              <a:ext cx="412750" cy="2140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직선 화살표 연결선 26"/>
            <p:cNvCxnSpPr>
              <a:stCxn id="13" idx="3"/>
            </p:cNvCxnSpPr>
            <p:nvPr/>
          </p:nvCxnSpPr>
          <p:spPr bwMode="auto">
            <a:xfrm flipV="1">
              <a:off x="4127500" y="4529554"/>
              <a:ext cx="412750" cy="3429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직선 화살표 연결선 28"/>
            <p:cNvCxnSpPr>
              <a:stCxn id="17" idx="6"/>
            </p:cNvCxnSpPr>
            <p:nvPr/>
          </p:nvCxnSpPr>
          <p:spPr bwMode="auto">
            <a:xfrm>
              <a:off x="5778500" y="4359546"/>
              <a:ext cx="2476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14FED580-1C38-4ED2-B2A6-05550F85D9A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결합모델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앙상블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152292"/>
      </p:ext>
    </p:extLst>
  </p:cSld>
  <p:clrMapOvr>
    <a:masterClrMapping/>
  </p:clrMapOvr>
  <p:transition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직사각형 2">
            <a:extLst>
              <a:ext uri="{FF2B5EF4-FFF2-40B4-BE49-F238E27FC236}">
                <a16:creationId xmlns:a16="http://schemas.microsoft.com/office/drawing/2014/main" id="{FF5C724C-1456-4317-B727-693B43C38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005" y="2743320"/>
            <a:ext cx="4779645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+mn-ea"/>
                <a:ea typeface="+mn-ea"/>
              </a:rPr>
              <a:t>Bias error </a:t>
            </a:r>
            <a:r>
              <a:rPr lang="en-US" altLang="en-US" sz="1800" b="0" dirty="0">
                <a:latin typeface="+mn-ea"/>
                <a:ea typeface="+mn-ea"/>
              </a:rPr>
              <a:t>:  </a:t>
            </a:r>
            <a:r>
              <a:rPr lang="ko-KR" altLang="en-US" sz="1800" b="0" dirty="0">
                <a:latin typeface="+mn-ea"/>
                <a:ea typeface="+mn-ea"/>
              </a:rPr>
              <a:t>모델의 예측</a:t>
            </a:r>
            <a:r>
              <a:rPr lang="en-US" altLang="ko-KR" sz="1800" b="0" dirty="0">
                <a:latin typeface="+mn-ea"/>
                <a:ea typeface="+mn-ea"/>
              </a:rPr>
              <a:t> </a:t>
            </a:r>
            <a:r>
              <a:rPr lang="ko-KR" altLang="en-US" sz="1800" b="0" dirty="0">
                <a:latin typeface="+mn-ea"/>
                <a:ea typeface="+mn-ea"/>
              </a:rPr>
              <a:t>값과 실제 값의 차이</a:t>
            </a:r>
            <a:r>
              <a:rPr lang="en-US" altLang="ko-KR" sz="1800" b="0" dirty="0">
                <a:latin typeface="+mn-ea"/>
                <a:ea typeface="+mn-ea"/>
              </a:rPr>
              <a:t>, bias error</a:t>
            </a:r>
            <a:r>
              <a:rPr lang="ko-KR" altLang="en-US" sz="1800" b="0" dirty="0">
                <a:latin typeface="+mn-ea"/>
                <a:ea typeface="+mn-ea"/>
              </a:rPr>
              <a:t>가 높다는 것은 모델 성능이 </a:t>
            </a:r>
            <a:r>
              <a:rPr lang="ko-KR" altLang="en-US" sz="1800" b="0" dirty="0" err="1">
                <a:latin typeface="+mn-ea"/>
                <a:ea typeface="+mn-ea"/>
              </a:rPr>
              <a:t>안좋은</a:t>
            </a:r>
            <a:r>
              <a:rPr lang="ko-KR" altLang="en-US" sz="1800" b="0" dirty="0">
                <a:latin typeface="+mn-ea"/>
                <a:ea typeface="+mn-ea"/>
              </a:rPr>
              <a:t> 것을 의미</a:t>
            </a:r>
            <a:endParaRPr lang="en-US" altLang="ko-KR" sz="1800" b="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US" altLang="en-US" sz="1800" b="0" dirty="0">
              <a:latin typeface="+mn-ea"/>
              <a:ea typeface="+mn-ea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1800" dirty="0">
                <a:latin typeface="+mn-ea"/>
                <a:ea typeface="+mn-ea"/>
              </a:rPr>
              <a:t>Variance</a:t>
            </a:r>
            <a:r>
              <a:rPr lang="en-US" altLang="en-US" sz="1800" b="0" dirty="0">
                <a:latin typeface="+mn-ea"/>
                <a:ea typeface="+mn-ea"/>
              </a:rPr>
              <a:t> : </a:t>
            </a:r>
            <a:r>
              <a:rPr lang="ko-KR" altLang="en-US" sz="1800" b="0" dirty="0">
                <a:latin typeface="+mn-ea"/>
                <a:ea typeface="+mn-ea"/>
              </a:rPr>
              <a:t>모델이 서로 다른 데이터에 대해 같은 성능을 보장하는가</a:t>
            </a:r>
            <a:r>
              <a:rPr lang="en-US" altLang="ko-KR" sz="1800" b="0" dirty="0">
                <a:latin typeface="+mn-ea"/>
                <a:ea typeface="+mn-ea"/>
              </a:rPr>
              <a:t>. bias error</a:t>
            </a:r>
            <a:r>
              <a:rPr lang="ko-KR" altLang="en-US" sz="1800" b="0" dirty="0">
                <a:latin typeface="+mn-ea"/>
                <a:ea typeface="+mn-ea"/>
              </a:rPr>
              <a:t>가 낮은데도 </a:t>
            </a:r>
            <a:r>
              <a:rPr lang="en-US" altLang="ko-KR" sz="1800" b="0" dirty="0">
                <a:latin typeface="+mn-ea"/>
                <a:ea typeface="+mn-ea"/>
              </a:rPr>
              <a:t>variance</a:t>
            </a:r>
            <a:r>
              <a:rPr lang="ko-KR" altLang="en-US" sz="1800" b="0" dirty="0">
                <a:latin typeface="+mn-ea"/>
                <a:ea typeface="+mn-ea"/>
              </a:rPr>
              <a:t>가 높다는 것은 </a:t>
            </a:r>
            <a:r>
              <a:rPr lang="en-US" altLang="ko-KR" sz="1800" b="0" dirty="0">
                <a:latin typeface="+mn-ea"/>
                <a:ea typeface="+mn-ea"/>
              </a:rPr>
              <a:t>training data </a:t>
            </a:r>
            <a:r>
              <a:rPr lang="ko-KR" altLang="en-US" sz="1800" b="0" dirty="0">
                <a:latin typeface="+mn-ea"/>
                <a:ea typeface="+mn-ea"/>
              </a:rPr>
              <a:t>에 대해 </a:t>
            </a:r>
            <a:r>
              <a:rPr lang="en-US" altLang="ko-KR" sz="1800" b="0" dirty="0">
                <a:latin typeface="+mn-ea"/>
                <a:ea typeface="+mn-ea"/>
              </a:rPr>
              <a:t>over-fit</a:t>
            </a:r>
            <a:r>
              <a:rPr lang="ko-KR" altLang="en-US" sz="1800" b="0" dirty="0">
                <a:latin typeface="+mn-ea"/>
                <a:ea typeface="+mn-ea"/>
              </a:rPr>
              <a:t>되었음을 의미</a:t>
            </a:r>
            <a:endParaRPr lang="en-US" altLang="en-US" sz="1800" b="0" dirty="0">
              <a:latin typeface="+mn-ea"/>
              <a:ea typeface="+mn-ea"/>
            </a:endParaRPr>
          </a:p>
        </p:txBody>
      </p:sp>
      <p:pic>
        <p:nvPicPr>
          <p:cNvPr id="102403" name="Picture 2" descr="http://i0.wp.com/www.analyticsvidhya.com/wp-content/uploads/2015/07/error-of-a-model.png">
            <a:extLst>
              <a:ext uri="{FF2B5EF4-FFF2-40B4-BE49-F238E27FC236}">
                <a16:creationId xmlns:a16="http://schemas.microsoft.com/office/drawing/2014/main" id="{D56B4B14-DA7C-491E-AC93-6E51DAD69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40" y="1052670"/>
            <a:ext cx="5957066" cy="123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04" name="Picture 4" descr="variance_bias">
            <a:extLst>
              <a:ext uri="{FF2B5EF4-FFF2-40B4-BE49-F238E27FC236}">
                <a16:creationId xmlns:a16="http://schemas.microsoft.com/office/drawing/2014/main" id="{163E7EFE-7192-4075-8EDB-18D200D7E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070" y="2548953"/>
            <a:ext cx="3914417" cy="368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94559-8082-4839-A91C-ABEDC20EEC5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Model error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D9C02D-2AD5-4ED3-A496-8ED612657910}"/>
              </a:ext>
            </a:extLst>
          </p:cNvPr>
          <p:cNvSpPr txBox="1"/>
          <p:nvPr/>
        </p:nvSpPr>
        <p:spPr>
          <a:xfrm>
            <a:off x="672087" y="1009424"/>
            <a:ext cx="8624047" cy="1204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가공육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햄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베이컨 등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은 담배와 석면이 속해 있는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‘1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군 발암물질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’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에 해당되며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매일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50g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의 가공육을 먹으면 장암 발병율이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18%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높아질 수 있다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algn="r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- </a:t>
            </a:r>
            <a:r>
              <a:rPr kumimoji="0" lang="ko-KR" altLang="en-US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국제보건기구</a:t>
            </a:r>
            <a:r>
              <a:rPr kumimoji="0" lang="en-US" altLang="ko-KR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(WHO)</a:t>
            </a:r>
            <a:r>
              <a:rPr kumimoji="0" lang="ko-KR" altLang="en-US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의 </a:t>
            </a:r>
            <a:r>
              <a:rPr kumimoji="0" lang="ko-KR" altLang="en-US" sz="1400" b="0" i="1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국제암연구소</a:t>
            </a:r>
            <a:r>
              <a:rPr kumimoji="0" lang="en-US" altLang="ko-KR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(IARC), 2015</a:t>
            </a:r>
            <a:r>
              <a:rPr kumimoji="0" lang="ko-KR" altLang="en-US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년 </a:t>
            </a:r>
            <a:r>
              <a:rPr kumimoji="0" lang="en-US" altLang="ko-KR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11</a:t>
            </a:r>
            <a:r>
              <a:rPr kumimoji="0" lang="ko-KR" altLang="en-US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월 </a:t>
            </a:r>
            <a:r>
              <a:rPr kumimoji="0" lang="en-US" altLang="ko-KR" sz="14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-</a:t>
            </a:r>
            <a:endParaRPr kumimoji="0" lang="ko-KR" altLang="en-US" sz="1400" b="0" i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CA32B6-CC98-4429-9910-328ECE8ABE9F}"/>
              </a:ext>
            </a:extLst>
          </p:cNvPr>
          <p:cNvSpPr txBox="1"/>
          <p:nvPr/>
        </p:nvSpPr>
        <p:spPr>
          <a:xfrm>
            <a:off x="646662" y="2305292"/>
            <a:ext cx="8624047" cy="4204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Relative</a:t>
            </a:r>
            <a:r>
              <a:rPr kumimoji="0" lang="ko-KR" altLang="en-US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Risk(</a:t>
            </a:r>
            <a:r>
              <a:rPr kumimoji="0" lang="ko-KR" altLang="en-US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상대위험도</a:t>
            </a: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하루에 베이컨 두 개가 들어 있는 샌드위치를 먹는 집단이 그러지 않는 집단에 비해 장암에 걸릴 위험이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18%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증가한다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en-US" altLang="ko-KR" sz="1800" b="0" i="1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Absolute Risk(</a:t>
            </a:r>
            <a:r>
              <a:rPr kumimoji="0" lang="ko-KR" altLang="en-US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절대위험도</a:t>
            </a: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 :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각 집단에서 장암에 걸릴 것이 라고 예상되는 비율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만일 평균적으로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100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명중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6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명이 장암에 걸린다고 하면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100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명이 매일 베이컨 두개가 든 샌드위치를 먹는다면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7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명이 장암에 걸릴 확률이 있다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Expected Frequency(</a:t>
            </a:r>
            <a:r>
              <a:rPr kumimoji="0" lang="ko-KR" altLang="en-US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기대 빈도</a:t>
            </a:r>
            <a:r>
              <a:rPr kumimoji="0" lang="en-US" altLang="ko-KR" sz="1800" b="0" i="1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 :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100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 혹은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1000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명에 대해 기대되는 숫자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장암발생 기대 빈도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: 6 / 100, 1 / 16</a:t>
            </a: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매일 샌드위치를 먹은 사람의 장암발생 기대 빈도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: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7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/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100, 1 / 14</a:t>
            </a:r>
            <a:endParaRPr kumimoji="0" lang="ko-KR" altLang="en-US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1AF0A-5616-4BC4-9295-6CC78711F31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Framing Effect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265683"/>
      </p:ext>
    </p:extLst>
  </p:cSld>
  <p:clrMapOvr>
    <a:masterClrMapping/>
  </p:clrMapOvr>
  <p:transition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그림 1">
            <a:extLst>
              <a:ext uri="{FF2B5EF4-FFF2-40B4-BE49-F238E27FC236}">
                <a16:creationId xmlns:a16="http://schemas.microsoft.com/office/drawing/2014/main" id="{D7B2E9F5-AA2F-4F3D-9711-7E2BD00E61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30" y="1078687"/>
            <a:ext cx="8065120" cy="551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B519ECA-6D24-4E1B-AD44-EAD1DF95E6C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Model error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9" name="Picture 2" descr="model_complexity">
            <a:extLst>
              <a:ext uri="{FF2B5EF4-FFF2-40B4-BE49-F238E27FC236}">
                <a16:creationId xmlns:a16="http://schemas.microsoft.com/office/drawing/2014/main" id="{AFA22BA3-329E-4217-AA35-E4EBE0346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0" y="1196690"/>
            <a:ext cx="8096309" cy="479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256584-E8A5-4A1F-8779-9506AC124A0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Model error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7" name="Picture 2" descr="overfitting underfitting에 대한 이미지 검색결과">
            <a:extLst>
              <a:ext uri="{FF2B5EF4-FFF2-40B4-BE49-F238E27FC236}">
                <a16:creationId xmlns:a16="http://schemas.microsoft.com/office/drawing/2014/main" id="{459F3CB8-5E7A-4173-8BDF-C9D9A80FE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0" y="1252705"/>
            <a:ext cx="8730015" cy="3040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TextBox 1">
            <a:extLst>
              <a:ext uri="{FF2B5EF4-FFF2-40B4-BE49-F238E27FC236}">
                <a16:creationId xmlns:a16="http://schemas.microsoft.com/office/drawing/2014/main" id="{EB14A5B5-4BAB-4EC1-8B6D-A609E4DE66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0990" y="4437140"/>
            <a:ext cx="4578497" cy="18913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Overfitting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문제 해결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더 많은 훈련 데이터 수집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정규화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(Regularization)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적은 파라메터를 갖는 단순한 모델 선택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데이터 차원 축소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843638-EB99-49E1-B98E-DBB1838B763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Overfitting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슬라이드 번호 개체 틀 1">
            <a:extLst>
              <a:ext uri="{FF2B5EF4-FFF2-40B4-BE49-F238E27FC236}">
                <a16:creationId xmlns:a16="http://schemas.microsoft.com/office/drawing/2014/main" id="{72B8DECD-3CAD-4315-86B9-0D5F10DB65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048750" y="6356350"/>
            <a:ext cx="8572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4376" indent="-27860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442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6019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0596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173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50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4327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904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2E7ABA7-DA14-4399-A0FD-3EA90F647859}" type="slidenum">
              <a:rPr lang="ko-KR" altLang="en-US">
                <a:solidFill>
                  <a:srgbClr val="898989"/>
                </a:solidFill>
              </a:rPr>
              <a:pPr/>
              <a:t>112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920268-6161-4E55-9046-824327DAEE1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95625" y="1293019"/>
            <a:ext cx="3152410" cy="57347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D55824C-C59B-4E1A-B4CC-90FEB5729708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0552" y="1876774"/>
            <a:ext cx="9391623" cy="1671020"/>
          </a:xfrm>
          <a:prstGeom prst="rect">
            <a:avLst/>
          </a:prstGeom>
          <a:blipFill>
            <a:blip r:embed="rId3"/>
            <a:stretch>
              <a:fillRect l="-127" b="-1068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  <a:latin typeface="+mn-ea"/>
                <a:ea typeface="+mn-ea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CF044A-5D47-43A7-AEB4-AEE61A19847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Classification &amp; Regression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슬라이드 번호 개체 틀 1">
            <a:extLst>
              <a:ext uri="{FF2B5EF4-FFF2-40B4-BE49-F238E27FC236}">
                <a16:creationId xmlns:a16="http://schemas.microsoft.com/office/drawing/2014/main" id="{A03E7BE1-BCF5-448E-9D5D-1A3ACFA482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048750" y="6356350"/>
            <a:ext cx="8572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4376" indent="-27860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442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6019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0596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173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50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4327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904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8064C-B02A-4692-A2A9-927073A4C290}" type="slidenum">
              <a:rPr lang="ko-KR" altLang="en-US">
                <a:solidFill>
                  <a:srgbClr val="898989"/>
                </a:solidFill>
              </a:rPr>
              <a:pPr/>
              <a:t>113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111620" name="TextBox 3">
            <a:extLst>
              <a:ext uri="{FF2B5EF4-FFF2-40B4-BE49-F238E27FC236}">
                <a16:creationId xmlns:a16="http://schemas.microsoft.com/office/drawing/2014/main" id="{8E2C628A-7250-487D-B618-7B8C6A6A0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70" y="1197620"/>
            <a:ext cx="9358949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spc="-150" dirty="0">
                <a:latin typeface="+mn-ea"/>
                <a:ea typeface="+mn-ea"/>
              </a:rPr>
              <a:t>최적의 모델 선택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비용 함수</a:t>
            </a:r>
            <a:r>
              <a:rPr lang="en-US" altLang="ko-KR" sz="1600" spc="-150" dirty="0">
                <a:latin typeface="+mn-ea"/>
                <a:ea typeface="+mn-ea"/>
              </a:rPr>
              <a:t>(Cost function)</a:t>
            </a:r>
            <a:r>
              <a:rPr lang="ko-KR" altLang="en-US" sz="1600" spc="-150" dirty="0">
                <a:latin typeface="+mn-ea"/>
                <a:ea typeface="+mn-ea"/>
              </a:rPr>
              <a:t>의 값이 가장 작은 모델 선택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비용함수의 값이 동일 할 경우 가중치</a:t>
            </a:r>
            <a:r>
              <a:rPr lang="en-US" altLang="ko-KR" sz="1600" spc="-150" dirty="0">
                <a:latin typeface="+mn-ea"/>
                <a:ea typeface="+mn-ea"/>
              </a:rPr>
              <a:t>(Weight) </a:t>
            </a:r>
            <a:r>
              <a:rPr lang="ko-KR" altLang="en-US" sz="1600" spc="-150" dirty="0">
                <a:latin typeface="+mn-ea"/>
                <a:ea typeface="+mn-ea"/>
              </a:rPr>
              <a:t>값이 작은 모델 선호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가중치 값이 클 경우 데이터에 민감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2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가중치 값을 아주 작게 해도 비용 함수의 값에 차이가 없으면  해당 특성</a:t>
            </a:r>
            <a:r>
              <a:rPr lang="en-US" altLang="ko-KR" sz="1600" spc="-150" dirty="0">
                <a:latin typeface="+mn-ea"/>
                <a:ea typeface="+mn-ea"/>
              </a:rPr>
              <a:t>(feature)</a:t>
            </a:r>
            <a:r>
              <a:rPr lang="ko-KR" altLang="en-US" sz="1600" spc="-150" dirty="0">
                <a:latin typeface="+mn-ea"/>
                <a:ea typeface="+mn-ea"/>
              </a:rPr>
              <a:t>제외   </a:t>
            </a:r>
            <a:endParaRPr lang="en-US" altLang="ko-KR" sz="1600" spc="-15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spc="-150" dirty="0">
                <a:latin typeface="+mn-ea"/>
                <a:ea typeface="+mn-ea"/>
              </a:rPr>
              <a:t>정규화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가중치 값을 가능한 작게 하기 위한 추가적인 항을 비용 함수에 추가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 err="1">
                <a:latin typeface="+mn-ea"/>
                <a:ea typeface="+mn-ea"/>
              </a:rPr>
              <a:t>다중공선성을</a:t>
            </a:r>
            <a:r>
              <a:rPr lang="ko-KR" altLang="en-US" sz="1600" spc="-150" dirty="0">
                <a:latin typeface="+mn-ea"/>
                <a:ea typeface="+mn-ea"/>
              </a:rPr>
              <a:t> 처리하고 데이터에서 잡음을 제거하여 </a:t>
            </a:r>
            <a:r>
              <a:rPr lang="ko-KR" altLang="en-US" sz="1600" spc="-150" dirty="0" err="1">
                <a:latin typeface="+mn-ea"/>
                <a:ea typeface="+mn-ea"/>
              </a:rPr>
              <a:t>오버피팅</a:t>
            </a:r>
            <a:r>
              <a:rPr lang="ko-KR" altLang="en-US" sz="1600" spc="-150" dirty="0">
                <a:latin typeface="+mn-ea"/>
                <a:ea typeface="+mn-ea"/>
              </a:rPr>
              <a:t> 방지</a:t>
            </a:r>
            <a:endParaRPr lang="en-US" altLang="ko-KR" sz="16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극한 파라메터 가중치에 벌칙을 부과하기 위한 추가의 함수를 도입</a:t>
            </a:r>
            <a:endParaRPr lang="en-US" altLang="ko-KR" sz="1600" spc="-15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522886-7662-4B59-8E4C-85BEEE51CC8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정규화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(Regularization)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슬라이드 번호 개체 틀 1">
            <a:extLst>
              <a:ext uri="{FF2B5EF4-FFF2-40B4-BE49-F238E27FC236}">
                <a16:creationId xmlns:a16="http://schemas.microsoft.com/office/drawing/2014/main" id="{323A6F59-8CC6-411F-9AA5-5D00D61ED9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 bwMode="auto">
          <a:xfrm>
            <a:off x="9048750" y="6356350"/>
            <a:ext cx="8572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24376" indent="-27860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1442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6019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05965" indent="-222885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45173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89750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34327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789045" indent="-2228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CFCD5C3-8814-4D35-B513-BF4522034EAC}" type="slidenum">
              <a:rPr lang="ko-KR" altLang="en-US">
                <a:solidFill>
                  <a:srgbClr val="898989"/>
                </a:solidFill>
              </a:rPr>
              <a:pPr/>
              <a:t>114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112643" name="TextBox 10">
            <a:extLst>
              <a:ext uri="{FF2B5EF4-FFF2-40B4-BE49-F238E27FC236}">
                <a16:creationId xmlns:a16="http://schemas.microsoft.com/office/drawing/2014/main" id="{FA3076A8-E4E3-4EE1-9E38-40637E8BA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43" y="1115398"/>
            <a:ext cx="26189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1800">
                <a:latin typeface="+mn-ea"/>
                <a:ea typeface="+mn-ea"/>
              </a:rPr>
              <a:t>정규화</a:t>
            </a:r>
            <a:r>
              <a:rPr lang="en-US" altLang="ko-KR" sz="1800">
                <a:latin typeface="+mn-ea"/>
                <a:ea typeface="+mn-ea"/>
              </a:rPr>
              <a:t>(Regularization)</a:t>
            </a:r>
          </a:p>
        </p:txBody>
      </p:sp>
      <p:pic>
        <p:nvPicPr>
          <p:cNvPr id="112644" name="그림 1">
            <a:extLst>
              <a:ext uri="{FF2B5EF4-FFF2-40B4-BE49-F238E27FC236}">
                <a16:creationId xmlns:a16="http://schemas.microsoft.com/office/drawing/2014/main" id="{C7BEC8BF-72C8-484D-AD27-D5FE9C94BBD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45" y="1729202"/>
            <a:ext cx="2098834" cy="63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Picture 2" descr="http://rasbt.github.io/mlxtend/user_guide/general_concepts/regularization-linear_files/l2.png">
            <a:extLst>
              <a:ext uri="{FF2B5EF4-FFF2-40B4-BE49-F238E27FC236}">
                <a16:creationId xmlns:a16="http://schemas.microsoft.com/office/drawing/2014/main" id="{12007808-723B-41D8-9186-8D8FBEDF7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1" y="2511732"/>
            <a:ext cx="4536630" cy="358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그림 2">
            <a:extLst>
              <a:ext uri="{FF2B5EF4-FFF2-40B4-BE49-F238E27FC236}">
                <a16:creationId xmlns:a16="http://schemas.microsoft.com/office/drawing/2014/main" id="{62FC0BA4-B283-4058-82D2-89A834147D4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964" y="1690507"/>
            <a:ext cx="2307789" cy="67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7" name="Picture 4" descr="http://rasbt.github.io/mlxtend/user_guide/general_concepts/regularization-linear_files/l1.png">
            <a:extLst>
              <a:ext uri="{FF2B5EF4-FFF2-40B4-BE49-F238E27FC236}">
                <a16:creationId xmlns:a16="http://schemas.microsoft.com/office/drawing/2014/main" id="{189AA94A-7123-4D78-B7A5-B9601E288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531853"/>
            <a:ext cx="4587716" cy="3561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3C969A-C4BD-4F80-8722-ADA8852EBDF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정규화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(Regularization)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TextBox 2">
            <a:extLst>
              <a:ext uri="{FF2B5EF4-FFF2-40B4-BE49-F238E27FC236}">
                <a16:creationId xmlns:a16="http://schemas.microsoft.com/office/drawing/2014/main" id="{F2393D45-80CA-461C-BC93-203D0DD2F3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70" y="1196690"/>
            <a:ext cx="23711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800">
                <a:latin typeface="+mn-ea"/>
                <a:ea typeface="+mn-ea"/>
              </a:rPr>
              <a:t>Confusion matrix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D74EA8B-63B7-4CDE-9574-3123B4F3F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760552"/>
              </p:ext>
            </p:extLst>
          </p:nvPr>
        </p:nvGraphicFramePr>
        <p:xfrm>
          <a:off x="1609726" y="2040613"/>
          <a:ext cx="6827403" cy="2847636"/>
        </p:xfrm>
        <a:graphic>
          <a:graphicData uri="http://schemas.openxmlformats.org/drawingml/2006/table">
            <a:tbl>
              <a:tblPr/>
              <a:tblGrid>
                <a:gridCol w="891540">
                  <a:extLst>
                    <a:ext uri="{9D8B030D-6E8A-4147-A177-3AD203B41FA5}">
                      <a16:colId xmlns:a16="http://schemas.microsoft.com/office/drawing/2014/main" val="4214222619"/>
                    </a:ext>
                  </a:extLst>
                </a:gridCol>
                <a:gridCol w="939524">
                  <a:extLst>
                    <a:ext uri="{9D8B030D-6E8A-4147-A177-3AD203B41FA5}">
                      <a16:colId xmlns:a16="http://schemas.microsoft.com/office/drawing/2014/main" val="752030792"/>
                    </a:ext>
                  </a:extLst>
                </a:gridCol>
                <a:gridCol w="1080150">
                  <a:extLst>
                    <a:ext uri="{9D8B030D-6E8A-4147-A177-3AD203B41FA5}">
                      <a16:colId xmlns:a16="http://schemas.microsoft.com/office/drawing/2014/main" val="2274488166"/>
                    </a:ext>
                  </a:extLst>
                </a:gridCol>
                <a:gridCol w="1006301">
                  <a:extLst>
                    <a:ext uri="{9D8B030D-6E8A-4147-A177-3AD203B41FA5}">
                      <a16:colId xmlns:a16="http://schemas.microsoft.com/office/drawing/2014/main" val="273406890"/>
                    </a:ext>
                  </a:extLst>
                </a:gridCol>
                <a:gridCol w="1772245">
                  <a:extLst>
                    <a:ext uri="{9D8B030D-6E8A-4147-A177-3AD203B41FA5}">
                      <a16:colId xmlns:a16="http://schemas.microsoft.com/office/drawing/2014/main" val="3352855687"/>
                    </a:ext>
                  </a:extLst>
                </a:gridCol>
                <a:gridCol w="1137643">
                  <a:extLst>
                    <a:ext uri="{9D8B030D-6E8A-4147-A177-3AD203B41FA5}">
                      <a16:colId xmlns:a16="http://schemas.microsoft.com/office/drawing/2014/main" val="3809251281"/>
                    </a:ext>
                  </a:extLst>
                </a:gridCol>
              </a:tblGrid>
              <a:tr h="362188">
                <a:tc rowSpan="2" grid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Confusion Matrix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Real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grid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801613"/>
                  </a:ext>
                </a:extLst>
              </a:tr>
              <a:tr h="3621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05783"/>
                  </a:ext>
                </a:extLst>
              </a:tr>
              <a:tr h="713541">
                <a:tc row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Predict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Positive Predictive Value</a:t>
                      </a:r>
                    </a:p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(precision)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a/(a+b)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774670"/>
                  </a:ext>
                </a:extLst>
              </a:tr>
              <a:tr h="50613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E6F2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Negative Predictive Value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d/(c+d)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8433847"/>
                  </a:ext>
                </a:extLst>
              </a:tr>
              <a:tr h="506135">
                <a:tc rowSpan="2" grid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Sensitivity</a:t>
                      </a:r>
                    </a:p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(recall)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Specificity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rowSpan="2" gridSpan="2"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Accuracy </a:t>
                      </a:r>
                    </a:p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(</a:t>
                      </a:r>
                      <a:r>
                        <a:rPr kumimoji="0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a+d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 / (</a:t>
                      </a:r>
                      <a:r>
                        <a:rPr kumimoji="0" lang="en-US" altLang="ko-KR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a+b+c+d</a:t>
                      </a:r>
                      <a:r>
                        <a:rPr kumimoji="0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675035"/>
                  </a:ext>
                </a:extLst>
              </a:tr>
              <a:tr h="362188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a/(a+c)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d/(</a:t>
                      </a: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b+d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89161" marR="89161" marT="44592" marB="445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CC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90852"/>
                  </a:ext>
                </a:extLst>
              </a:tr>
            </a:tbl>
          </a:graphicData>
        </a:graphic>
      </p:graphicFrame>
      <p:sp>
        <p:nvSpPr>
          <p:cNvPr id="118825" name="직사각형 8">
            <a:extLst>
              <a:ext uri="{FF2B5EF4-FFF2-40B4-BE49-F238E27FC236}">
                <a16:creationId xmlns:a16="http://schemas.microsoft.com/office/drawing/2014/main" id="{F0B8CA0D-4685-44E0-9210-CB88050B8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5560" y="5125403"/>
            <a:ext cx="456528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altLang="ko-KR" sz="1400">
                <a:latin typeface="+mn-ea"/>
                <a:ea typeface="+mn-ea"/>
                <a:cs typeface="Arial" panose="020B0604020202020204" pitchFamily="34" charset="0"/>
              </a:rPr>
              <a:t>F = 2 * (precision * recall) / (precision + recall)</a:t>
            </a:r>
            <a:endParaRPr lang="en-US" altLang="en-US" sz="140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A8D48-8AC2-47F4-B2E5-D4A6B29B4D5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모델 평가</a:t>
            </a:r>
          </a:p>
        </p:txBody>
      </p:sp>
    </p:spTree>
  </p:cSld>
  <p:clrMapOvr>
    <a:masterClrMapping/>
  </p:clrMapOvr>
  <p:transition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TextBox 2">
            <a:extLst>
              <a:ext uri="{FF2B5EF4-FFF2-40B4-BE49-F238E27FC236}">
                <a16:creationId xmlns:a16="http://schemas.microsoft.com/office/drawing/2014/main" id="{6F65DFBE-7156-496A-9548-5A29F307E8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1" y="1491030"/>
            <a:ext cx="37337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+mn-ea"/>
                <a:ea typeface="+mn-ea"/>
              </a:rPr>
              <a:t>RMSE - Root Mean Squared Error</a:t>
            </a:r>
          </a:p>
        </p:txBody>
      </p:sp>
      <p:sp>
        <p:nvSpPr>
          <p:cNvPr id="133124" name="TextBox 7">
            <a:extLst>
              <a:ext uri="{FF2B5EF4-FFF2-40B4-BE49-F238E27FC236}">
                <a16:creationId xmlns:a16="http://schemas.microsoft.com/office/drawing/2014/main" id="{52F875E0-9CD4-42E4-A510-77FDACD15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010" y="1491030"/>
            <a:ext cx="33009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600">
                <a:latin typeface="+mn-ea"/>
                <a:ea typeface="+mn-ea"/>
              </a:rPr>
              <a:t>RSE - Relative Squared Error</a:t>
            </a:r>
          </a:p>
        </p:txBody>
      </p:sp>
      <p:pic>
        <p:nvPicPr>
          <p:cNvPr id="133125" name="Picture 2" descr="http://www.saedsayad.com/images/RMSE.png">
            <a:extLst>
              <a:ext uri="{FF2B5EF4-FFF2-40B4-BE49-F238E27FC236}">
                <a16:creationId xmlns:a16="http://schemas.microsoft.com/office/drawing/2014/main" id="{72AB3F73-68ED-499F-B9C6-7A6854274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460" y="2032873"/>
            <a:ext cx="2145268" cy="1188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6" name="Picture 4" descr="http://www.saedsayad.com/images/RSE.png">
            <a:extLst>
              <a:ext uri="{FF2B5EF4-FFF2-40B4-BE49-F238E27FC236}">
                <a16:creationId xmlns:a16="http://schemas.microsoft.com/office/drawing/2014/main" id="{CCB9D4C3-0BB2-4E08-8AA0-54CBB8F9D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489" y="2028230"/>
            <a:ext cx="2033826" cy="119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7" name="Picture 6" descr="http://www.saedsayad.com/images/MAE.png">
            <a:extLst>
              <a:ext uri="{FF2B5EF4-FFF2-40B4-BE49-F238E27FC236}">
                <a16:creationId xmlns:a16="http://schemas.microsoft.com/office/drawing/2014/main" id="{CA5FDD78-6CEA-4130-BC62-67C5F74FA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903" y="4068391"/>
            <a:ext cx="1922383" cy="1067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8" name="Picture 8" descr="http://www.saedsayad.com/images/RAE.png">
            <a:extLst>
              <a:ext uri="{FF2B5EF4-FFF2-40B4-BE49-F238E27FC236}">
                <a16:creationId xmlns:a16="http://schemas.microsoft.com/office/drawing/2014/main" id="{2E568C63-3B2E-41E6-8E2C-31BF35042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211" y="3975522"/>
            <a:ext cx="1922383" cy="1253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9" name="TextBox 10">
            <a:extLst>
              <a:ext uri="{FF2B5EF4-FFF2-40B4-BE49-F238E27FC236}">
                <a16:creationId xmlns:a16="http://schemas.microsoft.com/office/drawing/2014/main" id="{96E6EFC1-BE01-4C8D-BF3F-1BAC9CB541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0" y="3599295"/>
            <a:ext cx="312335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+mn-ea"/>
                <a:ea typeface="+mn-ea"/>
              </a:rPr>
              <a:t>MAE - Mean Absolute Error</a:t>
            </a:r>
          </a:p>
        </p:txBody>
      </p:sp>
      <p:sp>
        <p:nvSpPr>
          <p:cNvPr id="133130" name="TextBox 11">
            <a:extLst>
              <a:ext uri="{FF2B5EF4-FFF2-40B4-BE49-F238E27FC236}">
                <a16:creationId xmlns:a16="http://schemas.microsoft.com/office/drawing/2014/main" id="{46C2DE1E-A4B2-48F0-B7A4-3EAF3E9AF9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010" y="3599295"/>
            <a:ext cx="33622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600">
                <a:latin typeface="+mn-ea"/>
                <a:ea typeface="+mn-ea"/>
              </a:rPr>
              <a:t>RAE - Relative Absoulte Error</a:t>
            </a:r>
          </a:p>
        </p:txBody>
      </p:sp>
      <p:sp>
        <p:nvSpPr>
          <p:cNvPr id="133131" name="TextBox 1">
            <a:extLst>
              <a:ext uri="{FF2B5EF4-FFF2-40B4-BE49-F238E27FC236}">
                <a16:creationId xmlns:a16="http://schemas.microsoft.com/office/drawing/2014/main" id="{B1F834F2-3942-477F-A5BB-8BA1C5527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2255" y="5229250"/>
            <a:ext cx="1716525" cy="80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560" dirty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a : real value</a:t>
            </a:r>
          </a:p>
          <a:p>
            <a:r>
              <a:rPr lang="en-US" altLang="en-US" sz="1560" dirty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p : predict value</a:t>
            </a:r>
          </a:p>
          <a:p>
            <a:r>
              <a:rPr lang="en-US" altLang="en-US" sz="1560" dirty="0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ǡ : average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97E732-559E-4FB5-94F8-8C9B5F591FC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모델 평가</a:t>
            </a:r>
          </a:p>
        </p:txBody>
      </p:sp>
    </p:spTree>
  </p:cSld>
  <p:clrMapOvr>
    <a:masterClrMapping/>
  </p:clrMapOvr>
  <p:transition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2"/>
          <p:cNvSpPr>
            <a:spLocks noChangeArrowheads="1"/>
          </p:cNvSpPr>
          <p:nvPr/>
        </p:nvSpPr>
        <p:spPr bwMode="auto">
          <a:xfrm>
            <a:off x="412750" y="3429000"/>
            <a:ext cx="7264400" cy="2362200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67589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12750" y="1123950"/>
            <a:ext cx="8664575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무엇을 타겟으로 설정해야 하는가</a:t>
            </a:r>
          </a:p>
          <a:p>
            <a:pPr lvl="1"/>
            <a:r>
              <a:rPr lang="ko-KR" altLang="en-US" sz="1800" dirty="0">
                <a:latin typeface="+mn-ea"/>
              </a:rPr>
              <a:t>예측모델 </a:t>
            </a:r>
            <a:r>
              <a:rPr lang="en-US" altLang="ko-KR" sz="1800" dirty="0">
                <a:latin typeface="+mn-ea"/>
              </a:rPr>
              <a:t>&lt;&gt; action</a:t>
            </a:r>
            <a:r>
              <a:rPr lang="ko-KR" altLang="en-US" sz="1800" dirty="0">
                <a:latin typeface="+mn-ea"/>
              </a:rPr>
              <a:t>의 대상</a:t>
            </a:r>
          </a:p>
          <a:p>
            <a:pPr lvl="2"/>
            <a:r>
              <a:rPr lang="ko-KR" altLang="en-US" sz="1800" dirty="0">
                <a:latin typeface="+mn-ea"/>
              </a:rPr>
              <a:t>이탈가능성이 높은 고객 </a:t>
            </a:r>
            <a:r>
              <a:rPr lang="en-US" altLang="ko-KR" sz="1800" dirty="0">
                <a:latin typeface="+mn-ea"/>
              </a:rPr>
              <a:t>=/= </a:t>
            </a:r>
            <a:r>
              <a:rPr lang="ko-KR" altLang="en-US" sz="1800" dirty="0">
                <a:latin typeface="+mn-ea"/>
              </a:rPr>
              <a:t>이탈방지 캠페인 대상</a:t>
            </a:r>
          </a:p>
          <a:p>
            <a:pPr lvl="2"/>
            <a:r>
              <a:rPr lang="ko-KR" altLang="en-US" sz="1800" dirty="0">
                <a:latin typeface="+mn-ea"/>
              </a:rPr>
              <a:t>구매가능성이 높은 고객 </a:t>
            </a:r>
            <a:r>
              <a:rPr lang="en-US" altLang="ko-KR" sz="1800" dirty="0">
                <a:latin typeface="+mn-ea"/>
              </a:rPr>
              <a:t>=/= </a:t>
            </a:r>
            <a:r>
              <a:rPr lang="ko-KR" altLang="en-US" sz="1800" dirty="0">
                <a:latin typeface="+mn-ea"/>
              </a:rPr>
              <a:t>프로모션 대상</a:t>
            </a:r>
          </a:p>
          <a:p>
            <a:pPr lvl="2"/>
            <a:r>
              <a:rPr lang="ko-KR" altLang="en-US" sz="1800" dirty="0">
                <a:latin typeface="+mn-ea"/>
              </a:rPr>
              <a:t>장기적인 로열티가 예상되는 고객 </a:t>
            </a:r>
            <a:r>
              <a:rPr lang="en-US" altLang="ko-KR" sz="1800" dirty="0">
                <a:latin typeface="+mn-ea"/>
              </a:rPr>
              <a:t>=/= </a:t>
            </a:r>
            <a:r>
              <a:rPr lang="ko-KR" altLang="en-US" sz="1800" dirty="0">
                <a:latin typeface="+mn-ea"/>
              </a:rPr>
              <a:t>여름 마케팅 집중 대상</a:t>
            </a: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분석에서 제외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분리시켜야 할 고객 유형의 규정</a:t>
            </a:r>
          </a:p>
          <a:p>
            <a:pPr lvl="1"/>
            <a:r>
              <a:rPr lang="ko-KR" altLang="en-US" sz="1800" dirty="0">
                <a:latin typeface="+mn-ea"/>
              </a:rPr>
              <a:t>개인사업자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회사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알려지지 않은 </a:t>
            </a:r>
            <a:r>
              <a:rPr lang="en-US" altLang="ko-KR" sz="1800" dirty="0">
                <a:latin typeface="+mn-ea"/>
              </a:rPr>
              <a:t>B2B</a:t>
            </a:r>
            <a:r>
              <a:rPr lang="ko-KR" altLang="en-US" sz="1800" dirty="0">
                <a:latin typeface="+mn-ea"/>
              </a:rPr>
              <a:t>고객</a:t>
            </a:r>
          </a:p>
          <a:p>
            <a:pPr lvl="1"/>
            <a:r>
              <a:rPr lang="ko-KR" altLang="en-US" sz="1800" dirty="0">
                <a:latin typeface="+mn-ea"/>
              </a:rPr>
              <a:t>이미 사망한 사람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이민간 사람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미성년자</a:t>
            </a:r>
          </a:p>
          <a:p>
            <a:pPr lvl="1"/>
            <a:r>
              <a:rPr lang="ko-KR" altLang="en-US" sz="1800" dirty="0">
                <a:latin typeface="+mn-ea"/>
              </a:rPr>
              <a:t>중학생이상 </a:t>
            </a: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초등학생대상 학습지 경우</a:t>
            </a:r>
          </a:p>
          <a:p>
            <a:pPr lvl="1"/>
            <a:r>
              <a:rPr lang="ko-KR" altLang="en-US" sz="1800" dirty="0">
                <a:latin typeface="+mn-ea"/>
              </a:rPr>
              <a:t>마케팅 중지를 요청 한 고객</a:t>
            </a:r>
          </a:p>
          <a:p>
            <a:pPr lvl="1"/>
            <a:r>
              <a:rPr lang="ko-KR" altLang="en-US" sz="1800" dirty="0">
                <a:latin typeface="+mn-ea"/>
              </a:rPr>
              <a:t>임직원 또는 그 가족</a:t>
            </a:r>
          </a:p>
        </p:txBody>
      </p:sp>
      <p:sp>
        <p:nvSpPr>
          <p:cNvPr id="67591" name="AutoShape 6"/>
          <p:cNvSpPr>
            <a:spLocks noChangeArrowheads="1"/>
          </p:cNvSpPr>
          <p:nvPr/>
        </p:nvSpPr>
        <p:spPr bwMode="auto">
          <a:xfrm flipH="1" flipV="1">
            <a:off x="7276439" y="3429000"/>
            <a:ext cx="412750" cy="30480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bg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67592" name="AutoShape 7"/>
          <p:cNvSpPr>
            <a:spLocks noChangeArrowheads="1"/>
          </p:cNvSpPr>
          <p:nvPr/>
        </p:nvSpPr>
        <p:spPr bwMode="auto">
          <a:xfrm>
            <a:off x="7264400" y="3429000"/>
            <a:ext cx="412750" cy="304800"/>
          </a:xfrm>
          <a:prstGeom prst="rtTriangle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BFD375-BD5F-4C4D-A5F0-DDAD7114298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Target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변수 정의</a:t>
            </a:r>
          </a:p>
        </p:txBody>
      </p:sp>
    </p:spTree>
    <p:extLst>
      <p:ext uri="{BB962C8B-B14F-4D97-AF65-F5344CB8AC3E}">
        <p14:creationId xmlns:p14="http://schemas.microsoft.com/office/powerpoint/2010/main" val="1472521917"/>
      </p:ext>
    </p:extLst>
  </p:cSld>
  <p:clrMapOvr>
    <a:masterClrMapping/>
  </p:clrMapOvr>
  <p:transition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6" name="Rectangle 3"/>
          <p:cNvSpPr>
            <a:spLocks noChangeArrowheads="1"/>
          </p:cNvSpPr>
          <p:nvPr/>
        </p:nvSpPr>
        <p:spPr bwMode="auto">
          <a:xfrm>
            <a:off x="3054350" y="2055865"/>
            <a:ext cx="66040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rIns="108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다음달 이탈할 고객은 누구인가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 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유지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이번 마케팅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Offer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 누가 반응할 것인가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 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반응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무반응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9637" name="Rectangle 4"/>
          <p:cNvSpPr>
            <a:spLocks noChangeArrowheads="1"/>
          </p:cNvSpPr>
          <p:nvPr/>
        </p:nvSpPr>
        <p:spPr bwMode="auto">
          <a:xfrm>
            <a:off x="990600" y="1752600"/>
            <a:ext cx="1898650" cy="990600"/>
          </a:xfrm>
          <a:prstGeom prst="rect">
            <a:avLst/>
          </a:prstGeom>
          <a:solidFill>
            <a:srgbClr val="CCECF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252000" tIns="252000" rIns="1080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Classification</a:t>
            </a:r>
          </a:p>
        </p:txBody>
      </p:sp>
      <p:sp>
        <p:nvSpPr>
          <p:cNvPr id="69638" name="Rectangle 5"/>
          <p:cNvSpPr>
            <a:spLocks noChangeArrowheads="1"/>
          </p:cNvSpPr>
          <p:nvPr/>
        </p:nvSpPr>
        <p:spPr bwMode="auto">
          <a:xfrm>
            <a:off x="990600" y="3733800"/>
            <a:ext cx="1898650" cy="990600"/>
          </a:xfrm>
          <a:prstGeom prst="rect">
            <a:avLst/>
          </a:prstGeom>
          <a:solidFill>
            <a:srgbClr val="CCECFF"/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lIns="252000" tIns="252000" rIns="1080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Estimation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3054350" y="3990975"/>
            <a:ext cx="6604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rIns="1080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향후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년 동안 고객들이 제공할 예상 매출액은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 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매출액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고객이 언제 이탈한 것인가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 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유지기간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고객이 이번 마케팅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Offer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 얼마나 구매할 것인가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구매액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69640" name="Text Box 7"/>
          <p:cNvSpPr txBox="1">
            <a:spLocks noChangeArrowheads="1"/>
          </p:cNvSpPr>
          <p:nvPr/>
        </p:nvSpPr>
        <p:spPr bwMode="auto">
          <a:xfrm>
            <a:off x="3054351" y="1717311"/>
            <a:ext cx="5514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0" rIns="108000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주어진 문제를 사전에 이미 정의된 몇 개의 그룹으로 할당</a:t>
            </a:r>
          </a:p>
        </p:txBody>
      </p:sp>
      <p:sp>
        <p:nvSpPr>
          <p:cNvPr id="69641" name="Text Box 8"/>
          <p:cNvSpPr txBox="1">
            <a:spLocks noChangeArrowheads="1"/>
          </p:cNvSpPr>
          <p:nvPr/>
        </p:nvSpPr>
        <p:spPr bwMode="auto">
          <a:xfrm>
            <a:off x="3057790" y="3702050"/>
            <a:ext cx="55144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000" rIns="108000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주어진 문제에 대해 미래에 가지게 될 정량적인 값을 산출</a:t>
            </a:r>
          </a:p>
        </p:txBody>
      </p:sp>
      <p:sp>
        <p:nvSpPr>
          <p:cNvPr id="69642" name="Oval 9"/>
          <p:cNvSpPr>
            <a:spLocks noChangeArrowheads="1"/>
          </p:cNvSpPr>
          <p:nvPr/>
        </p:nvSpPr>
        <p:spPr bwMode="auto">
          <a:xfrm>
            <a:off x="742950" y="1676400"/>
            <a:ext cx="584729" cy="539750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round/>
            <a:headEnd/>
            <a:tailEnd/>
          </a:ln>
        </p:spPr>
        <p:txBody>
          <a:bodyPr wrap="none" lIns="108000" rIns="1080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69643" name="Oval 10"/>
          <p:cNvSpPr>
            <a:spLocks noChangeArrowheads="1"/>
          </p:cNvSpPr>
          <p:nvPr/>
        </p:nvSpPr>
        <p:spPr bwMode="auto">
          <a:xfrm>
            <a:off x="742950" y="3581400"/>
            <a:ext cx="584729" cy="539750"/>
          </a:xfrm>
          <a:prstGeom prst="ellipse">
            <a:avLst/>
          </a:prstGeom>
          <a:solidFill>
            <a:schemeClr val="tx2"/>
          </a:solidFill>
          <a:ln w="38100" algn="ctr">
            <a:solidFill>
              <a:schemeClr val="bg1"/>
            </a:solidFill>
            <a:round/>
            <a:headEnd/>
            <a:tailEnd/>
          </a:ln>
        </p:spPr>
        <p:txBody>
          <a:bodyPr wrap="none" lIns="108000" rIns="10800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898066-8DFF-4540-8654-DBCB0006823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Types of Targets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29115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D5817EE-56B2-44DD-9B27-89964A0D52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3942943"/>
              </p:ext>
            </p:extLst>
          </p:nvPr>
        </p:nvGraphicFramePr>
        <p:xfrm>
          <a:off x="992450" y="1459752"/>
          <a:ext cx="786204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0682">
                  <a:extLst>
                    <a:ext uri="{9D8B030D-6E8A-4147-A177-3AD203B41FA5}">
                      <a16:colId xmlns:a16="http://schemas.microsoft.com/office/drawing/2014/main" val="3816734173"/>
                    </a:ext>
                  </a:extLst>
                </a:gridCol>
                <a:gridCol w="2620682">
                  <a:extLst>
                    <a:ext uri="{9D8B030D-6E8A-4147-A177-3AD203B41FA5}">
                      <a16:colId xmlns:a16="http://schemas.microsoft.com/office/drawing/2014/main" val="3627340647"/>
                    </a:ext>
                  </a:extLst>
                </a:gridCol>
                <a:gridCol w="2620682">
                  <a:extLst>
                    <a:ext uri="{9D8B030D-6E8A-4147-A177-3AD203B41FA5}">
                      <a16:colId xmlns:a16="http://schemas.microsoft.com/office/drawing/2014/main" val="1685669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베이컨 </a:t>
                      </a:r>
                      <a:r>
                        <a:rPr lang="ko-KR" altLang="en-US" dirty="0" err="1"/>
                        <a:t>미섭취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베이컨 섭취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006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발생률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6%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기대빈도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6/100, 1/16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7/100, 1/14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5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승산</a:t>
                      </a:r>
                      <a:r>
                        <a:rPr lang="en-US" altLang="ko-KR" dirty="0"/>
                        <a:t>(odds)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 / 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7/ 93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37290"/>
                  </a:ext>
                </a:extLst>
              </a:tr>
            </a:tbl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37B38AA4-8A80-4207-A73B-10D43355FF2D}"/>
              </a:ext>
            </a:extLst>
          </p:cNvPr>
          <p:cNvSpPr/>
          <p:nvPr/>
        </p:nvSpPr>
        <p:spPr>
          <a:xfrm>
            <a:off x="1270355" y="3074912"/>
            <a:ext cx="7306236" cy="462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ko-KR" sz="1800" b="0" i="1" dirty="0">
                <a:solidFill>
                  <a:srgbClr val="C00000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odds(</a:t>
            </a:r>
            <a:r>
              <a:rPr kumimoji="0" lang="ko-KR" altLang="en-US" sz="1800" b="0" i="1" dirty="0">
                <a:solidFill>
                  <a:srgbClr val="C00000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승산</a:t>
            </a:r>
            <a:r>
              <a:rPr kumimoji="0" lang="en-US" altLang="ko-KR" sz="1800" b="0" i="1" dirty="0">
                <a:solidFill>
                  <a:srgbClr val="C00000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en-US" altLang="ko-KR" sz="1800" b="0" dirty="0">
                <a:solidFill>
                  <a:srgbClr val="C00000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800" b="0" dirty="0">
                <a:solidFill>
                  <a:srgbClr val="C00000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사건이 일어날 가능성 대 사건이 일어나지 않을 가능성 </a:t>
            </a:r>
          </a:p>
        </p:txBody>
      </p:sp>
      <p:graphicFrame>
        <p:nvGraphicFramePr>
          <p:cNvPr id="6" name="표 2">
            <a:extLst>
              <a:ext uri="{FF2B5EF4-FFF2-40B4-BE49-F238E27FC236}">
                <a16:creationId xmlns:a16="http://schemas.microsoft.com/office/drawing/2014/main" id="{9DDA0858-C18C-4548-AF95-0A756FA63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8688"/>
              </p:ext>
            </p:extLst>
          </p:nvPr>
        </p:nvGraphicFramePr>
        <p:xfrm>
          <a:off x="1364485" y="4188740"/>
          <a:ext cx="7117976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8988">
                  <a:extLst>
                    <a:ext uri="{9D8B030D-6E8A-4147-A177-3AD203B41FA5}">
                      <a16:colId xmlns:a16="http://schemas.microsoft.com/office/drawing/2014/main" val="3816734173"/>
                    </a:ext>
                  </a:extLst>
                </a:gridCol>
                <a:gridCol w="3558988">
                  <a:extLst>
                    <a:ext uri="{9D8B030D-6E8A-4147-A177-3AD203B41FA5}">
                      <a16:colId xmlns:a16="http://schemas.microsoft.com/office/drawing/2014/main" val="36273406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절대위험도 차이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793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상대위험도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C00000"/>
                          </a:solidFill>
                        </a:rPr>
                        <a:t>18% 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358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승산비</a:t>
                      </a:r>
                      <a:r>
                        <a:rPr lang="en-US" altLang="ko-KR" dirty="0"/>
                        <a:t>(odds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rate)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(7/93) / (6/94) = </a:t>
                      </a:r>
                      <a:r>
                        <a:rPr lang="en-US" altLang="ko-KR" dirty="0">
                          <a:solidFill>
                            <a:srgbClr val="C00000"/>
                          </a:solidFill>
                        </a:rPr>
                        <a:t>1.18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83729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DFA93D3-E129-4A88-B061-5913EEC4743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Framing Effect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189011"/>
      </p:ext>
    </p:extLst>
  </p:cSld>
  <p:clrMapOvr>
    <a:masterClrMapping/>
  </p:clrMapOvr>
  <p:transition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0" dirty="0">
                <a:solidFill>
                  <a:srgbClr val="FF0000"/>
                </a:solidFill>
              </a:rPr>
              <a:t>All input columns must come strictly before the target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0" dirty="0"/>
              <a:t>There should be a period of “latency” corresponding to the time needed to gather the data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0" dirty="0"/>
              <a:t>The model set </a:t>
            </a:r>
            <a:r>
              <a:rPr lang="en-US" altLang="ko-KR" sz="1800" b="0" dirty="0">
                <a:solidFill>
                  <a:srgbClr val="FF0000"/>
                </a:solidFill>
              </a:rPr>
              <a:t>could contain multiple time windows</a:t>
            </a:r>
            <a:r>
              <a:rPr lang="en-US" altLang="ko-KR" sz="1800" b="0" dirty="0"/>
              <a:t> of data</a:t>
            </a:r>
          </a:p>
          <a:p>
            <a:endParaRPr lang="en-US" altLang="ko-KR" sz="1800" b="0" dirty="0"/>
          </a:p>
          <a:p>
            <a:endParaRPr lang="en-US" altLang="ko-KR" sz="1800" b="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0" dirty="0"/>
              <a:t>The </a:t>
            </a:r>
            <a:r>
              <a:rPr lang="en-US" altLang="ko-KR" sz="1800" dirty="0"/>
              <a:t>“model set”</a:t>
            </a:r>
            <a:r>
              <a:rPr lang="en-US" altLang="ko-KR" sz="1800" b="0" dirty="0"/>
              <a:t> can be partitioned into three subsets</a:t>
            </a:r>
          </a:p>
          <a:p>
            <a:pPr lvl="1"/>
            <a:r>
              <a:rPr lang="en-US" altLang="ko-KR" sz="1800" dirty="0"/>
              <a:t>training set</a:t>
            </a:r>
          </a:p>
          <a:p>
            <a:pPr lvl="1"/>
            <a:r>
              <a:rPr lang="en-US" altLang="ko-KR" sz="1800" dirty="0"/>
              <a:t>test set</a:t>
            </a:r>
          </a:p>
          <a:p>
            <a:pPr lvl="1"/>
            <a:r>
              <a:rPr lang="en-US" altLang="ko-KR" sz="1800" dirty="0"/>
              <a:t>evaluation or validation set</a:t>
            </a:r>
          </a:p>
          <a:p>
            <a:pPr lvl="1"/>
            <a:r>
              <a:rPr lang="en-US" altLang="ko-KR" sz="1800" dirty="0"/>
              <a:t>C.f. B&amp;L recommends 6:3:1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0" dirty="0"/>
              <a:t>The model is applied to the </a:t>
            </a:r>
            <a:r>
              <a:rPr lang="en-US" altLang="ko-KR" sz="1800" dirty="0"/>
              <a:t>“score set”</a:t>
            </a:r>
            <a:r>
              <a:rPr lang="en-US" altLang="ko-KR" sz="1800" b="0" dirty="0"/>
              <a:t> to predict the (unknown) </a:t>
            </a:r>
            <a:r>
              <a:rPr lang="en-US" altLang="ko-KR" sz="1800" dirty="0"/>
              <a:t>future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F97D6E-5B80-4171-8809-C54C236E28D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Rules for Building a Model Set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744350"/>
      </p:ext>
    </p:extLst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ChangeArrowheads="1"/>
          </p:cNvSpPr>
          <p:nvPr/>
        </p:nvSpPr>
        <p:spPr bwMode="auto">
          <a:xfrm>
            <a:off x="412750" y="4293120"/>
            <a:ext cx="8337550" cy="1296180"/>
          </a:xfrm>
          <a:prstGeom prst="foldedCorner">
            <a:avLst/>
          </a:prstGeom>
          <a:solidFill>
            <a:srgbClr val="CCECFF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2709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계절성 타겟</a:t>
            </a:r>
          </a:p>
          <a:p>
            <a:pPr lvl="1"/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월을 타겟으로 한 모델은 </a:t>
            </a:r>
            <a:r>
              <a:rPr lang="en-US" altLang="ko-KR" sz="1800" dirty="0">
                <a:latin typeface="+mn-ea"/>
              </a:rPr>
              <a:t>8</a:t>
            </a:r>
            <a:r>
              <a:rPr lang="ko-KR" altLang="en-US" sz="1800" dirty="0">
                <a:latin typeface="+mn-ea"/>
              </a:rPr>
              <a:t>월에 적용되지 못함</a:t>
            </a:r>
          </a:p>
          <a:p>
            <a:pPr lvl="1"/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월 구매가능성은 구매가능성과 </a:t>
            </a:r>
            <a:r>
              <a:rPr lang="en-US" altLang="ko-KR" sz="1800" dirty="0">
                <a:latin typeface="+mn-ea"/>
              </a:rPr>
              <a:t>1</a:t>
            </a:r>
            <a:r>
              <a:rPr lang="ko-KR" altLang="en-US" sz="1800" dirty="0">
                <a:latin typeface="+mn-ea"/>
              </a:rPr>
              <a:t>월 구매집중도가 동시에 반영된 것</a:t>
            </a:r>
          </a:p>
          <a:p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얼마나 오랜 기간의 데이터를 사용해야 하는가</a:t>
            </a:r>
          </a:p>
          <a:p>
            <a:pPr lvl="1"/>
            <a:r>
              <a:rPr lang="ko-KR" altLang="en-US" sz="1800" dirty="0">
                <a:latin typeface="+mn-ea"/>
              </a:rPr>
              <a:t>입력변수 생성에 장기간의 데이터를 사용하는 것은 기본적으로 바람직함</a:t>
            </a:r>
            <a:br>
              <a:rPr lang="ko-KR" altLang="en-US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급속한 환경 변화가 있다면 오히려 역효과일수 있음 </a:t>
            </a:r>
            <a:r>
              <a:rPr lang="en-US" altLang="ko-KR" sz="1800" dirty="0">
                <a:latin typeface="+mn-ea"/>
              </a:rPr>
              <a:t>– cf.</a:t>
            </a:r>
            <a:r>
              <a:rPr lang="ko-KR" altLang="en-US" sz="1800" dirty="0">
                <a:latin typeface="+mn-ea"/>
              </a:rPr>
              <a:t>자동차 사례</a:t>
            </a:r>
          </a:p>
          <a:p>
            <a:pPr lvl="1"/>
            <a:r>
              <a:rPr lang="ko-KR" altLang="en-US" sz="1800" dirty="0" err="1">
                <a:latin typeface="+mn-ea"/>
              </a:rPr>
              <a:t>타겟변수의</a:t>
            </a:r>
            <a:r>
              <a:rPr lang="ko-KR" altLang="en-US" sz="1800" dirty="0">
                <a:latin typeface="+mn-ea"/>
              </a:rPr>
              <a:t> 기간도 신중한 결정 필요 </a:t>
            </a: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활동 실행과정과 목적을 고려</a:t>
            </a: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타겟 변수가 짧은 기간을 가지고 있는 경우 </a:t>
            </a:r>
            <a:r>
              <a:rPr lang="en-US" altLang="ko-KR" sz="1800" dirty="0">
                <a:latin typeface="+mn-ea"/>
              </a:rPr>
              <a:t>rare event</a:t>
            </a:r>
            <a:r>
              <a:rPr lang="ko-KR" altLang="en-US" sz="1800" dirty="0">
                <a:latin typeface="+mn-ea"/>
              </a:rPr>
              <a:t>가 되기 쉬움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타겟 변수가 긴 기간을 가지게 되면 </a:t>
            </a:r>
            <a:r>
              <a:rPr lang="en-US" altLang="ko-KR" sz="1800" dirty="0">
                <a:latin typeface="+mn-ea"/>
              </a:rPr>
              <a:t>tactical action</a:t>
            </a:r>
            <a:r>
              <a:rPr lang="ko-KR" altLang="en-US" sz="1800" dirty="0">
                <a:latin typeface="+mn-ea"/>
              </a:rPr>
              <a:t>에 대한 정교한 </a:t>
            </a:r>
            <a:r>
              <a:rPr lang="ko-KR" altLang="en-US" sz="1800" dirty="0" err="1">
                <a:latin typeface="+mn-ea"/>
              </a:rPr>
              <a:t>타게팅이</a:t>
            </a:r>
            <a:r>
              <a:rPr lang="ko-KR" altLang="en-US" sz="1800" dirty="0">
                <a:latin typeface="+mn-ea"/>
              </a:rPr>
              <a:t> 이루어지기 어려움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66D5EE-BBC0-44A5-B12B-6DB0E42EE9E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변수 정의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Considerations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503597"/>
      </p:ext>
    </p:extLst>
  </p:cSld>
  <p:clrMapOvr>
    <a:masterClrMapping/>
  </p:clrMapOvr>
  <p:transition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29948" y="1123950"/>
            <a:ext cx="8647377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Binary </a:t>
            </a:r>
            <a:r>
              <a:rPr lang="ko-KR" altLang="en-US" sz="1800" dirty="0">
                <a:latin typeface="+mn-ea"/>
              </a:rPr>
              <a:t>분류 문제의 경우 </a:t>
            </a:r>
            <a:r>
              <a:rPr lang="en-US" altLang="ko-KR" sz="1800" dirty="0">
                <a:latin typeface="+mn-ea"/>
              </a:rPr>
              <a:t>rarer event</a:t>
            </a:r>
            <a:r>
              <a:rPr lang="ko-KR" altLang="en-US" sz="1800" dirty="0">
                <a:latin typeface="+mn-ea"/>
              </a:rPr>
              <a:t>의 비율 </a:t>
            </a:r>
            <a:r>
              <a:rPr lang="en-US" altLang="ko-KR" sz="1800" dirty="0">
                <a:latin typeface="+mn-ea"/>
              </a:rPr>
              <a:t>15%+</a:t>
            </a:r>
            <a:r>
              <a:rPr lang="ko-KR" altLang="en-US" sz="1800" dirty="0">
                <a:latin typeface="+mn-ea"/>
              </a:rPr>
              <a:t>가 적절*</a:t>
            </a:r>
            <a:br>
              <a:rPr lang="ko-KR" altLang="en-US" sz="1800" dirty="0">
                <a:latin typeface="+mn-ea"/>
              </a:rPr>
            </a:br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Oversampling </a:t>
            </a:r>
            <a:r>
              <a:rPr lang="ko-KR" altLang="en-US" sz="1800" dirty="0">
                <a:latin typeface="+mn-ea"/>
              </a:rPr>
              <a:t>대신 </a:t>
            </a:r>
            <a:r>
              <a:rPr lang="en-US" altLang="ko-KR" sz="1800" dirty="0">
                <a:latin typeface="+mn-ea"/>
              </a:rPr>
              <a:t>DT</a:t>
            </a:r>
            <a:r>
              <a:rPr lang="ko-KR" altLang="en-US" sz="1800" dirty="0">
                <a:latin typeface="+mn-ea"/>
              </a:rPr>
              <a:t>에서 </a:t>
            </a:r>
            <a:r>
              <a:rPr lang="en-US" altLang="ko-KR" sz="1800" dirty="0">
                <a:latin typeface="+mn-ea"/>
              </a:rPr>
              <a:t>advanced parameters </a:t>
            </a:r>
            <a:r>
              <a:rPr lang="ko-KR" altLang="en-US" sz="1800" dirty="0">
                <a:latin typeface="+mn-ea"/>
              </a:rPr>
              <a:t>활용 가능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Replication - </a:t>
            </a:r>
            <a:r>
              <a:rPr lang="ko-KR" altLang="en-US" sz="1800" dirty="0">
                <a:latin typeface="+mn-ea"/>
              </a:rPr>
              <a:t>특히 모집단 자체가 절대적인 수가 적을 경우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8AA0E06-2D92-48AE-A7DD-E6A22C0EB850}"/>
              </a:ext>
            </a:extLst>
          </p:cNvPr>
          <p:cNvGrpSpPr/>
          <p:nvPr/>
        </p:nvGrpSpPr>
        <p:grpSpPr>
          <a:xfrm>
            <a:off x="1496520" y="3789050"/>
            <a:ext cx="2325158" cy="1219200"/>
            <a:chOff x="1704314" y="4114800"/>
            <a:chExt cx="2325158" cy="1219200"/>
          </a:xfrm>
        </p:grpSpPr>
        <p:sp>
          <p:nvSpPr>
            <p:cNvPr id="74757" name="Rectangle 6"/>
            <p:cNvSpPr>
              <a:spLocks noChangeArrowheads="1"/>
            </p:cNvSpPr>
            <p:nvPr/>
          </p:nvSpPr>
          <p:spPr bwMode="auto">
            <a:xfrm>
              <a:off x="1704314" y="4114800"/>
              <a:ext cx="1169458" cy="1219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비구매</a:t>
              </a:r>
            </a:p>
          </p:txBody>
        </p:sp>
        <p:sp>
          <p:nvSpPr>
            <p:cNvPr id="74758" name="Rectangle 8"/>
            <p:cNvSpPr>
              <a:spLocks noChangeArrowheads="1"/>
            </p:cNvSpPr>
            <p:nvPr/>
          </p:nvSpPr>
          <p:spPr bwMode="auto">
            <a:xfrm>
              <a:off x="2860014" y="4114800"/>
              <a:ext cx="1169458" cy="1219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구매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0C2CFC5-0C03-417E-B4B0-336CEFE05EE7}"/>
              </a:ext>
            </a:extLst>
          </p:cNvPr>
          <p:cNvGrpSpPr/>
          <p:nvPr/>
        </p:nvGrpSpPr>
        <p:grpSpPr>
          <a:xfrm>
            <a:off x="5541470" y="3789050"/>
            <a:ext cx="2340637" cy="1219200"/>
            <a:chOff x="5749264" y="4114800"/>
            <a:chExt cx="2340637" cy="1219200"/>
          </a:xfrm>
        </p:grpSpPr>
        <p:sp>
          <p:nvSpPr>
            <p:cNvPr id="74759" name="Rectangle 9"/>
            <p:cNvSpPr>
              <a:spLocks noChangeArrowheads="1"/>
            </p:cNvSpPr>
            <p:nvPr/>
          </p:nvSpPr>
          <p:spPr bwMode="auto">
            <a:xfrm>
              <a:off x="5749264" y="4114800"/>
              <a:ext cx="2144580" cy="12192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비구매</a:t>
              </a:r>
            </a:p>
          </p:txBody>
        </p:sp>
        <p:sp>
          <p:nvSpPr>
            <p:cNvPr id="74760" name="Rectangle 10"/>
            <p:cNvSpPr>
              <a:spLocks noChangeArrowheads="1"/>
            </p:cNvSpPr>
            <p:nvPr/>
          </p:nvSpPr>
          <p:spPr bwMode="auto">
            <a:xfrm>
              <a:off x="7895565" y="4114800"/>
              <a:ext cx="194336" cy="12192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구</a:t>
              </a:r>
              <a:endPara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매</a:t>
              </a:r>
            </a:p>
          </p:txBody>
        </p:sp>
      </p:grpSp>
      <p:sp>
        <p:nvSpPr>
          <p:cNvPr id="74761" name="Text Box 11"/>
          <p:cNvSpPr txBox="1">
            <a:spLocks noChangeArrowheads="1"/>
          </p:cNvSpPr>
          <p:nvPr/>
        </p:nvSpPr>
        <p:spPr bwMode="auto">
          <a:xfrm>
            <a:off x="4432019" y="4274825"/>
            <a:ext cx="4991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Vs.</a:t>
            </a:r>
          </a:p>
        </p:txBody>
      </p:sp>
      <p:sp>
        <p:nvSpPr>
          <p:cNvPr id="74762" name="Line 13"/>
          <p:cNvSpPr>
            <a:spLocks noChangeShapeType="1"/>
          </p:cNvSpPr>
          <p:nvPr/>
        </p:nvSpPr>
        <p:spPr bwMode="auto">
          <a:xfrm>
            <a:off x="429948" y="6037263"/>
            <a:ext cx="156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763" name="Text Box 14"/>
          <p:cNvSpPr txBox="1">
            <a:spLocks noChangeArrowheads="1"/>
          </p:cNvSpPr>
          <p:nvPr/>
        </p:nvSpPr>
        <p:spPr bwMode="auto">
          <a:xfrm>
            <a:off x="330201" y="6019801"/>
            <a:ext cx="174919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* B&amp;L’s Recommendation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2A1F3-6240-4E51-9FA0-CEEAD0699E7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Oversampling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147524"/>
      </p:ext>
    </p:extLst>
  </p:cSld>
  <p:clrMapOvr>
    <a:masterClrMapping/>
  </p:clrMapOvr>
  <p:transition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941" name="Rectangle 13"/>
          <p:cNvSpPr>
            <a:spLocks noChangeArrowheads="1"/>
          </p:cNvSpPr>
          <p:nvPr/>
        </p:nvSpPr>
        <p:spPr bwMode="auto">
          <a:xfrm>
            <a:off x="1039680" y="1484730"/>
            <a:ext cx="56134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변수의 조합에 의한 파생 변수 생성</a:t>
            </a:r>
          </a:p>
        </p:txBody>
      </p:sp>
      <p:sp>
        <p:nvSpPr>
          <p:cNvPr id="1404942" name="Rectangle 14"/>
          <p:cNvSpPr>
            <a:spLocks noChangeArrowheads="1"/>
          </p:cNvSpPr>
          <p:nvPr/>
        </p:nvSpPr>
        <p:spPr bwMode="auto">
          <a:xfrm>
            <a:off x="3351080" y="3465930"/>
            <a:ext cx="57785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변수간 조합에 의한 파생 변수 생성</a:t>
            </a:r>
          </a:p>
        </p:txBody>
      </p:sp>
      <p:sp>
        <p:nvSpPr>
          <p:cNvPr id="1404944" name="AutoShape 16"/>
          <p:cNvSpPr>
            <a:spLocks noChangeArrowheads="1"/>
          </p:cNvSpPr>
          <p:nvPr/>
        </p:nvSpPr>
        <p:spPr bwMode="auto">
          <a:xfrm flipH="1">
            <a:off x="2938330" y="3465930"/>
            <a:ext cx="412750" cy="381000"/>
          </a:xfrm>
          <a:prstGeom prst="rtTriangl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47" name="AutoShape 19"/>
          <p:cNvSpPr>
            <a:spLocks noChangeArrowheads="1"/>
          </p:cNvSpPr>
          <p:nvPr/>
        </p:nvSpPr>
        <p:spPr bwMode="auto">
          <a:xfrm>
            <a:off x="5249730" y="14847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48" name="AutoShape 20"/>
          <p:cNvSpPr>
            <a:spLocks noChangeArrowheads="1"/>
          </p:cNvSpPr>
          <p:nvPr/>
        </p:nvSpPr>
        <p:spPr bwMode="auto">
          <a:xfrm>
            <a:off x="5497380" y="14847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49" name="AutoShape 21"/>
          <p:cNvSpPr>
            <a:spLocks noChangeArrowheads="1"/>
          </p:cNvSpPr>
          <p:nvPr/>
        </p:nvSpPr>
        <p:spPr bwMode="auto">
          <a:xfrm>
            <a:off x="5745030" y="14847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0" name="AutoShape 22"/>
          <p:cNvSpPr>
            <a:spLocks noChangeArrowheads="1"/>
          </p:cNvSpPr>
          <p:nvPr/>
        </p:nvSpPr>
        <p:spPr bwMode="auto">
          <a:xfrm>
            <a:off x="7808780" y="34659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1" name="AutoShape 23"/>
          <p:cNvSpPr>
            <a:spLocks noChangeArrowheads="1"/>
          </p:cNvSpPr>
          <p:nvPr/>
        </p:nvSpPr>
        <p:spPr bwMode="auto">
          <a:xfrm>
            <a:off x="8056430" y="34659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2" name="AutoShape 24"/>
          <p:cNvSpPr>
            <a:spLocks noChangeArrowheads="1"/>
          </p:cNvSpPr>
          <p:nvPr/>
        </p:nvSpPr>
        <p:spPr bwMode="auto">
          <a:xfrm>
            <a:off x="8304080" y="346593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3" name="AutoShape 25"/>
          <p:cNvSpPr>
            <a:spLocks noChangeArrowheads="1"/>
          </p:cNvSpPr>
          <p:nvPr/>
        </p:nvSpPr>
        <p:spPr bwMode="auto">
          <a:xfrm flipH="1">
            <a:off x="626930" y="1484730"/>
            <a:ext cx="412750" cy="381000"/>
          </a:xfrm>
          <a:prstGeom prst="rtTriangl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4" name="Line 26"/>
          <p:cNvSpPr>
            <a:spLocks noChangeShapeType="1"/>
          </p:cNvSpPr>
          <p:nvPr/>
        </p:nvSpPr>
        <p:spPr bwMode="auto">
          <a:xfrm>
            <a:off x="626930" y="3237330"/>
            <a:ext cx="2311400" cy="2895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5" name="Rectangle 27"/>
          <p:cNvSpPr>
            <a:spLocks noChangeArrowheads="1"/>
          </p:cNvSpPr>
          <p:nvPr/>
        </p:nvSpPr>
        <p:spPr bwMode="auto">
          <a:xfrm>
            <a:off x="626930" y="1865730"/>
            <a:ext cx="60261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0000" tIns="180000" rIns="180000"/>
          <a:lstStyle/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비즈니스 의미를 강하게 표현해 줄 수 있음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비율변수를 사용하는 경우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0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으로 나누는 문제 발생</a:t>
            </a:r>
          </a:p>
          <a:p>
            <a:pPr marL="715963" marR="0" lvl="1" indent="-258763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'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분모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+1'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을 대신 사용하는 편법 적용 가능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7" name="Line 29"/>
          <p:cNvSpPr>
            <a:spLocks noChangeShapeType="1"/>
          </p:cNvSpPr>
          <p:nvPr/>
        </p:nvSpPr>
        <p:spPr bwMode="auto">
          <a:xfrm>
            <a:off x="626930" y="1865730"/>
            <a:ext cx="0" cy="137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8" name="Line 30"/>
          <p:cNvSpPr>
            <a:spLocks noChangeShapeType="1"/>
          </p:cNvSpPr>
          <p:nvPr/>
        </p:nvSpPr>
        <p:spPr bwMode="auto">
          <a:xfrm>
            <a:off x="2938330" y="3846930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04959" name="Rectangle 31"/>
          <p:cNvSpPr>
            <a:spLocks noChangeArrowheads="1"/>
          </p:cNvSpPr>
          <p:nvPr/>
        </p:nvSpPr>
        <p:spPr bwMode="auto">
          <a:xfrm>
            <a:off x="2938330" y="3846930"/>
            <a:ext cx="619125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/>
          <a:lstStyle/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신용한도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잔고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;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최대월간구매액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최소월간구매액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분이상통화건수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통화건수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;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십만원이상구매건수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총구매건수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;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만원이상구매일수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총구매일수 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연령차이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학부모연령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담당교사연령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;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설계사연령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-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고객연령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202247-57E7-4FFD-B220-4216F022391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파생 변수 생성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ideas 1/3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50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0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04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404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404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0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04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404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40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40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404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1404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404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404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404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1404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4941" grpId="0" animBg="1"/>
      <p:bldP spid="1404942" grpId="0" animBg="1"/>
      <p:bldP spid="1404944" grpId="0" animBg="1"/>
      <p:bldP spid="1404947" grpId="0" animBg="1"/>
      <p:bldP spid="1404948" grpId="0" animBg="1"/>
      <p:bldP spid="1404949" grpId="0" animBg="1"/>
      <p:bldP spid="1404950" grpId="0" animBg="1"/>
      <p:bldP spid="1404951" grpId="0" animBg="1"/>
      <p:bldP spid="1404952" grpId="0" animBg="1"/>
      <p:bldP spid="1404953" grpId="0" animBg="1"/>
      <p:bldP spid="1404954" grpId="0" animBg="1"/>
      <p:bldP spid="1404955" grpId="0"/>
      <p:bldP spid="1404957" grpId="0" animBg="1"/>
      <p:bldP spid="1404958" grpId="0" animBg="1"/>
      <p:bldP spid="1404959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9221" name="Rectangle 5"/>
          <p:cNvSpPr>
            <a:spLocks noChangeArrowheads="1"/>
          </p:cNvSpPr>
          <p:nvPr/>
        </p:nvSpPr>
        <p:spPr bwMode="auto">
          <a:xfrm>
            <a:off x="1320800" y="1828800"/>
            <a:ext cx="685165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Summarization</a:t>
            </a:r>
          </a:p>
        </p:txBody>
      </p:sp>
      <p:sp>
        <p:nvSpPr>
          <p:cNvPr id="2569222" name="AutoShape 6"/>
          <p:cNvSpPr>
            <a:spLocks noChangeArrowheads="1"/>
          </p:cNvSpPr>
          <p:nvPr/>
        </p:nvSpPr>
        <p:spPr bwMode="auto">
          <a:xfrm>
            <a:off x="635635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9223" name="AutoShape 7"/>
          <p:cNvSpPr>
            <a:spLocks noChangeArrowheads="1"/>
          </p:cNvSpPr>
          <p:nvPr/>
        </p:nvSpPr>
        <p:spPr bwMode="auto">
          <a:xfrm>
            <a:off x="660400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9224" name="AutoShape 8"/>
          <p:cNvSpPr>
            <a:spLocks noChangeArrowheads="1"/>
          </p:cNvSpPr>
          <p:nvPr/>
        </p:nvSpPr>
        <p:spPr bwMode="auto">
          <a:xfrm>
            <a:off x="685165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9225" name="AutoShape 9"/>
          <p:cNvSpPr>
            <a:spLocks noChangeArrowheads="1"/>
          </p:cNvSpPr>
          <p:nvPr/>
        </p:nvSpPr>
        <p:spPr bwMode="auto">
          <a:xfrm flipH="1">
            <a:off x="908050" y="1828800"/>
            <a:ext cx="412750" cy="381000"/>
          </a:xfrm>
          <a:prstGeom prst="rtTriangl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69226" name="Rectangle 10"/>
          <p:cNvSpPr>
            <a:spLocks noChangeArrowheads="1"/>
          </p:cNvSpPr>
          <p:nvPr/>
        </p:nvSpPr>
        <p:spPr bwMode="auto">
          <a:xfrm>
            <a:off x="908050" y="2209800"/>
            <a:ext cx="7264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/>
          <a:lstStyle/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우편번호별평균구매액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(or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이탈율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|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서로 다른 지역의 고객들을 유사한 집단으로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묶어줌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휴대폰 기종에 따른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이탈율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|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최신기종이 무엇인지를 자동으로 반영 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인구통계에 따른 </a:t>
            </a:r>
            <a:r>
              <a:rPr kumimoji="1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이탈율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|  [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연령대 * 성별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]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 따른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이탈율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구매수준 등을 생성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복수 변수의 중요한 연관성 정보를 툴에 제공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자동적으로 될 수 없는 부분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</p:txBody>
      </p:sp>
      <p:sp>
        <p:nvSpPr>
          <p:cNvPr id="2569227" name="Line 11"/>
          <p:cNvSpPr>
            <a:spLocks noChangeShapeType="1"/>
          </p:cNvSpPr>
          <p:nvPr/>
        </p:nvSpPr>
        <p:spPr bwMode="auto">
          <a:xfrm>
            <a:off x="908050" y="2209800"/>
            <a:ext cx="0" cy="2438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242C55-16CE-48BF-B7EF-765D078C6CB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파생 변수 생성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ideas 2/3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317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56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256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56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56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56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569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9221" grpId="0" animBg="1"/>
      <p:bldP spid="2569222" grpId="0" animBg="1"/>
      <p:bldP spid="2569223" grpId="0" animBg="1"/>
      <p:bldP spid="2569224" grpId="0" animBg="1"/>
      <p:bldP spid="2569225" grpId="0" animBg="1"/>
      <p:bldP spid="2569227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160" name="Rectangle 8"/>
          <p:cNvSpPr>
            <a:spLocks noChangeArrowheads="1"/>
          </p:cNvSpPr>
          <p:nvPr/>
        </p:nvSpPr>
        <p:spPr bwMode="auto">
          <a:xfrm>
            <a:off x="1403350" y="1828800"/>
            <a:ext cx="619125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Time Series</a:t>
            </a:r>
          </a:p>
        </p:txBody>
      </p:sp>
      <p:sp>
        <p:nvSpPr>
          <p:cNvPr id="1969161" name="AutoShape 9"/>
          <p:cNvSpPr>
            <a:spLocks noChangeArrowheads="1"/>
          </p:cNvSpPr>
          <p:nvPr/>
        </p:nvSpPr>
        <p:spPr bwMode="auto">
          <a:xfrm>
            <a:off x="577850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9162" name="AutoShape 10"/>
          <p:cNvSpPr>
            <a:spLocks noChangeArrowheads="1"/>
          </p:cNvSpPr>
          <p:nvPr/>
        </p:nvSpPr>
        <p:spPr bwMode="auto">
          <a:xfrm>
            <a:off x="602615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9163" name="AutoShape 11"/>
          <p:cNvSpPr>
            <a:spLocks noChangeArrowheads="1"/>
          </p:cNvSpPr>
          <p:nvPr/>
        </p:nvSpPr>
        <p:spPr bwMode="auto">
          <a:xfrm>
            <a:off x="6273800" y="1828800"/>
            <a:ext cx="247650" cy="381000"/>
          </a:xfrm>
          <a:prstGeom prst="parallelogram">
            <a:avLst>
              <a:gd name="adj" fmla="val 79167"/>
            </a:avLst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9164" name="AutoShape 12"/>
          <p:cNvSpPr>
            <a:spLocks noChangeArrowheads="1"/>
          </p:cNvSpPr>
          <p:nvPr/>
        </p:nvSpPr>
        <p:spPr bwMode="auto">
          <a:xfrm flipH="1">
            <a:off x="990600" y="1828800"/>
            <a:ext cx="412750" cy="381000"/>
          </a:xfrm>
          <a:prstGeom prst="rtTriangle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69165" name="Rectangle 13"/>
          <p:cNvSpPr>
            <a:spLocks noChangeArrowheads="1"/>
          </p:cNvSpPr>
          <p:nvPr/>
        </p:nvSpPr>
        <p:spPr bwMode="auto">
          <a:xfrm>
            <a:off x="990600" y="2209800"/>
            <a:ext cx="6604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0" tIns="180000" rIns="180000"/>
          <a:lstStyle/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holiday season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구매비중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;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정기세일행사 기간 중 구매비중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DM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을 세 번 이상 받은 달의 수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정상가격 대비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15%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이상의 할인을 두 번 이상 받은 달의 비율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구매금액의 변동성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고객유형분류 성격의 파생변수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안정형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vs.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증가형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vs. </a:t>
            </a:r>
            <a:r>
              <a:rPr kumimoji="1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감소형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 고객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receivers vs. senders</a:t>
            </a:r>
          </a:p>
          <a:p>
            <a:pPr marL="268288" marR="0" lvl="0" indent="-268288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본인용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vs.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배우자용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vs.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자녀용 구매고객 </a:t>
            </a:r>
          </a:p>
        </p:txBody>
      </p:sp>
      <p:sp>
        <p:nvSpPr>
          <p:cNvPr id="1969166" name="Line 14"/>
          <p:cNvSpPr>
            <a:spLocks noChangeShapeType="1"/>
          </p:cNvSpPr>
          <p:nvPr/>
        </p:nvSpPr>
        <p:spPr bwMode="auto">
          <a:xfrm>
            <a:off x="990600" y="22098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424510" y="5562600"/>
            <a:ext cx="6934200" cy="457200"/>
            <a:chOff x="1600200" y="5562600"/>
            <a:chExt cx="6934200" cy="457200"/>
          </a:xfrm>
        </p:grpSpPr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1600200" y="5562600"/>
              <a:ext cx="6934200" cy="457200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rIns="36000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800" b="0" i="0" u="none" strike="noStrike" kern="0" cap="none" spc="0" normalizeH="0" baseline="0" noProof="0">
                  <a:ln>
                    <a:noFill/>
                  </a:ln>
                  <a:solidFill>
                    <a:srgbClr val="DDDDDD"/>
                  </a:solidFill>
                  <a:effectLst/>
                  <a:uLnTx/>
                  <a:uFillTx/>
                  <a:latin typeface="+mn-ea"/>
                  <a:ea typeface="+mn-ea"/>
                </a:rPr>
                <a:t>UNLIMITED # of DERIVED PREDICTORS?</a:t>
              </a:r>
            </a:p>
          </p:txBody>
        </p:sp>
        <p:sp>
          <p:nvSpPr>
            <p:cNvPr id="19" name="AutoShape 16"/>
            <p:cNvSpPr>
              <a:spLocks noChangeArrowheads="1"/>
            </p:cNvSpPr>
            <p:nvPr/>
          </p:nvSpPr>
          <p:spPr bwMode="auto">
            <a:xfrm flipV="1">
              <a:off x="2209800" y="5562600"/>
              <a:ext cx="304800" cy="152400"/>
            </a:xfrm>
            <a:prstGeom prst="triangle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AD860E0-E351-4B81-9D1A-76BEE799591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파생 변수 생성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ideas 3/3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1232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6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6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96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96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96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69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969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9160" grpId="0" animBg="1"/>
      <p:bldP spid="1969161" grpId="0" animBg="1"/>
      <p:bldP spid="1969162" grpId="0" animBg="1"/>
      <p:bldP spid="1969163" grpId="0" animBg="1"/>
      <p:bldP spid="1969164" grpId="0" animBg="1"/>
      <p:bldP spid="196916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+mn-ea"/>
              </a:rPr>
              <a:t>데이터 준비 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확보된 원시 데이터를 분석 용도에 적합한 형태로 변환하는 과정</a:t>
            </a:r>
          </a:p>
        </p:txBody>
      </p:sp>
      <p:sp>
        <p:nvSpPr>
          <p:cNvPr id="73734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33150" y="2636838"/>
            <a:ext cx="2806700" cy="3352800"/>
          </a:xfrm>
        </p:spPr>
        <p:txBody>
          <a:bodyPr/>
          <a:lstStyle/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Use conversions and combinations to generate new data fields such as ratios or rolled-up summaries.. 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Aggregation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Sampling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Noise Filtering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Dimensionality Reduction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Feature subset selection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Feature creation</a:t>
            </a: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Discretization and </a:t>
            </a:r>
            <a:r>
              <a:rPr lang="en-US" altLang="ko-KR" sz="1400" dirty="0" err="1">
                <a:latin typeface="+mn-ea"/>
              </a:rPr>
              <a:t>Binarization</a:t>
            </a:r>
            <a:endParaRPr lang="en-US" altLang="ko-KR" sz="1400" dirty="0">
              <a:latin typeface="+mn-ea"/>
            </a:endParaRPr>
          </a:p>
          <a:p>
            <a:pPr marL="177800" indent="-177800" eaLnBrk="1" hangingPunct="1">
              <a:lnSpc>
                <a:spcPct val="90000"/>
              </a:lnSpc>
            </a:pPr>
            <a:r>
              <a:rPr lang="en-US" altLang="ko-KR" sz="1400" dirty="0">
                <a:latin typeface="+mn-ea"/>
              </a:rPr>
              <a:t>Attribute Transformation</a:t>
            </a:r>
          </a:p>
        </p:txBody>
      </p:sp>
      <p:sp>
        <p:nvSpPr>
          <p:cNvPr id="73731" name="Rectangle 22"/>
          <p:cNvSpPr>
            <a:spLocks noChangeArrowheads="1"/>
          </p:cNvSpPr>
          <p:nvPr/>
        </p:nvSpPr>
        <p:spPr bwMode="auto">
          <a:xfrm>
            <a:off x="1238250" y="4770437"/>
            <a:ext cx="24765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35" name="Rectangle 7"/>
          <p:cNvSpPr>
            <a:spLocks noChangeArrowheads="1"/>
          </p:cNvSpPr>
          <p:nvPr/>
        </p:nvSpPr>
        <p:spPr bwMode="auto">
          <a:xfrm>
            <a:off x="660400" y="2179637"/>
            <a:ext cx="1568450" cy="304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Collecting</a:t>
            </a:r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3384550" y="2179637"/>
            <a:ext cx="1568450" cy="304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Cleaning</a:t>
            </a:r>
          </a:p>
        </p:txBody>
      </p:sp>
      <p:sp>
        <p:nvSpPr>
          <p:cNvPr id="73737" name="Rectangle 9"/>
          <p:cNvSpPr>
            <a:spLocks noChangeArrowheads="1"/>
          </p:cNvSpPr>
          <p:nvPr/>
        </p:nvSpPr>
        <p:spPr bwMode="auto">
          <a:xfrm>
            <a:off x="6108700" y="2179637"/>
            <a:ext cx="1568450" cy="304800"/>
          </a:xfrm>
          <a:prstGeom prst="rect">
            <a:avLst/>
          </a:prstGeom>
          <a:solidFill>
            <a:srgbClr val="CCECFF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Preparing</a:t>
            </a:r>
          </a:p>
        </p:txBody>
      </p:sp>
      <p:sp>
        <p:nvSpPr>
          <p:cNvPr id="73738" name="Line 10"/>
          <p:cNvSpPr>
            <a:spLocks noChangeShapeType="1"/>
          </p:cNvSpPr>
          <p:nvPr/>
        </p:nvSpPr>
        <p:spPr bwMode="auto">
          <a:xfrm>
            <a:off x="2228850" y="2332037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39" name="Rectangle 13"/>
          <p:cNvSpPr>
            <a:spLocks noChangeArrowheads="1"/>
          </p:cNvSpPr>
          <p:nvPr/>
        </p:nvSpPr>
        <p:spPr bwMode="auto">
          <a:xfrm>
            <a:off x="2146300" y="49228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customer</a:t>
            </a:r>
          </a:p>
        </p:txBody>
      </p:sp>
      <p:sp>
        <p:nvSpPr>
          <p:cNvPr id="73740" name="Rectangle 14"/>
          <p:cNvSpPr>
            <a:spLocks noChangeArrowheads="1"/>
          </p:cNvSpPr>
          <p:nvPr/>
        </p:nvSpPr>
        <p:spPr bwMode="auto">
          <a:xfrm>
            <a:off x="2146300" y="53800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trx</a:t>
            </a:r>
            <a:endParaRPr kumimoji="1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73741" name="Rectangle 15"/>
          <p:cNvSpPr>
            <a:spLocks noChangeArrowheads="1"/>
          </p:cNvSpPr>
          <p:nvPr/>
        </p:nvSpPr>
        <p:spPr bwMode="auto">
          <a:xfrm>
            <a:off x="2889250" y="53800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detail</a:t>
            </a:r>
          </a:p>
        </p:txBody>
      </p:sp>
      <p:sp>
        <p:nvSpPr>
          <p:cNvPr id="73742" name="Rectangle 16"/>
          <p:cNvSpPr>
            <a:spLocks noChangeArrowheads="1"/>
          </p:cNvSpPr>
          <p:nvPr/>
        </p:nvSpPr>
        <p:spPr bwMode="auto">
          <a:xfrm>
            <a:off x="2889250" y="49228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prod</a:t>
            </a:r>
          </a:p>
        </p:txBody>
      </p:sp>
      <p:sp>
        <p:nvSpPr>
          <p:cNvPr id="73743" name="Rectangle 17"/>
          <p:cNvSpPr>
            <a:spLocks noChangeArrowheads="1"/>
          </p:cNvSpPr>
          <p:nvPr/>
        </p:nvSpPr>
        <p:spPr bwMode="auto">
          <a:xfrm>
            <a:off x="1403350" y="53800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chnn</a:t>
            </a:r>
          </a:p>
        </p:txBody>
      </p:sp>
      <p:sp>
        <p:nvSpPr>
          <p:cNvPr id="73744" name="Line 18"/>
          <p:cNvSpPr>
            <a:spLocks noChangeShapeType="1"/>
          </p:cNvSpPr>
          <p:nvPr/>
        </p:nvSpPr>
        <p:spPr bwMode="auto">
          <a:xfrm flipV="1">
            <a:off x="2476500" y="5227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45" name="Line 19"/>
          <p:cNvSpPr>
            <a:spLocks noChangeShapeType="1"/>
          </p:cNvSpPr>
          <p:nvPr/>
        </p:nvSpPr>
        <p:spPr bwMode="auto">
          <a:xfrm flipH="1">
            <a:off x="1981200" y="5532437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46" name="Line 20"/>
          <p:cNvSpPr>
            <a:spLocks noChangeShapeType="1"/>
          </p:cNvSpPr>
          <p:nvPr/>
        </p:nvSpPr>
        <p:spPr bwMode="auto">
          <a:xfrm flipH="1">
            <a:off x="2724150" y="5532437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47" name="Line 21"/>
          <p:cNvSpPr>
            <a:spLocks noChangeShapeType="1"/>
          </p:cNvSpPr>
          <p:nvPr/>
        </p:nvSpPr>
        <p:spPr bwMode="auto">
          <a:xfrm flipV="1">
            <a:off x="3219450" y="5227637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48" name="Rectangle 23"/>
          <p:cNvSpPr>
            <a:spLocks noChangeArrowheads="1"/>
          </p:cNvSpPr>
          <p:nvPr/>
        </p:nvSpPr>
        <p:spPr bwMode="auto">
          <a:xfrm>
            <a:off x="4044950" y="4770437"/>
            <a:ext cx="1320800" cy="1066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49" name="Line 24"/>
          <p:cNvSpPr>
            <a:spLocks noChangeShapeType="1"/>
          </p:cNvSpPr>
          <p:nvPr/>
        </p:nvSpPr>
        <p:spPr bwMode="auto">
          <a:xfrm>
            <a:off x="3714750" y="5227637"/>
            <a:ext cx="330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50" name="Rectangle 25"/>
          <p:cNvSpPr>
            <a:spLocks noChangeArrowheads="1"/>
          </p:cNvSpPr>
          <p:nvPr/>
        </p:nvSpPr>
        <p:spPr bwMode="auto">
          <a:xfrm>
            <a:off x="4375150" y="5075237"/>
            <a:ext cx="577850" cy="30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customer</a:t>
            </a:r>
          </a:p>
        </p:txBody>
      </p:sp>
      <p:sp>
        <p:nvSpPr>
          <p:cNvPr id="73751" name="Rectangle 27"/>
          <p:cNvSpPr>
            <a:spLocks noChangeArrowheads="1"/>
          </p:cNvSpPr>
          <p:nvPr/>
        </p:nvSpPr>
        <p:spPr bwMode="auto">
          <a:xfrm>
            <a:off x="3302000" y="2636837"/>
            <a:ext cx="28067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prstDash val="lgDash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7800" marR="0" lvl="0" indent="-177800" algn="l" defTabSz="914400" rtl="0" eaLnBrk="1" fontAlgn="base" latinLnBrk="1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Check and resolve data conflicts, outliers (unusual or exception values), missing data, and ambiguity</a:t>
            </a:r>
          </a:p>
        </p:txBody>
      </p:sp>
      <p:sp>
        <p:nvSpPr>
          <p:cNvPr id="73752" name="Line 30"/>
          <p:cNvSpPr>
            <a:spLocks noChangeShapeType="1"/>
          </p:cNvSpPr>
          <p:nvPr/>
        </p:nvSpPr>
        <p:spPr bwMode="auto">
          <a:xfrm>
            <a:off x="4953000" y="2332037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53" name="Line 31"/>
          <p:cNvSpPr>
            <a:spLocks noChangeShapeType="1"/>
          </p:cNvSpPr>
          <p:nvPr/>
        </p:nvSpPr>
        <p:spPr bwMode="auto">
          <a:xfrm>
            <a:off x="7677150" y="2332037"/>
            <a:ext cx="1155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73754" name="Rectangle 32"/>
          <p:cNvSpPr>
            <a:spLocks noChangeArrowheads="1"/>
          </p:cNvSpPr>
          <p:nvPr/>
        </p:nvSpPr>
        <p:spPr bwMode="auto">
          <a:xfrm>
            <a:off x="4375150" y="5380037"/>
            <a:ext cx="577850" cy="304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+</a:t>
            </a:r>
          </a:p>
        </p:txBody>
      </p:sp>
      <p:sp>
        <p:nvSpPr>
          <p:cNvPr id="32" name="Rectangle 3"/>
          <p:cNvSpPr txBox="1">
            <a:spLocks noChangeArrowheads="1"/>
          </p:cNvSpPr>
          <p:nvPr/>
        </p:nvSpPr>
        <p:spPr>
          <a:xfrm>
            <a:off x="533400" y="2636837"/>
            <a:ext cx="2590800" cy="173672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marR="0" lvl="0" indent="-1778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Obtain necessary data from various internal and external sources. </a:t>
            </a:r>
          </a:p>
          <a:p>
            <a:pPr marL="177800" marR="0" lvl="0" indent="-1778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Resolve representation and encoding differences. </a:t>
            </a:r>
          </a:p>
          <a:p>
            <a:pPr marL="177800" marR="0" lvl="0" indent="-1778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Join data from various tables to create a homogeneous source. </a:t>
            </a:r>
          </a:p>
          <a:p>
            <a:pPr marL="177800" marR="0" lvl="0" indent="-177800" algn="l" defTabSz="914400" rtl="0" eaLnBrk="1" fontAlgn="auto" latinLnBrk="1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6BC0DD6-09EE-495B-9473-BC6CF6C3975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모델링 데이터 준비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Data Preparation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2603167"/>
      </p:ext>
    </p:extLst>
  </p:cSld>
  <p:clrMapOvr>
    <a:masterClrMapping/>
  </p:clrMapOvr>
  <p:transition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그룹 175"/>
          <p:cNvGrpSpPr/>
          <p:nvPr/>
        </p:nvGrpSpPr>
        <p:grpSpPr>
          <a:xfrm>
            <a:off x="415925" y="1412720"/>
            <a:ext cx="9074150" cy="4639112"/>
            <a:chOff x="685800" y="1673352"/>
            <a:chExt cx="7924800" cy="4117848"/>
          </a:xfrm>
        </p:grpSpPr>
        <p:sp>
          <p:nvSpPr>
            <p:cNvPr id="177" name="Rectangle 33"/>
            <p:cNvSpPr>
              <a:spLocks noChangeArrowheads="1"/>
            </p:cNvSpPr>
            <p:nvPr/>
          </p:nvSpPr>
          <p:spPr bwMode="auto">
            <a:xfrm>
              <a:off x="838200" y="2322576"/>
              <a:ext cx="1447800" cy="6492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고객기본정보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8" name="Rectangle 33"/>
            <p:cNvSpPr>
              <a:spLocks noChangeArrowheads="1"/>
            </p:cNvSpPr>
            <p:nvPr/>
          </p:nvSpPr>
          <p:spPr bwMode="auto">
            <a:xfrm>
              <a:off x="838200" y="3236976"/>
              <a:ext cx="1447800" cy="6492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구매이력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9" name="Rectangle 33"/>
            <p:cNvSpPr>
              <a:spLocks noChangeArrowheads="1"/>
            </p:cNvSpPr>
            <p:nvPr/>
          </p:nvSpPr>
          <p:spPr bwMode="auto">
            <a:xfrm>
              <a:off x="838200" y="4151376"/>
              <a:ext cx="1447800" cy="6492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상담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서비스이력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0" name="Rectangle 33"/>
            <p:cNvSpPr>
              <a:spLocks noChangeArrowheads="1"/>
            </p:cNvSpPr>
            <p:nvPr/>
          </p:nvSpPr>
          <p:spPr bwMode="auto">
            <a:xfrm>
              <a:off x="838200" y="5141976"/>
              <a:ext cx="1447800" cy="649224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포인트적립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사용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1" name="Rectangle 33"/>
            <p:cNvSpPr>
              <a:spLocks noChangeArrowheads="1"/>
            </p:cNvSpPr>
            <p:nvPr/>
          </p:nvSpPr>
          <p:spPr bwMode="auto">
            <a:xfrm>
              <a:off x="838200" y="1673352"/>
              <a:ext cx="1447800" cy="324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원천 데이터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2" name="직선 연결선 181"/>
            <p:cNvCxnSpPr/>
            <p:nvPr/>
          </p:nvCxnSpPr>
          <p:spPr bwMode="auto">
            <a:xfrm flipH="1">
              <a:off x="685800" y="1997964"/>
              <a:ext cx="1828800" cy="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3" name="Rectangle 33"/>
            <p:cNvSpPr>
              <a:spLocks noChangeArrowheads="1"/>
            </p:cNvSpPr>
            <p:nvPr/>
          </p:nvSpPr>
          <p:spPr bwMode="auto">
            <a:xfrm>
              <a:off x="4267200" y="2798064"/>
              <a:ext cx="723900" cy="3916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고객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ID</a:t>
              </a:r>
            </a:p>
          </p:txBody>
        </p:sp>
        <p:sp>
          <p:nvSpPr>
            <p:cNvPr id="184" name="Rectangle 33"/>
            <p:cNvSpPr>
              <a:spLocks noChangeArrowheads="1"/>
            </p:cNvSpPr>
            <p:nvPr/>
          </p:nvSpPr>
          <p:spPr bwMode="auto">
            <a:xfrm>
              <a:off x="3276600" y="1676400"/>
              <a:ext cx="1447800" cy="324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데이터 통합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85" name="직선 연결선 184"/>
            <p:cNvCxnSpPr/>
            <p:nvPr/>
          </p:nvCxnSpPr>
          <p:spPr bwMode="auto">
            <a:xfrm flipH="1">
              <a:off x="3124200" y="1997964"/>
              <a:ext cx="3162300" cy="3048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86" name="Rectangle 33"/>
            <p:cNvSpPr>
              <a:spLocks noChangeArrowheads="1"/>
            </p:cNvSpPr>
            <p:nvPr/>
          </p:nvSpPr>
          <p:spPr bwMode="auto">
            <a:xfrm>
              <a:off x="4991100" y="2798064"/>
              <a:ext cx="723900" cy="3916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구매건수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7" name="Rectangle 33"/>
            <p:cNvSpPr>
              <a:spLocks noChangeArrowheads="1"/>
            </p:cNvSpPr>
            <p:nvPr/>
          </p:nvSpPr>
          <p:spPr bwMode="auto">
            <a:xfrm>
              <a:off x="5715000" y="2798064"/>
              <a:ext cx="723900" cy="3916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서비스 건수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8" name="Rectangle 33"/>
            <p:cNvSpPr>
              <a:spLocks noChangeArrowheads="1"/>
            </p:cNvSpPr>
            <p:nvPr/>
          </p:nvSpPr>
          <p:spPr bwMode="auto">
            <a:xfrm>
              <a:off x="6438900" y="2798064"/>
              <a:ext cx="723900" cy="3916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포인트</a:t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</a:b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사용금액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9" name="Rectangle 33"/>
            <p:cNvSpPr>
              <a:spLocks noChangeArrowheads="1"/>
            </p:cNvSpPr>
            <p:nvPr/>
          </p:nvSpPr>
          <p:spPr bwMode="auto">
            <a:xfrm>
              <a:off x="3124200" y="3001518"/>
              <a:ext cx="838200" cy="147447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고객단위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집계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0" name="Rectangle 33"/>
            <p:cNvSpPr>
              <a:spLocks noChangeArrowheads="1"/>
            </p:cNvSpPr>
            <p:nvPr/>
          </p:nvSpPr>
          <p:spPr bwMode="auto">
            <a:xfrm>
              <a:off x="4267200" y="3189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1" name="Rectangle 33"/>
            <p:cNvSpPr>
              <a:spLocks noChangeArrowheads="1"/>
            </p:cNvSpPr>
            <p:nvPr/>
          </p:nvSpPr>
          <p:spPr bwMode="auto">
            <a:xfrm>
              <a:off x="4991100" y="3189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2" name="Rectangle 33"/>
            <p:cNvSpPr>
              <a:spLocks noChangeArrowheads="1"/>
            </p:cNvSpPr>
            <p:nvPr/>
          </p:nvSpPr>
          <p:spPr bwMode="auto">
            <a:xfrm>
              <a:off x="5715000" y="3189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3" name="Rectangle 33"/>
            <p:cNvSpPr>
              <a:spLocks noChangeArrowheads="1"/>
            </p:cNvSpPr>
            <p:nvPr/>
          </p:nvSpPr>
          <p:spPr bwMode="auto">
            <a:xfrm>
              <a:off x="6438900" y="3189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4" name="Rectangle 33"/>
            <p:cNvSpPr>
              <a:spLocks noChangeArrowheads="1"/>
            </p:cNvSpPr>
            <p:nvPr/>
          </p:nvSpPr>
          <p:spPr bwMode="auto">
            <a:xfrm>
              <a:off x="4267200" y="3570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5" name="Rectangle 33"/>
            <p:cNvSpPr>
              <a:spLocks noChangeArrowheads="1"/>
            </p:cNvSpPr>
            <p:nvPr/>
          </p:nvSpPr>
          <p:spPr bwMode="auto">
            <a:xfrm>
              <a:off x="4991100" y="3570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6" name="Rectangle 33"/>
            <p:cNvSpPr>
              <a:spLocks noChangeArrowheads="1"/>
            </p:cNvSpPr>
            <p:nvPr/>
          </p:nvSpPr>
          <p:spPr bwMode="auto">
            <a:xfrm>
              <a:off x="5715000" y="3570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7" name="Rectangle 33"/>
            <p:cNvSpPr>
              <a:spLocks noChangeArrowheads="1"/>
            </p:cNvSpPr>
            <p:nvPr/>
          </p:nvSpPr>
          <p:spPr bwMode="auto">
            <a:xfrm>
              <a:off x="6438900" y="3570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8" name="Rectangle 33"/>
            <p:cNvSpPr>
              <a:spLocks noChangeArrowheads="1"/>
            </p:cNvSpPr>
            <p:nvPr/>
          </p:nvSpPr>
          <p:spPr bwMode="auto">
            <a:xfrm>
              <a:off x="4267200" y="3962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9" name="Rectangle 33"/>
            <p:cNvSpPr>
              <a:spLocks noChangeArrowheads="1"/>
            </p:cNvSpPr>
            <p:nvPr/>
          </p:nvSpPr>
          <p:spPr bwMode="auto">
            <a:xfrm>
              <a:off x="4991100" y="3962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0" name="Rectangle 33"/>
            <p:cNvSpPr>
              <a:spLocks noChangeArrowheads="1"/>
            </p:cNvSpPr>
            <p:nvPr/>
          </p:nvSpPr>
          <p:spPr bwMode="auto">
            <a:xfrm>
              <a:off x="5715000" y="3962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1" name="Rectangle 33"/>
            <p:cNvSpPr>
              <a:spLocks noChangeArrowheads="1"/>
            </p:cNvSpPr>
            <p:nvPr/>
          </p:nvSpPr>
          <p:spPr bwMode="auto">
            <a:xfrm>
              <a:off x="6438900" y="3962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2" name="Rectangle 33"/>
            <p:cNvSpPr>
              <a:spLocks noChangeArrowheads="1"/>
            </p:cNvSpPr>
            <p:nvPr/>
          </p:nvSpPr>
          <p:spPr bwMode="auto">
            <a:xfrm>
              <a:off x="4267200" y="4343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3" name="Rectangle 33"/>
            <p:cNvSpPr>
              <a:spLocks noChangeArrowheads="1"/>
            </p:cNvSpPr>
            <p:nvPr/>
          </p:nvSpPr>
          <p:spPr bwMode="auto">
            <a:xfrm>
              <a:off x="4991100" y="4343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4" name="Rectangle 33"/>
            <p:cNvSpPr>
              <a:spLocks noChangeArrowheads="1"/>
            </p:cNvSpPr>
            <p:nvPr/>
          </p:nvSpPr>
          <p:spPr bwMode="auto">
            <a:xfrm>
              <a:off x="5715000" y="4343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5" name="Rectangle 33"/>
            <p:cNvSpPr>
              <a:spLocks noChangeArrowheads="1"/>
            </p:cNvSpPr>
            <p:nvPr/>
          </p:nvSpPr>
          <p:spPr bwMode="auto">
            <a:xfrm>
              <a:off x="6438900" y="4343400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6" name="Rectangle 33"/>
            <p:cNvSpPr>
              <a:spLocks noChangeArrowheads="1"/>
            </p:cNvSpPr>
            <p:nvPr/>
          </p:nvSpPr>
          <p:spPr bwMode="auto">
            <a:xfrm>
              <a:off x="7658100" y="2787396"/>
              <a:ext cx="723900" cy="39166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구매</a:t>
              </a:r>
              <a: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-</a:t>
              </a: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서비스</a:t>
              </a:r>
              <a:br>
                <a:rPr kumimoji="0" lang="en-US" altLang="ko-KR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</a:br>
              <a:r>
                <a:rPr kumimoji="0" lang="ko-KR" altLang="en-US" sz="105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비율</a:t>
              </a:r>
              <a:endParaRPr kumimoji="0" lang="en-US" altLang="ko-KR" sz="105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" name="Rectangle 33"/>
            <p:cNvSpPr>
              <a:spLocks noChangeArrowheads="1"/>
            </p:cNvSpPr>
            <p:nvPr/>
          </p:nvSpPr>
          <p:spPr bwMode="auto">
            <a:xfrm>
              <a:off x="7658100" y="3179064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8" name="Rectangle 33"/>
            <p:cNvSpPr>
              <a:spLocks noChangeArrowheads="1"/>
            </p:cNvSpPr>
            <p:nvPr/>
          </p:nvSpPr>
          <p:spPr bwMode="auto">
            <a:xfrm>
              <a:off x="7658100" y="3560064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9" name="Rectangle 33"/>
            <p:cNvSpPr>
              <a:spLocks noChangeArrowheads="1"/>
            </p:cNvSpPr>
            <p:nvPr/>
          </p:nvSpPr>
          <p:spPr bwMode="auto">
            <a:xfrm>
              <a:off x="7658100" y="3951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0" name="Rectangle 33"/>
            <p:cNvSpPr>
              <a:spLocks noChangeArrowheads="1"/>
            </p:cNvSpPr>
            <p:nvPr/>
          </p:nvSpPr>
          <p:spPr bwMode="auto">
            <a:xfrm>
              <a:off x="7658100" y="4332732"/>
              <a:ext cx="723900" cy="39166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1" name="Rectangle 33"/>
            <p:cNvSpPr>
              <a:spLocks noChangeArrowheads="1"/>
            </p:cNvSpPr>
            <p:nvPr/>
          </p:nvSpPr>
          <p:spPr bwMode="auto">
            <a:xfrm>
              <a:off x="7162800" y="3705225"/>
              <a:ext cx="495300" cy="324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+</a:t>
              </a:r>
            </a:p>
          </p:txBody>
        </p:sp>
        <p:sp>
          <p:nvSpPr>
            <p:cNvPr id="212" name="Rectangle 33"/>
            <p:cNvSpPr>
              <a:spLocks noChangeArrowheads="1"/>
            </p:cNvSpPr>
            <p:nvPr/>
          </p:nvSpPr>
          <p:spPr bwMode="auto">
            <a:xfrm>
              <a:off x="6934200" y="1676400"/>
              <a:ext cx="1447800" cy="324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파생변수 추가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3" name="직선 연결선 212"/>
            <p:cNvCxnSpPr/>
            <p:nvPr/>
          </p:nvCxnSpPr>
          <p:spPr bwMode="auto">
            <a:xfrm flipH="1">
              <a:off x="6781800" y="2001012"/>
              <a:ext cx="1828800" cy="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4" name="직선 연결선 213"/>
            <p:cNvCxnSpPr/>
            <p:nvPr/>
          </p:nvCxnSpPr>
          <p:spPr bwMode="auto">
            <a:xfrm flipV="1">
              <a:off x="3962400" y="2798064"/>
              <a:ext cx="304800" cy="185166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직선 연결선 214"/>
            <p:cNvCxnSpPr/>
            <p:nvPr/>
          </p:nvCxnSpPr>
          <p:spPr bwMode="auto">
            <a:xfrm>
              <a:off x="3962400" y="4475988"/>
              <a:ext cx="304800" cy="259080"/>
            </a:xfrm>
            <a:prstGeom prst="line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6" name="직선 화살표 연결선 215"/>
            <p:cNvCxnSpPr>
              <a:stCxn id="177" idx="3"/>
            </p:cNvCxnSpPr>
            <p:nvPr/>
          </p:nvCxnSpPr>
          <p:spPr bwMode="auto">
            <a:xfrm>
              <a:off x="2286000" y="2647188"/>
              <a:ext cx="609600" cy="542544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7" name="직선 화살표 연결선 216"/>
            <p:cNvCxnSpPr>
              <a:stCxn id="178" idx="3"/>
            </p:cNvCxnSpPr>
            <p:nvPr/>
          </p:nvCxnSpPr>
          <p:spPr bwMode="auto">
            <a:xfrm>
              <a:off x="2286000" y="3561588"/>
              <a:ext cx="609600" cy="9144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8" name="직선 화살표 연결선 217"/>
            <p:cNvCxnSpPr>
              <a:stCxn id="179" idx="3"/>
            </p:cNvCxnSpPr>
            <p:nvPr/>
          </p:nvCxnSpPr>
          <p:spPr bwMode="auto">
            <a:xfrm flipV="1">
              <a:off x="2286000" y="3867531"/>
              <a:ext cx="609600" cy="608457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9" name="직선 화살표 연결선 218"/>
            <p:cNvCxnSpPr>
              <a:stCxn id="180" idx="3"/>
            </p:cNvCxnSpPr>
            <p:nvPr/>
          </p:nvCxnSpPr>
          <p:spPr bwMode="auto">
            <a:xfrm flipV="1">
              <a:off x="2286000" y="4147566"/>
              <a:ext cx="609600" cy="1319022"/>
            </a:xfrm>
            <a:prstGeom prst="straightConnector1">
              <a:avLst/>
            </a:prstGeom>
            <a:solidFill>
              <a:srgbClr val="BBE0E3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B36CCBB7-7FA8-4991-8660-E6D82674D63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데이터 처리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–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315402693"/>
      </p:ext>
    </p:extLst>
  </p:cSld>
  <p:clrMapOvr>
    <a:masterClrMapping/>
  </p:clrMapOvr>
  <p:transition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고객만이 아니라 고객에 영향을 미치는 프로세스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채널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상품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캠페인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직원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조직 등에 대한 이해가 없이는 특정한 주제에 바르게 접근하기 어려움</a:t>
            </a:r>
          </a:p>
          <a:p>
            <a:pPr lvl="1"/>
            <a:r>
              <a:rPr lang="ko-KR" altLang="en-US" sz="1800" dirty="0">
                <a:latin typeface="+mn-ea"/>
              </a:rPr>
              <a:t>예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학습지의 교사 행동 특성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유통업체의 점포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상권 변동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자동차 업체의 차종포트폴리오 변동</a:t>
            </a:r>
          </a:p>
          <a:p>
            <a:pPr lvl="1"/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외부 환경 변화에 대한 데이터가 필요 </a:t>
            </a:r>
          </a:p>
          <a:p>
            <a:pPr lvl="1"/>
            <a:r>
              <a:rPr lang="ko-KR" altLang="en-US" sz="1800" dirty="0">
                <a:latin typeface="+mn-ea"/>
              </a:rPr>
              <a:t>내부의 변동은 많은 부분 외부의 변동에 영향을 받는다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전반적인 환경에 대한 데이터 분석도 필요 </a:t>
            </a:r>
          </a:p>
          <a:p>
            <a:pPr lvl="1"/>
            <a:endParaRPr lang="ko-KR" altLang="en-US" sz="1800" dirty="0">
              <a:latin typeface="+mn-ea"/>
            </a:endParaRPr>
          </a:p>
          <a:p>
            <a:pPr lvl="1"/>
            <a:r>
              <a:rPr lang="ko-KR" altLang="en-US" sz="1600" dirty="0">
                <a:latin typeface="+mn-ea"/>
              </a:rPr>
              <a:t>경기의 변화</a:t>
            </a:r>
          </a:p>
          <a:p>
            <a:pPr lvl="1"/>
            <a:r>
              <a:rPr lang="ko-KR" altLang="en-US" sz="1600" dirty="0">
                <a:latin typeface="+mn-ea"/>
              </a:rPr>
              <a:t>고객들의 채널 이용패턴 변화</a:t>
            </a:r>
          </a:p>
          <a:p>
            <a:pPr lvl="1"/>
            <a:r>
              <a:rPr lang="ko-KR" altLang="en-US" sz="1600" dirty="0">
                <a:latin typeface="+mn-ea"/>
              </a:rPr>
              <a:t>고객들의 연령대별 상품선택 변화</a:t>
            </a:r>
          </a:p>
          <a:p>
            <a:pPr lvl="1"/>
            <a:r>
              <a:rPr lang="ko-KR" altLang="en-US" sz="1600" dirty="0" err="1">
                <a:latin typeface="+mn-ea"/>
              </a:rPr>
              <a:t>이사율</a:t>
            </a:r>
            <a:r>
              <a:rPr lang="ko-KR" altLang="en-US" sz="1600" dirty="0">
                <a:latin typeface="+mn-ea"/>
              </a:rPr>
              <a:t> 변화</a:t>
            </a:r>
          </a:p>
          <a:p>
            <a:pPr lvl="1"/>
            <a:r>
              <a:rPr lang="ko-KR" altLang="en-US" sz="1600" dirty="0">
                <a:latin typeface="+mn-ea"/>
              </a:rPr>
              <a:t>구매수준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구매시점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행사 테마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예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월드컵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경기후퇴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환율급등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유가급등</a:t>
            </a:r>
            <a:r>
              <a:rPr lang="en-US" altLang="ko-KR" sz="1600" dirty="0">
                <a:latin typeface="+mn-ea"/>
              </a:rPr>
              <a:t>)</a:t>
            </a:r>
          </a:p>
          <a:p>
            <a:pPr lvl="1"/>
            <a:endParaRPr lang="en-US" altLang="ko-KR" sz="1800" dirty="0">
              <a:latin typeface="+mn-ea"/>
            </a:endParaRPr>
          </a:p>
        </p:txBody>
      </p:sp>
      <p:sp>
        <p:nvSpPr>
          <p:cNvPr id="92165" name="Rectangle 4"/>
          <p:cNvSpPr>
            <a:spLocks noChangeArrowheads="1"/>
          </p:cNvSpPr>
          <p:nvPr/>
        </p:nvSpPr>
        <p:spPr bwMode="auto">
          <a:xfrm>
            <a:off x="632400" y="3717040"/>
            <a:ext cx="8200450" cy="215036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99657-5485-4E00-A3EF-3611C45034D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Background Knowledge Discovery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필요성</a:t>
            </a:r>
          </a:p>
        </p:txBody>
      </p:sp>
    </p:spTree>
    <p:extLst>
      <p:ext uri="{BB962C8B-B14F-4D97-AF65-F5344CB8AC3E}">
        <p14:creationId xmlns:p14="http://schemas.microsoft.com/office/powerpoint/2010/main" val="2984201737"/>
      </p:ext>
    </p:extLst>
  </p:cSld>
  <p:clrMapOvr>
    <a:masterClrMapping/>
  </p:clrMapOvr>
  <p:transition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173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Where is the Wisdom of the Crowd Now? - Langmaid Practice">
            <a:extLst>
              <a:ext uri="{FF2B5EF4-FFF2-40B4-BE49-F238E27FC236}">
                <a16:creationId xmlns:a16="http://schemas.microsoft.com/office/drawing/2014/main" id="{0312011C-9943-4503-93B5-360E06DFF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9286" y="1157648"/>
            <a:ext cx="8178799" cy="5295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FCEDA5-C509-44C3-AFC5-66271FE02E1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Power of Average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926829"/>
      </p:ext>
    </p:extLst>
  </p:cSld>
  <p:clrMapOvr>
    <a:masterClrMapping/>
  </p:clrMapOvr>
  <p:transition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DE04BD8-EF46-4C60-AB9D-606E3B165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469509"/>
              </p:ext>
            </p:extLst>
          </p:nvPr>
        </p:nvGraphicFramePr>
        <p:xfrm>
          <a:off x="415926" y="908650"/>
          <a:ext cx="9074152" cy="5688787"/>
        </p:xfrm>
        <a:graphic>
          <a:graphicData uri="http://schemas.openxmlformats.org/drawingml/2006/table">
            <a:tbl>
              <a:tblPr/>
              <a:tblGrid>
                <a:gridCol w="1296047">
                  <a:extLst>
                    <a:ext uri="{9D8B030D-6E8A-4147-A177-3AD203B41FA5}">
                      <a16:colId xmlns:a16="http://schemas.microsoft.com/office/drawing/2014/main" val="4077531540"/>
                    </a:ext>
                  </a:extLst>
                </a:gridCol>
                <a:gridCol w="1388752">
                  <a:extLst>
                    <a:ext uri="{9D8B030D-6E8A-4147-A177-3AD203B41FA5}">
                      <a16:colId xmlns:a16="http://schemas.microsoft.com/office/drawing/2014/main" val="2916055393"/>
                    </a:ext>
                  </a:extLst>
                </a:gridCol>
                <a:gridCol w="1405113">
                  <a:extLst>
                    <a:ext uri="{9D8B030D-6E8A-4147-A177-3AD203B41FA5}">
                      <a16:colId xmlns:a16="http://schemas.microsoft.com/office/drawing/2014/main" val="2650096532"/>
                    </a:ext>
                  </a:extLst>
                </a:gridCol>
                <a:gridCol w="1096097">
                  <a:extLst>
                    <a:ext uri="{9D8B030D-6E8A-4147-A177-3AD203B41FA5}">
                      <a16:colId xmlns:a16="http://schemas.microsoft.com/office/drawing/2014/main" val="2302947901"/>
                    </a:ext>
                  </a:extLst>
                </a:gridCol>
                <a:gridCol w="1296048">
                  <a:extLst>
                    <a:ext uri="{9D8B030D-6E8A-4147-A177-3AD203B41FA5}">
                      <a16:colId xmlns:a16="http://schemas.microsoft.com/office/drawing/2014/main" val="3683203176"/>
                    </a:ext>
                  </a:extLst>
                </a:gridCol>
                <a:gridCol w="1296047">
                  <a:extLst>
                    <a:ext uri="{9D8B030D-6E8A-4147-A177-3AD203B41FA5}">
                      <a16:colId xmlns:a16="http://schemas.microsoft.com/office/drawing/2014/main" val="3231774546"/>
                    </a:ext>
                  </a:extLst>
                </a:gridCol>
                <a:gridCol w="1296048">
                  <a:extLst>
                    <a:ext uri="{9D8B030D-6E8A-4147-A177-3AD203B41FA5}">
                      <a16:colId xmlns:a16="http://schemas.microsoft.com/office/drawing/2014/main" val="454919687"/>
                    </a:ext>
                  </a:extLst>
                </a:gridCol>
              </a:tblGrid>
              <a:tr h="773289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Outlook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Temperature </a:t>
                      </a:r>
                      <a:b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Temperature </a:t>
                      </a:r>
                      <a:b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Nominal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Humidity </a:t>
                      </a:r>
                      <a:b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Numeric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Humidity </a:t>
                      </a:r>
                      <a:b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</a:b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Nominal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Windy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Play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73329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overcast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83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hot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86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6764381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overcast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64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cool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999343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overcast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477300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overcast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81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hot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8848337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rainy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96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38204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rainy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68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cool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118730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rainy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cool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74224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rainy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975764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rainy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71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91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117087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sunny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hot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915067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sunny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80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hot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0345515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sunny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72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high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710076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sunny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69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cool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FALSE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0194043"/>
                  </a:ext>
                </a:extLst>
              </a:tr>
              <a:tr h="351107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sunny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75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mild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normal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TRUE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t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41910" marR="41910" marT="41910" marB="41910" anchor="ctr" horzOverflow="overflow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224503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6663FB6-7BA3-48AC-A529-BEF3199F930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Samples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3284451"/>
      </p:ext>
    </p:extLst>
  </p:cSld>
  <p:clrMapOvr>
    <a:masterClrMapping/>
  </p:clrMapOvr>
  <p:transition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E2E2817-4B1D-41BD-9280-B9F52314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151328"/>
              </p:ext>
            </p:extLst>
          </p:nvPr>
        </p:nvGraphicFramePr>
        <p:xfrm>
          <a:off x="616076" y="1268700"/>
          <a:ext cx="86738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462">
                  <a:extLst>
                    <a:ext uri="{9D8B030D-6E8A-4147-A177-3AD203B41FA5}">
                      <a16:colId xmlns:a16="http://schemas.microsoft.com/office/drawing/2014/main" val="1364175494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2410085230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621362759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193926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Variable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Rule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Error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Total Error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9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outlook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sunny : no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9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overcast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0/4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4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rainy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temperature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hot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9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mild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7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cool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7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humidity 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high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3/7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normal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1/7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89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windy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false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0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true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3/6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110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5A782E-7B9F-4BF8-90E6-AAB34101387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기본 규칙 추론</a:t>
            </a:r>
          </a:p>
        </p:txBody>
      </p:sp>
    </p:spTree>
    <p:extLst>
      <p:ext uri="{BB962C8B-B14F-4D97-AF65-F5344CB8AC3E}">
        <p14:creationId xmlns:p14="http://schemas.microsoft.com/office/powerpoint/2010/main" val="1703965224"/>
      </p:ext>
    </p:extLst>
  </p:cSld>
  <p:clrMapOvr>
    <a:masterClrMapping/>
  </p:clrMapOvr>
  <p:transition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다이어그램 3">
            <a:extLst>
              <a:ext uri="{FF2B5EF4-FFF2-40B4-BE49-F238E27FC236}">
                <a16:creationId xmlns:a16="http://schemas.microsoft.com/office/drawing/2014/main" id="{AC849628-204F-4A44-8E08-AA53B2F00B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74750"/>
              </p:ext>
            </p:extLst>
          </p:nvPr>
        </p:nvGraphicFramePr>
        <p:xfrm>
          <a:off x="704410" y="1124680"/>
          <a:ext cx="8497180" cy="5184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2584513-582D-41D2-959A-CEF0B5B4F94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기본 규칙 추론</a:t>
            </a:r>
          </a:p>
        </p:txBody>
      </p:sp>
    </p:spTree>
    <p:extLst>
      <p:ext uri="{BB962C8B-B14F-4D97-AF65-F5344CB8AC3E}">
        <p14:creationId xmlns:p14="http://schemas.microsoft.com/office/powerpoint/2010/main" val="2462798615"/>
      </p:ext>
    </p:extLst>
  </p:cSld>
  <p:clrMapOvr>
    <a:masterClrMapping/>
  </p:clrMapOvr>
  <p:transition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2" descr="titanic_3">
            <a:extLst>
              <a:ext uri="{FF2B5EF4-FFF2-40B4-BE49-F238E27FC236}">
                <a16:creationId xmlns:a16="http://schemas.microsoft.com/office/drawing/2014/main" id="{468BCB20-F804-4F15-BF70-7CBD46C3F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0216"/>
            <a:ext cx="9906000" cy="3725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AAD50483-DC8D-4A8C-B29C-39D6546641D5}"/>
              </a:ext>
            </a:extLst>
          </p:cNvPr>
          <p:cNvSpPr/>
          <p:nvPr/>
        </p:nvSpPr>
        <p:spPr>
          <a:xfrm>
            <a:off x="8593455" y="1794510"/>
            <a:ext cx="297180" cy="2377440"/>
          </a:xfrm>
          <a:prstGeom prst="rightBrac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83973" name="TextBox 2">
            <a:extLst>
              <a:ext uri="{FF2B5EF4-FFF2-40B4-BE49-F238E27FC236}">
                <a16:creationId xmlns:a16="http://schemas.microsoft.com/office/drawing/2014/main" id="{FEEED088-7920-4E22-83F7-58BB3767C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8031" y="2727841"/>
            <a:ext cx="944490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365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decision</a:t>
            </a:r>
            <a:r>
              <a:rPr lang="ko-KR" altLang="en-US" sz="1365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endParaRPr lang="en-US" altLang="ko-KR" sz="1365">
              <a:solidFill>
                <a:srgbClr val="FF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/>
            <a:r>
              <a:rPr lang="en-US" altLang="ko-KR" sz="1365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node</a:t>
            </a:r>
            <a:endParaRPr lang="ko-KR" altLang="en-US" sz="1365">
              <a:solidFill>
                <a:srgbClr val="FF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오른쪽 중괄호 4">
            <a:extLst>
              <a:ext uri="{FF2B5EF4-FFF2-40B4-BE49-F238E27FC236}">
                <a16:creationId xmlns:a16="http://schemas.microsoft.com/office/drawing/2014/main" id="{07BD72C8-5DC0-4627-A44A-37AAF09151B5}"/>
              </a:ext>
            </a:extLst>
          </p:cNvPr>
          <p:cNvSpPr/>
          <p:nvPr/>
        </p:nvSpPr>
        <p:spPr>
          <a:xfrm rot="5400000">
            <a:off x="4764941" y="1388210"/>
            <a:ext cx="232172" cy="8019216"/>
          </a:xfrm>
          <a:prstGeom prst="rightBrace">
            <a:avLst/>
          </a:prstGeom>
          <a:ln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ko-KR" altLang="en-US" sz="975"/>
          </a:p>
        </p:txBody>
      </p:sp>
      <p:sp>
        <p:nvSpPr>
          <p:cNvPr id="83975" name="TextBox 7">
            <a:extLst>
              <a:ext uri="{FF2B5EF4-FFF2-40B4-BE49-F238E27FC236}">
                <a16:creationId xmlns:a16="http://schemas.microsoft.com/office/drawing/2014/main" id="{A00852CC-313D-44FF-A36A-7389CFC60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4363" y="5513904"/>
            <a:ext cx="2217275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ko-KR" sz="1365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leaf node(terminal node)</a:t>
            </a:r>
            <a:endParaRPr lang="ko-KR" altLang="en-US" sz="1365">
              <a:solidFill>
                <a:srgbClr val="0070C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0A18A-E940-42FF-8515-6214BF3E456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Tree-based model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직사각형 6">
            <a:extLst>
              <a:ext uri="{FF2B5EF4-FFF2-40B4-BE49-F238E27FC236}">
                <a16:creationId xmlns:a16="http://schemas.microsoft.com/office/drawing/2014/main" id="{E0C95675-DAB2-404D-9F86-A079583A0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4" y="1124680"/>
            <a:ext cx="9361745" cy="4938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개별 변수의 영역을 반복적으로 분할함으로써 전체 영역에서의 규칙을 생성하는 지도학습 기법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If-else-then</a:t>
            </a:r>
            <a:r>
              <a:rPr lang="ko-KR" altLang="en-US" sz="1600" dirty="0">
                <a:latin typeface="+mn-ea"/>
                <a:ea typeface="+mn-ea"/>
              </a:rPr>
              <a:t> 형식으로 표현되는 </a:t>
            </a:r>
            <a:r>
              <a:rPr lang="en-US" altLang="ko-KR" sz="1600" dirty="0">
                <a:latin typeface="+mn-ea"/>
                <a:ea typeface="+mn-ea"/>
              </a:rPr>
              <a:t>rules</a:t>
            </a:r>
            <a:r>
              <a:rPr lang="ko-KR" altLang="en-US" sz="1600" dirty="0">
                <a:latin typeface="+mn-ea"/>
                <a:ea typeface="+mn-ea"/>
              </a:rPr>
              <a:t>을 생성함으로써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결과에 대한 예측과 함께 그 이유를 설명할 수 있다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Classification, regression </a:t>
            </a:r>
            <a:r>
              <a:rPr lang="ko-KR" altLang="en-US" sz="1600" dirty="0">
                <a:latin typeface="+mn-ea"/>
                <a:ea typeface="+mn-ea"/>
              </a:rPr>
              <a:t>모두 가능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입력 변수들 중 데이터를 가장 잘 분류하는 변수를 택하여 분기가 계속 일어 남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모델에 대한 </a:t>
            </a:r>
            <a:r>
              <a:rPr lang="ko-KR" altLang="en-US" sz="1600" dirty="0" err="1">
                <a:latin typeface="+mn-ea"/>
                <a:ea typeface="+mn-ea"/>
              </a:rPr>
              <a:t>해석력이</a:t>
            </a:r>
            <a:r>
              <a:rPr lang="ko-KR" altLang="en-US" sz="1600" dirty="0">
                <a:latin typeface="+mn-ea"/>
                <a:ea typeface="+mn-ea"/>
              </a:rPr>
              <a:t> 좋다 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분기되는 변수는 중요한 변수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분류 규칙 추출 가능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변수 선택이 모델 자체에서 이루어짐</a:t>
            </a: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Continuous,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discrete,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category</a:t>
            </a:r>
            <a:r>
              <a:rPr lang="ko-KR" altLang="en-US" sz="1600" dirty="0">
                <a:latin typeface="+mn-ea"/>
                <a:ea typeface="+mn-ea"/>
              </a:rPr>
              <a:t> 변수 모두 사용 가능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3EAC6-06F4-44DD-BCBE-A855578AE14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Tree-based model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756" name="Group 3"/>
          <p:cNvGrpSpPr>
            <a:grpSpLocks/>
          </p:cNvGrpSpPr>
          <p:nvPr/>
        </p:nvGrpSpPr>
        <p:grpSpPr bwMode="auto">
          <a:xfrm>
            <a:off x="1291564" y="1673225"/>
            <a:ext cx="3589205" cy="288925"/>
            <a:chOff x="295" y="799"/>
            <a:chExt cx="1769" cy="227"/>
          </a:xfrm>
        </p:grpSpPr>
        <p:sp>
          <p:nvSpPr>
            <p:cNvPr id="74762" name="Rectangle 4"/>
            <p:cNvSpPr>
              <a:spLocks noChangeArrowheads="1"/>
            </p:cNvSpPr>
            <p:nvPr/>
          </p:nvSpPr>
          <p:spPr bwMode="auto">
            <a:xfrm>
              <a:off x="295" y="799"/>
              <a:ext cx="1769" cy="227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Splitting Criteria</a:t>
              </a:r>
            </a:p>
          </p:txBody>
        </p:sp>
        <p:sp>
          <p:nvSpPr>
            <p:cNvPr id="74763" name="AutoShape 5"/>
            <p:cNvSpPr>
              <a:spLocks noChangeArrowheads="1"/>
            </p:cNvSpPr>
            <p:nvPr/>
          </p:nvSpPr>
          <p:spPr bwMode="auto">
            <a:xfrm rot="5400000">
              <a:off x="278" y="816"/>
              <a:ext cx="215" cy="18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4757" name="Group 6"/>
          <p:cNvGrpSpPr>
            <a:grpSpLocks/>
          </p:cNvGrpSpPr>
          <p:nvPr/>
        </p:nvGrpSpPr>
        <p:grpSpPr bwMode="auto">
          <a:xfrm>
            <a:off x="1291564" y="3689351"/>
            <a:ext cx="3589205" cy="288925"/>
            <a:chOff x="295" y="799"/>
            <a:chExt cx="1769" cy="227"/>
          </a:xfrm>
        </p:grpSpPr>
        <p:sp>
          <p:nvSpPr>
            <p:cNvPr id="74760" name="Rectangle 7"/>
            <p:cNvSpPr>
              <a:spLocks noChangeArrowheads="1"/>
            </p:cNvSpPr>
            <p:nvPr/>
          </p:nvSpPr>
          <p:spPr bwMode="auto">
            <a:xfrm>
              <a:off x="295" y="799"/>
              <a:ext cx="1769" cy="227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   Stopping Rule</a:t>
              </a:r>
            </a:p>
          </p:txBody>
        </p:sp>
        <p:sp>
          <p:nvSpPr>
            <p:cNvPr id="74761" name="AutoShape 8"/>
            <p:cNvSpPr>
              <a:spLocks noChangeArrowheads="1"/>
            </p:cNvSpPr>
            <p:nvPr/>
          </p:nvSpPr>
          <p:spPr bwMode="auto">
            <a:xfrm rot="5400000">
              <a:off x="278" y="816"/>
              <a:ext cx="215" cy="18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74758" name="Text Box 9"/>
          <p:cNvSpPr txBox="1">
            <a:spLocks noChangeArrowheads="1"/>
          </p:cNvSpPr>
          <p:nvPr/>
        </p:nvSpPr>
        <p:spPr bwMode="auto">
          <a:xfrm>
            <a:off x="1661319" y="2132820"/>
            <a:ext cx="616867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하나의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Parent Node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로부터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Child Node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들이 형성될 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분류에 사용될 </a:t>
            </a:r>
            <a:r>
              <a:rPr kumimoji="1" lang="ko-KR" altLang="en-US" sz="16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입력변수의 선택과 범주의 병합이 이루어질 기준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Purity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Diversity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의 측정값을 이용</a:t>
            </a:r>
          </a:p>
        </p:txBody>
      </p:sp>
      <p:sp>
        <p:nvSpPr>
          <p:cNvPr id="74759" name="Text Box 10"/>
          <p:cNvSpPr txBox="1">
            <a:spLocks noChangeArrowheads="1"/>
          </p:cNvSpPr>
          <p:nvPr/>
        </p:nvSpPr>
        <p:spPr bwMode="auto">
          <a:xfrm>
            <a:off x="1681957" y="4132263"/>
            <a:ext cx="7563644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나무의 분리가 더 이상 이루어지지 않고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현재의 노드가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Leaf Node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되도록 하는 규칙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C5.0 : Leaf Node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의 사례 수가 지정된 사례 수 이하가 되면 정지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CHAID : Tree Depth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지정된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Depth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 도달하면 정지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ü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CART : Gini Index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또는 분산의 감소량이 지정된 값보다 작으면 정지</a:t>
            </a:r>
            <a:b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</a:b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FE75BB-A065-4A74-B459-505A0F1AA00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Splitting Criteria and Stopping Rule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557917"/>
      </p:ext>
    </p:extLst>
  </p:cSld>
  <p:clrMapOvr>
    <a:masterClrMapping/>
  </p:clrMapOvr>
  <p:transition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488380" y="1311743"/>
            <a:ext cx="6708907" cy="3773487"/>
            <a:chOff x="412750" y="1839913"/>
            <a:chExt cx="6708907" cy="3773487"/>
          </a:xfrm>
        </p:grpSpPr>
        <p:sp>
          <p:nvSpPr>
            <p:cNvPr id="75780" name="Text Box 3"/>
            <p:cNvSpPr txBox="1">
              <a:spLocks noChangeArrowheads="1"/>
            </p:cNvSpPr>
            <p:nvPr/>
          </p:nvSpPr>
          <p:spPr bwMode="auto">
            <a:xfrm>
              <a:off x="412750" y="1839913"/>
              <a:ext cx="57527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목표변수가 범주형인 경우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(Target =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ategorical )</a:t>
              </a:r>
            </a:p>
          </p:txBody>
        </p:sp>
        <p:sp>
          <p:nvSpPr>
            <p:cNvPr id="75781" name="Text Box 4"/>
            <p:cNvSpPr txBox="1">
              <a:spLocks noChangeArrowheads="1"/>
            </p:cNvSpPr>
            <p:nvPr/>
          </p:nvSpPr>
          <p:spPr bwMode="auto">
            <a:xfrm>
              <a:off x="412750" y="4356100"/>
              <a:ext cx="537390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v"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목표변수가 </a:t>
              </a:r>
              <a:r>
                <a:rPr kumimoji="1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연속형인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경우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(Target =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N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umeric)</a:t>
              </a:r>
            </a:p>
          </p:txBody>
        </p:sp>
        <p:sp>
          <p:nvSpPr>
            <p:cNvPr id="75782" name="Text Box 5"/>
            <p:cNvSpPr txBox="1">
              <a:spLocks noChangeArrowheads="1"/>
            </p:cNvSpPr>
            <p:nvPr/>
          </p:nvSpPr>
          <p:spPr bwMode="auto">
            <a:xfrm>
              <a:off x="1270926" y="2339976"/>
              <a:ext cx="5850731" cy="1558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Gini Index(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지니 지수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Entropy Index(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엔트로피 지수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Information Gain Ratio(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정보 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이득률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Chi-Square Statistics(</a:t>
              </a:r>
              <a:r>
                <a:rPr kumimoji="1" lang="ko-KR" altLang="en-U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카이제곱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통계량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  <p:sp>
          <p:nvSpPr>
            <p:cNvPr id="75783" name="Text Box 6"/>
            <p:cNvSpPr txBox="1">
              <a:spLocks noChangeArrowheads="1"/>
            </p:cNvSpPr>
            <p:nvPr/>
          </p:nvSpPr>
          <p:spPr bwMode="auto">
            <a:xfrm>
              <a:off x="1270926" y="4787900"/>
              <a:ext cx="5850731" cy="82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Reduction in Variance(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분산의 감소량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l"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F Statistics(F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통계량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)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BC867D1-9EDB-420A-8258-11FA1247806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Splitting Criteria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216518"/>
      </p:ext>
    </p:extLst>
  </p:cSld>
  <p:clrMapOvr>
    <a:masterClrMapping/>
  </p:clrMapOvr>
  <p:transition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36470" y="1208191"/>
            <a:ext cx="7618121" cy="5029199"/>
            <a:chOff x="1410229" y="1438276"/>
            <a:chExt cx="7618121" cy="5029199"/>
          </a:xfrm>
        </p:grpSpPr>
        <p:sp>
          <p:nvSpPr>
            <p:cNvPr id="77827" name="Text Box 2"/>
            <p:cNvSpPr txBox="1">
              <a:spLocks noChangeArrowheads="1"/>
            </p:cNvSpPr>
            <p:nvPr/>
          </p:nvSpPr>
          <p:spPr bwMode="auto">
            <a:xfrm>
              <a:off x="4540250" y="3886200"/>
              <a:ext cx="651802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3600" b="0" i="0" u="none" strike="noStrike" kern="120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rPr>
                <a:t>?</a:t>
              </a:r>
            </a:p>
          </p:txBody>
        </p:sp>
        <p:grpSp>
          <p:nvGrpSpPr>
            <p:cNvPr id="77829" name="Group 4"/>
            <p:cNvGrpSpPr>
              <a:grpSpLocks/>
            </p:cNvGrpSpPr>
            <p:nvPr/>
          </p:nvGrpSpPr>
          <p:grpSpPr bwMode="auto">
            <a:xfrm>
              <a:off x="3467100" y="1438276"/>
              <a:ext cx="2651919" cy="2232025"/>
              <a:chOff x="2109" y="754"/>
              <a:chExt cx="1542" cy="1406"/>
            </a:xfrm>
          </p:grpSpPr>
          <p:sp>
            <p:nvSpPr>
              <p:cNvPr id="77863" name="Oval 5"/>
              <p:cNvSpPr>
                <a:spLocks noChangeArrowheads="1"/>
              </p:cNvSpPr>
              <p:nvPr/>
            </p:nvSpPr>
            <p:spPr bwMode="auto">
              <a:xfrm>
                <a:off x="2109" y="754"/>
                <a:ext cx="1542" cy="140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77864" name="Oval 6"/>
              <p:cNvSpPr>
                <a:spLocks noChangeArrowheads="1"/>
              </p:cNvSpPr>
              <p:nvPr/>
            </p:nvSpPr>
            <p:spPr bwMode="auto">
              <a:xfrm>
                <a:off x="2517" y="188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5" name="Oval 7"/>
              <p:cNvSpPr>
                <a:spLocks noChangeArrowheads="1"/>
              </p:cNvSpPr>
              <p:nvPr/>
            </p:nvSpPr>
            <p:spPr bwMode="auto">
              <a:xfrm>
                <a:off x="2290" y="1390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6" name="Oval 8"/>
              <p:cNvSpPr>
                <a:spLocks noChangeArrowheads="1"/>
              </p:cNvSpPr>
              <p:nvPr/>
            </p:nvSpPr>
            <p:spPr bwMode="auto">
              <a:xfrm>
                <a:off x="2426" y="152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7" name="Oval 9"/>
              <p:cNvSpPr>
                <a:spLocks noChangeArrowheads="1"/>
              </p:cNvSpPr>
              <p:nvPr/>
            </p:nvSpPr>
            <p:spPr bwMode="auto">
              <a:xfrm>
                <a:off x="2562" y="1662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8" name="Oval 10"/>
              <p:cNvSpPr>
                <a:spLocks noChangeArrowheads="1"/>
              </p:cNvSpPr>
              <p:nvPr/>
            </p:nvSpPr>
            <p:spPr bwMode="auto">
              <a:xfrm>
                <a:off x="2698" y="179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9" name="Oval 11"/>
              <p:cNvSpPr>
                <a:spLocks noChangeArrowheads="1"/>
              </p:cNvSpPr>
              <p:nvPr/>
            </p:nvSpPr>
            <p:spPr bwMode="auto">
              <a:xfrm>
                <a:off x="2834" y="19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0" name="Oval 12"/>
              <p:cNvSpPr>
                <a:spLocks noChangeArrowheads="1"/>
              </p:cNvSpPr>
              <p:nvPr/>
            </p:nvSpPr>
            <p:spPr bwMode="auto">
              <a:xfrm>
                <a:off x="2381" y="107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1" name="Oval 13"/>
              <p:cNvSpPr>
                <a:spLocks noChangeArrowheads="1"/>
              </p:cNvSpPr>
              <p:nvPr/>
            </p:nvSpPr>
            <p:spPr bwMode="auto">
              <a:xfrm>
                <a:off x="2472" y="1254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2" name="Oval 14"/>
              <p:cNvSpPr>
                <a:spLocks noChangeArrowheads="1"/>
              </p:cNvSpPr>
              <p:nvPr/>
            </p:nvSpPr>
            <p:spPr bwMode="auto">
              <a:xfrm>
                <a:off x="2608" y="1390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3" name="Oval 15"/>
              <p:cNvSpPr>
                <a:spLocks noChangeArrowheads="1"/>
              </p:cNvSpPr>
              <p:nvPr/>
            </p:nvSpPr>
            <p:spPr bwMode="auto">
              <a:xfrm>
                <a:off x="2744" y="1526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4" name="Oval 16"/>
              <p:cNvSpPr>
                <a:spLocks noChangeArrowheads="1"/>
              </p:cNvSpPr>
              <p:nvPr/>
            </p:nvSpPr>
            <p:spPr bwMode="auto">
              <a:xfrm>
                <a:off x="2880" y="1662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5" name="Oval 17"/>
              <p:cNvSpPr>
                <a:spLocks noChangeArrowheads="1"/>
              </p:cNvSpPr>
              <p:nvPr/>
            </p:nvSpPr>
            <p:spPr bwMode="auto">
              <a:xfrm>
                <a:off x="3061" y="1842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6" name="Oval 18"/>
              <p:cNvSpPr>
                <a:spLocks noChangeArrowheads="1"/>
              </p:cNvSpPr>
              <p:nvPr/>
            </p:nvSpPr>
            <p:spPr bwMode="auto">
              <a:xfrm>
                <a:off x="2654" y="107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7" name="Oval 19"/>
              <p:cNvSpPr>
                <a:spLocks noChangeArrowheads="1"/>
              </p:cNvSpPr>
              <p:nvPr/>
            </p:nvSpPr>
            <p:spPr bwMode="auto">
              <a:xfrm>
                <a:off x="2744" y="120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8" name="Oval 20"/>
              <p:cNvSpPr>
                <a:spLocks noChangeArrowheads="1"/>
              </p:cNvSpPr>
              <p:nvPr/>
            </p:nvSpPr>
            <p:spPr bwMode="auto">
              <a:xfrm>
                <a:off x="2880" y="134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79" name="Oval 21"/>
              <p:cNvSpPr>
                <a:spLocks noChangeArrowheads="1"/>
              </p:cNvSpPr>
              <p:nvPr/>
            </p:nvSpPr>
            <p:spPr bwMode="auto">
              <a:xfrm>
                <a:off x="3016" y="1480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0" name="Oval 22"/>
              <p:cNvSpPr>
                <a:spLocks noChangeArrowheads="1"/>
              </p:cNvSpPr>
              <p:nvPr/>
            </p:nvSpPr>
            <p:spPr bwMode="auto">
              <a:xfrm>
                <a:off x="3152" y="161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1" name="Oval 23"/>
              <p:cNvSpPr>
                <a:spLocks noChangeArrowheads="1"/>
              </p:cNvSpPr>
              <p:nvPr/>
            </p:nvSpPr>
            <p:spPr bwMode="auto">
              <a:xfrm>
                <a:off x="3334" y="1706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2" name="Oval 24"/>
              <p:cNvSpPr>
                <a:spLocks noChangeArrowheads="1"/>
              </p:cNvSpPr>
              <p:nvPr/>
            </p:nvSpPr>
            <p:spPr bwMode="auto">
              <a:xfrm>
                <a:off x="3152" y="98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3" name="Oval 25"/>
              <p:cNvSpPr>
                <a:spLocks noChangeArrowheads="1"/>
              </p:cNvSpPr>
              <p:nvPr/>
            </p:nvSpPr>
            <p:spPr bwMode="auto">
              <a:xfrm>
                <a:off x="2880" y="982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4" name="Oval 26"/>
              <p:cNvSpPr>
                <a:spLocks noChangeArrowheads="1"/>
              </p:cNvSpPr>
              <p:nvPr/>
            </p:nvSpPr>
            <p:spPr bwMode="auto">
              <a:xfrm>
                <a:off x="3016" y="1118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5" name="Oval 27"/>
              <p:cNvSpPr>
                <a:spLocks noChangeArrowheads="1"/>
              </p:cNvSpPr>
              <p:nvPr/>
            </p:nvSpPr>
            <p:spPr bwMode="auto">
              <a:xfrm>
                <a:off x="3152" y="1254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6" name="Oval 28"/>
              <p:cNvSpPr>
                <a:spLocks noChangeArrowheads="1"/>
              </p:cNvSpPr>
              <p:nvPr/>
            </p:nvSpPr>
            <p:spPr bwMode="auto">
              <a:xfrm>
                <a:off x="3288" y="1434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7" name="Oval 29"/>
              <p:cNvSpPr>
                <a:spLocks noChangeArrowheads="1"/>
              </p:cNvSpPr>
              <p:nvPr/>
            </p:nvSpPr>
            <p:spPr bwMode="auto">
              <a:xfrm>
                <a:off x="3379" y="125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88" name="Oval 30"/>
              <p:cNvSpPr>
                <a:spLocks noChangeArrowheads="1"/>
              </p:cNvSpPr>
              <p:nvPr/>
            </p:nvSpPr>
            <p:spPr bwMode="auto">
              <a:xfrm>
                <a:off x="2698" y="890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77830" name="Oval 31"/>
            <p:cNvSpPr>
              <a:spLocks noChangeArrowheads="1"/>
            </p:cNvSpPr>
            <p:nvPr/>
          </p:nvSpPr>
          <p:spPr bwMode="auto">
            <a:xfrm>
              <a:off x="1410229" y="4462463"/>
              <a:ext cx="2345796" cy="20050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grpSp>
          <p:nvGrpSpPr>
            <p:cNvPr id="77831" name="Group 32"/>
            <p:cNvGrpSpPr>
              <a:grpSpLocks/>
            </p:cNvGrpSpPr>
            <p:nvPr/>
          </p:nvGrpSpPr>
          <p:grpSpPr bwMode="auto">
            <a:xfrm>
              <a:off x="1613165" y="4819651"/>
              <a:ext cx="2029354" cy="1439863"/>
              <a:chOff x="881" y="3086"/>
              <a:chExt cx="1180" cy="907"/>
            </a:xfrm>
          </p:grpSpPr>
          <p:sp>
            <p:nvSpPr>
              <p:cNvPr id="77849" name="Oval 33"/>
              <p:cNvSpPr>
                <a:spLocks noChangeArrowheads="1"/>
              </p:cNvSpPr>
              <p:nvPr/>
            </p:nvSpPr>
            <p:spPr bwMode="auto">
              <a:xfrm>
                <a:off x="1108" y="390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0" name="Oval 34"/>
              <p:cNvSpPr>
                <a:spLocks noChangeArrowheads="1"/>
              </p:cNvSpPr>
              <p:nvPr/>
            </p:nvSpPr>
            <p:spPr bwMode="auto">
              <a:xfrm>
                <a:off x="881" y="3405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1" name="Oval 35"/>
              <p:cNvSpPr>
                <a:spLocks noChangeArrowheads="1"/>
              </p:cNvSpPr>
              <p:nvPr/>
            </p:nvSpPr>
            <p:spPr bwMode="auto">
              <a:xfrm>
                <a:off x="1017" y="354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2" name="Oval 36"/>
              <p:cNvSpPr>
                <a:spLocks noChangeArrowheads="1"/>
              </p:cNvSpPr>
              <p:nvPr/>
            </p:nvSpPr>
            <p:spPr bwMode="auto">
              <a:xfrm>
                <a:off x="1153" y="3677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3" name="Oval 37"/>
              <p:cNvSpPr>
                <a:spLocks noChangeArrowheads="1"/>
              </p:cNvSpPr>
              <p:nvPr/>
            </p:nvSpPr>
            <p:spPr bwMode="auto">
              <a:xfrm>
                <a:off x="1289" y="381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4" name="Oval 38"/>
              <p:cNvSpPr>
                <a:spLocks noChangeArrowheads="1"/>
              </p:cNvSpPr>
              <p:nvPr/>
            </p:nvSpPr>
            <p:spPr bwMode="auto">
              <a:xfrm>
                <a:off x="972" y="308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5" name="Oval 39"/>
              <p:cNvSpPr>
                <a:spLocks noChangeArrowheads="1"/>
              </p:cNvSpPr>
              <p:nvPr/>
            </p:nvSpPr>
            <p:spPr bwMode="auto">
              <a:xfrm>
                <a:off x="1335" y="3541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6" name="Oval 40"/>
              <p:cNvSpPr>
                <a:spLocks noChangeArrowheads="1"/>
              </p:cNvSpPr>
              <p:nvPr/>
            </p:nvSpPr>
            <p:spPr bwMode="auto">
              <a:xfrm>
                <a:off x="1471" y="3677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7" name="Oval 41"/>
              <p:cNvSpPr>
                <a:spLocks noChangeArrowheads="1"/>
              </p:cNvSpPr>
              <p:nvPr/>
            </p:nvSpPr>
            <p:spPr bwMode="auto">
              <a:xfrm>
                <a:off x="1245" y="308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8" name="Oval 42"/>
              <p:cNvSpPr>
                <a:spLocks noChangeArrowheads="1"/>
              </p:cNvSpPr>
              <p:nvPr/>
            </p:nvSpPr>
            <p:spPr bwMode="auto">
              <a:xfrm>
                <a:off x="1335" y="3223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59" name="Oval 43"/>
              <p:cNvSpPr>
                <a:spLocks noChangeArrowheads="1"/>
              </p:cNvSpPr>
              <p:nvPr/>
            </p:nvSpPr>
            <p:spPr bwMode="auto">
              <a:xfrm>
                <a:off x="1471" y="335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0" name="Oval 44"/>
              <p:cNvSpPr>
                <a:spLocks noChangeArrowheads="1"/>
              </p:cNvSpPr>
              <p:nvPr/>
            </p:nvSpPr>
            <p:spPr bwMode="auto">
              <a:xfrm>
                <a:off x="1743" y="3631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1" name="Oval 45"/>
              <p:cNvSpPr>
                <a:spLocks noChangeArrowheads="1"/>
              </p:cNvSpPr>
              <p:nvPr/>
            </p:nvSpPr>
            <p:spPr bwMode="auto">
              <a:xfrm>
                <a:off x="1879" y="34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62" name="Oval 46"/>
              <p:cNvSpPr>
                <a:spLocks noChangeArrowheads="1"/>
              </p:cNvSpPr>
              <p:nvPr/>
            </p:nvSpPr>
            <p:spPr bwMode="auto">
              <a:xfrm>
                <a:off x="1970" y="3268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sp>
          <p:nvSpPr>
            <p:cNvPr id="77832" name="Oval 47"/>
            <p:cNvSpPr>
              <a:spLocks noChangeArrowheads="1"/>
            </p:cNvSpPr>
            <p:nvPr/>
          </p:nvSpPr>
          <p:spPr bwMode="auto">
            <a:xfrm>
              <a:off x="6168893" y="4424363"/>
              <a:ext cx="2345796" cy="200501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grpSp>
          <p:nvGrpSpPr>
            <p:cNvPr id="77833" name="Group 48"/>
            <p:cNvGrpSpPr>
              <a:grpSpLocks/>
            </p:cNvGrpSpPr>
            <p:nvPr/>
          </p:nvGrpSpPr>
          <p:grpSpPr bwMode="auto">
            <a:xfrm>
              <a:off x="6545527" y="4545014"/>
              <a:ext cx="1638962" cy="1800225"/>
              <a:chOff x="3830" y="2905"/>
              <a:chExt cx="953" cy="1134"/>
            </a:xfrm>
          </p:grpSpPr>
          <p:sp>
            <p:nvSpPr>
              <p:cNvPr id="77838" name="Oval 49"/>
              <p:cNvSpPr>
                <a:spLocks noChangeArrowheads="1"/>
              </p:cNvSpPr>
              <p:nvPr/>
            </p:nvSpPr>
            <p:spPr bwMode="auto">
              <a:xfrm>
                <a:off x="4192" y="3949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39" name="Oval 50"/>
              <p:cNvSpPr>
                <a:spLocks noChangeArrowheads="1"/>
              </p:cNvSpPr>
              <p:nvPr/>
            </p:nvSpPr>
            <p:spPr bwMode="auto">
              <a:xfrm>
                <a:off x="3830" y="3269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0" name="Oval 51"/>
              <p:cNvSpPr>
                <a:spLocks noChangeArrowheads="1"/>
              </p:cNvSpPr>
              <p:nvPr/>
            </p:nvSpPr>
            <p:spPr bwMode="auto">
              <a:xfrm>
                <a:off x="3966" y="3405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1" name="Oval 52"/>
              <p:cNvSpPr>
                <a:spLocks noChangeArrowheads="1"/>
              </p:cNvSpPr>
              <p:nvPr/>
            </p:nvSpPr>
            <p:spPr bwMode="auto">
              <a:xfrm>
                <a:off x="4419" y="3857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2" name="Oval 53"/>
              <p:cNvSpPr>
                <a:spLocks noChangeArrowheads="1"/>
              </p:cNvSpPr>
              <p:nvPr/>
            </p:nvSpPr>
            <p:spPr bwMode="auto">
              <a:xfrm>
                <a:off x="4374" y="3495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3" name="Oval 54"/>
              <p:cNvSpPr>
                <a:spLocks noChangeArrowheads="1"/>
              </p:cNvSpPr>
              <p:nvPr/>
            </p:nvSpPr>
            <p:spPr bwMode="auto">
              <a:xfrm>
                <a:off x="4692" y="3721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4" name="Oval 55"/>
              <p:cNvSpPr>
                <a:spLocks noChangeArrowheads="1"/>
              </p:cNvSpPr>
              <p:nvPr/>
            </p:nvSpPr>
            <p:spPr bwMode="auto">
              <a:xfrm>
                <a:off x="4510" y="2996"/>
                <a:ext cx="91" cy="90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5" name="Oval 56"/>
              <p:cNvSpPr>
                <a:spLocks noChangeArrowheads="1"/>
              </p:cNvSpPr>
              <p:nvPr/>
            </p:nvSpPr>
            <p:spPr bwMode="auto">
              <a:xfrm>
                <a:off x="4238" y="2997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6" name="Oval 57"/>
              <p:cNvSpPr>
                <a:spLocks noChangeArrowheads="1"/>
              </p:cNvSpPr>
              <p:nvPr/>
            </p:nvSpPr>
            <p:spPr bwMode="auto">
              <a:xfrm>
                <a:off x="4374" y="3133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7" name="Oval 58"/>
              <p:cNvSpPr>
                <a:spLocks noChangeArrowheads="1"/>
              </p:cNvSpPr>
              <p:nvPr/>
            </p:nvSpPr>
            <p:spPr bwMode="auto">
              <a:xfrm>
                <a:off x="4510" y="3269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  <p:sp>
            <p:nvSpPr>
              <p:cNvPr id="77848" name="Oval 59"/>
              <p:cNvSpPr>
                <a:spLocks noChangeArrowheads="1"/>
              </p:cNvSpPr>
              <p:nvPr/>
            </p:nvSpPr>
            <p:spPr bwMode="auto">
              <a:xfrm>
                <a:off x="4056" y="2905"/>
                <a:ext cx="91" cy="90"/>
              </a:xfrm>
              <a:prstGeom prst="ellipse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HY견고딕" pitchFamily="18" charset="-127"/>
                  <a:ea typeface="HY견고딕" pitchFamily="18" charset="-127"/>
                </a:endParaRPr>
              </a:p>
            </p:txBody>
          </p:sp>
        </p:grpSp>
        <p:cxnSp>
          <p:nvCxnSpPr>
            <p:cNvPr id="77834" name="AutoShape 60"/>
            <p:cNvCxnSpPr>
              <a:cxnSpLocks noChangeShapeType="1"/>
              <a:stCxn id="77863" idx="4"/>
              <a:endCxn id="77830" idx="7"/>
            </p:cNvCxnSpPr>
            <p:nvPr/>
          </p:nvCxnSpPr>
          <p:spPr bwMode="auto">
            <a:xfrm flipH="1">
              <a:off x="3412067" y="3670300"/>
              <a:ext cx="1380993" cy="10858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835" name="AutoShape 61"/>
            <p:cNvCxnSpPr>
              <a:cxnSpLocks noChangeShapeType="1"/>
              <a:stCxn id="77863" idx="4"/>
              <a:endCxn id="77832" idx="1"/>
            </p:cNvCxnSpPr>
            <p:nvPr/>
          </p:nvCxnSpPr>
          <p:spPr bwMode="auto">
            <a:xfrm>
              <a:off x="4793060" y="3670300"/>
              <a:ext cx="1719792" cy="10477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7836" name="Text Box 62"/>
            <p:cNvSpPr txBox="1">
              <a:spLocks noChangeArrowheads="1"/>
            </p:cNvSpPr>
            <p:nvPr/>
          </p:nvSpPr>
          <p:spPr bwMode="auto">
            <a:xfrm>
              <a:off x="6820694" y="2476500"/>
              <a:ext cx="2207656" cy="9787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어떤 변수를 기준으로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분류했을 때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, Purity</a:t>
              </a: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가장 커지는가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?</a:t>
              </a:r>
            </a:p>
          </p:txBody>
        </p:sp>
        <p:sp>
          <p:nvSpPr>
            <p:cNvPr id="77837" name="Line 63"/>
            <p:cNvSpPr>
              <a:spLocks noChangeShapeType="1"/>
            </p:cNvSpPr>
            <p:nvPr/>
          </p:nvSpPr>
          <p:spPr bwMode="auto">
            <a:xfrm flipH="1">
              <a:off x="5040710" y="3055938"/>
              <a:ext cx="1733550" cy="1066800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B9F3BFB0-F0FE-42F5-AD16-AB8DA2766E0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Splitting Criteria : Purity vs. Diversity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850565"/>
      </p:ext>
    </p:extLst>
  </p:cSld>
  <p:clrMapOvr>
    <a:masterClrMapping/>
  </p:clrMapOvr>
  <p:transition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FFF060-24BD-49C2-8E5E-B789D677A5DB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22378" y="1832010"/>
            <a:ext cx="1407823" cy="5734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grpSp>
        <p:nvGrpSpPr>
          <p:cNvPr id="86021" name="그룹 24">
            <a:extLst>
              <a:ext uri="{FF2B5EF4-FFF2-40B4-BE49-F238E27FC236}">
                <a16:creationId xmlns:a16="http://schemas.microsoft.com/office/drawing/2014/main" id="{2FBE4521-C13B-42D6-96A4-16438135DB4A}"/>
              </a:ext>
            </a:extLst>
          </p:cNvPr>
          <p:cNvGrpSpPr>
            <a:grpSpLocks/>
          </p:cNvGrpSpPr>
          <p:nvPr/>
        </p:nvGrpSpPr>
        <p:grpSpPr bwMode="auto">
          <a:xfrm>
            <a:off x="718185" y="1943100"/>
            <a:ext cx="1857375" cy="1560195"/>
            <a:chOff x="736600" y="1644789"/>
            <a:chExt cx="1905000" cy="1600200"/>
          </a:xfrm>
        </p:grpSpPr>
        <p:sp>
          <p:nvSpPr>
            <p:cNvPr id="86047" name="직사각형 2">
              <a:extLst>
                <a:ext uri="{FF2B5EF4-FFF2-40B4-BE49-F238E27FC236}">
                  <a16:creationId xmlns:a16="http://schemas.microsoft.com/office/drawing/2014/main" id="{3F8D4E77-6609-48B2-8BE0-C150D29C04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" y="1644789"/>
              <a:ext cx="19050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8" name="타원 4">
              <a:extLst>
                <a:ext uri="{FF2B5EF4-FFF2-40B4-BE49-F238E27FC236}">
                  <a16:creationId xmlns:a16="http://schemas.microsoft.com/office/drawing/2014/main" id="{6E319153-7AAE-41A1-99BE-0026039E99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14" y="217858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9" name="타원 8">
              <a:extLst>
                <a:ext uri="{FF2B5EF4-FFF2-40B4-BE49-F238E27FC236}">
                  <a16:creationId xmlns:a16="http://schemas.microsoft.com/office/drawing/2014/main" id="{23C5B464-265B-41E8-B154-C5565C054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188" y="301034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0" name="타원 9">
              <a:extLst>
                <a:ext uri="{FF2B5EF4-FFF2-40B4-BE49-F238E27FC236}">
                  <a16:creationId xmlns:a16="http://schemas.microsoft.com/office/drawing/2014/main" id="{F72290B8-1ABD-401C-B78F-88CA96B0DF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214" y="269627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1" name="타원 10">
              <a:extLst>
                <a:ext uri="{FF2B5EF4-FFF2-40B4-BE49-F238E27FC236}">
                  <a16:creationId xmlns:a16="http://schemas.microsoft.com/office/drawing/2014/main" id="{B230F57C-EDEA-4BB1-BCA4-56D1CB224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294018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2" name="타원 11">
              <a:extLst>
                <a:ext uri="{FF2B5EF4-FFF2-40B4-BE49-F238E27FC236}">
                  <a16:creationId xmlns:a16="http://schemas.microsoft.com/office/drawing/2014/main" id="{C4D6C9D7-7DC7-4DC8-86BC-C52095E0F7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03" y="274132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3" name="타원 12">
              <a:extLst>
                <a:ext uri="{FF2B5EF4-FFF2-40B4-BE49-F238E27FC236}">
                  <a16:creationId xmlns:a16="http://schemas.microsoft.com/office/drawing/2014/main" id="{69FCB2F4-DB87-4FF7-B3F6-FCC03F197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206" y="267767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4" name="직사각형 6">
              <a:extLst>
                <a:ext uri="{FF2B5EF4-FFF2-40B4-BE49-F238E27FC236}">
                  <a16:creationId xmlns:a16="http://schemas.microsoft.com/office/drawing/2014/main" id="{EE1E0EF6-F60D-475F-9C3D-32048644D3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2019284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5" name="직사각형 15">
              <a:extLst>
                <a:ext uri="{FF2B5EF4-FFF2-40B4-BE49-F238E27FC236}">
                  <a16:creationId xmlns:a16="http://schemas.microsoft.com/office/drawing/2014/main" id="{E53FAB4D-1A9B-4430-B2D2-864830E85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176" y="219682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6" name="직사각형 16">
              <a:extLst>
                <a:ext uri="{FF2B5EF4-FFF2-40B4-BE49-F238E27FC236}">
                  <a16:creationId xmlns:a16="http://schemas.microsoft.com/office/drawing/2014/main" id="{986CD9BC-5784-4919-87E1-6ACEB9F8E8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58" y="2262700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7" name="직사각형 17">
              <a:extLst>
                <a:ext uri="{FF2B5EF4-FFF2-40B4-BE49-F238E27FC236}">
                  <a16:creationId xmlns:a16="http://schemas.microsoft.com/office/drawing/2014/main" id="{51402ED0-98D4-4FA1-97FF-FCE80DD5B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681" y="1805375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8" name="직사각형 18">
              <a:extLst>
                <a:ext uri="{FF2B5EF4-FFF2-40B4-BE49-F238E27FC236}">
                  <a16:creationId xmlns:a16="http://schemas.microsoft.com/office/drawing/2014/main" id="{3A1D9BBB-60DD-4607-A6CF-8473F2FAAF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113" y="1762612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59" name="직사각형 19">
              <a:extLst>
                <a:ext uri="{FF2B5EF4-FFF2-40B4-BE49-F238E27FC236}">
                  <a16:creationId xmlns:a16="http://schemas.microsoft.com/office/drawing/2014/main" id="{EF38978D-1EAC-4F33-825A-F6CD5EA79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1745693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60" name="직사각형 20">
              <a:extLst>
                <a:ext uri="{FF2B5EF4-FFF2-40B4-BE49-F238E27FC236}">
                  <a16:creationId xmlns:a16="http://schemas.microsoft.com/office/drawing/2014/main" id="{0F786FE5-8A2F-4F55-826A-AF3C2ACD4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095" y="187346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61" name="직사각형 21">
              <a:extLst>
                <a:ext uri="{FF2B5EF4-FFF2-40B4-BE49-F238E27FC236}">
                  <a16:creationId xmlns:a16="http://schemas.microsoft.com/office/drawing/2014/main" id="{6ED01407-F0E4-4585-ACB3-F0EA6EA23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625" y="293089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62" name="직사각형 22">
              <a:extLst>
                <a:ext uri="{FF2B5EF4-FFF2-40B4-BE49-F238E27FC236}">
                  <a16:creationId xmlns:a16="http://schemas.microsoft.com/office/drawing/2014/main" id="{C9AB1616-C82F-4AA6-B9E0-A83CD0772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562" y="301034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63" name="직사각형 23">
              <a:extLst>
                <a:ext uri="{FF2B5EF4-FFF2-40B4-BE49-F238E27FC236}">
                  <a16:creationId xmlns:a16="http://schemas.microsoft.com/office/drawing/2014/main" id="{F9E304FC-A7F3-4876-A612-CD1A22F9D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15" y="2674418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D1FB7E-9592-466C-BD0E-DE871A22DA5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03643" y="1813855"/>
            <a:ext cx="3291214" cy="457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F65117-01C2-477A-8FDC-7448DE095D05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64211" y="2301515"/>
            <a:ext cx="3375892" cy="1350370"/>
          </a:xfrm>
          <a:prstGeom prst="rect">
            <a:avLst/>
          </a:prstGeom>
          <a:blipFill>
            <a:blip r:embed="rId5"/>
            <a:stretch>
              <a:fillRect l="-352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16F47A-A04A-4FC6-8985-47224EA3FE3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6643" y="3955594"/>
            <a:ext cx="2315197" cy="67624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grpSp>
        <p:nvGrpSpPr>
          <p:cNvPr id="86025" name="그룹 49">
            <a:extLst>
              <a:ext uri="{FF2B5EF4-FFF2-40B4-BE49-F238E27FC236}">
                <a16:creationId xmlns:a16="http://schemas.microsoft.com/office/drawing/2014/main" id="{B21C4DDF-AB50-4955-9986-C4D51FCBFF95}"/>
              </a:ext>
            </a:extLst>
          </p:cNvPr>
          <p:cNvGrpSpPr>
            <a:grpSpLocks/>
          </p:cNvGrpSpPr>
          <p:nvPr/>
        </p:nvGrpSpPr>
        <p:grpSpPr bwMode="auto">
          <a:xfrm>
            <a:off x="718185" y="3874770"/>
            <a:ext cx="1857375" cy="1560195"/>
            <a:chOff x="736600" y="1644789"/>
            <a:chExt cx="1905000" cy="1600200"/>
          </a:xfrm>
        </p:grpSpPr>
        <p:sp>
          <p:nvSpPr>
            <p:cNvPr id="86030" name="직사각형 50">
              <a:extLst>
                <a:ext uri="{FF2B5EF4-FFF2-40B4-BE49-F238E27FC236}">
                  <a16:creationId xmlns:a16="http://schemas.microsoft.com/office/drawing/2014/main" id="{1FB333A4-387F-4589-A9A2-A1736D83C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" y="1644789"/>
              <a:ext cx="19050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1" name="타원 51">
              <a:extLst>
                <a:ext uri="{FF2B5EF4-FFF2-40B4-BE49-F238E27FC236}">
                  <a16:creationId xmlns:a16="http://schemas.microsoft.com/office/drawing/2014/main" id="{7CF6E52B-3857-420E-87A3-9DA4959F0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14" y="217858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2" name="타원 52">
              <a:extLst>
                <a:ext uri="{FF2B5EF4-FFF2-40B4-BE49-F238E27FC236}">
                  <a16:creationId xmlns:a16="http://schemas.microsoft.com/office/drawing/2014/main" id="{CBD0CCB2-9A9D-480C-BC71-76B5CA360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188" y="301034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3" name="타원 53">
              <a:extLst>
                <a:ext uri="{FF2B5EF4-FFF2-40B4-BE49-F238E27FC236}">
                  <a16:creationId xmlns:a16="http://schemas.microsoft.com/office/drawing/2014/main" id="{A045D246-0B89-42C4-957A-BFA22849A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214" y="269627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4" name="타원 54">
              <a:extLst>
                <a:ext uri="{FF2B5EF4-FFF2-40B4-BE49-F238E27FC236}">
                  <a16:creationId xmlns:a16="http://schemas.microsoft.com/office/drawing/2014/main" id="{6DDBF63E-5A4D-4ABC-B143-FE603C539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294018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5" name="타원 55">
              <a:extLst>
                <a:ext uri="{FF2B5EF4-FFF2-40B4-BE49-F238E27FC236}">
                  <a16:creationId xmlns:a16="http://schemas.microsoft.com/office/drawing/2014/main" id="{E02F4767-A08C-4076-8E45-BAE9F6F221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03" y="274132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6" name="타원 56">
              <a:extLst>
                <a:ext uri="{FF2B5EF4-FFF2-40B4-BE49-F238E27FC236}">
                  <a16:creationId xmlns:a16="http://schemas.microsoft.com/office/drawing/2014/main" id="{B7212F70-C41E-4774-8DF5-C7E556647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206" y="267767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7" name="직사각형 57">
              <a:extLst>
                <a:ext uri="{FF2B5EF4-FFF2-40B4-BE49-F238E27FC236}">
                  <a16:creationId xmlns:a16="http://schemas.microsoft.com/office/drawing/2014/main" id="{EF032B22-B152-4B82-9FAD-ADDDF20FD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2019284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8" name="직사각형 58">
              <a:extLst>
                <a:ext uri="{FF2B5EF4-FFF2-40B4-BE49-F238E27FC236}">
                  <a16:creationId xmlns:a16="http://schemas.microsoft.com/office/drawing/2014/main" id="{3B484CAE-8F37-4428-B202-FD92C455D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176" y="219682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39" name="직사각형 59">
              <a:extLst>
                <a:ext uri="{FF2B5EF4-FFF2-40B4-BE49-F238E27FC236}">
                  <a16:creationId xmlns:a16="http://schemas.microsoft.com/office/drawing/2014/main" id="{B28CB1BB-75A2-4253-95D2-D73573AC1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58" y="2262700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0" name="직사각형 60">
              <a:extLst>
                <a:ext uri="{FF2B5EF4-FFF2-40B4-BE49-F238E27FC236}">
                  <a16:creationId xmlns:a16="http://schemas.microsoft.com/office/drawing/2014/main" id="{3FFA777A-0D30-4977-9B0C-7681B64B9D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681" y="1805375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1" name="직사각형 61">
              <a:extLst>
                <a:ext uri="{FF2B5EF4-FFF2-40B4-BE49-F238E27FC236}">
                  <a16:creationId xmlns:a16="http://schemas.microsoft.com/office/drawing/2014/main" id="{C943EA22-1348-4AFE-A171-363F92538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113" y="1762612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2" name="직사각형 62">
              <a:extLst>
                <a:ext uri="{FF2B5EF4-FFF2-40B4-BE49-F238E27FC236}">
                  <a16:creationId xmlns:a16="http://schemas.microsoft.com/office/drawing/2014/main" id="{8C023261-EDB6-4530-943C-15118D41A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1745693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3" name="직사각형 63">
              <a:extLst>
                <a:ext uri="{FF2B5EF4-FFF2-40B4-BE49-F238E27FC236}">
                  <a16:creationId xmlns:a16="http://schemas.microsoft.com/office/drawing/2014/main" id="{99618006-DFFE-4EF1-AB8A-58033FC66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095" y="187346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4" name="직사각형 64">
              <a:extLst>
                <a:ext uri="{FF2B5EF4-FFF2-40B4-BE49-F238E27FC236}">
                  <a16:creationId xmlns:a16="http://schemas.microsoft.com/office/drawing/2014/main" id="{514E7AE7-833C-4192-8E75-CD758C75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625" y="293089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5" name="직사각형 65">
              <a:extLst>
                <a:ext uri="{FF2B5EF4-FFF2-40B4-BE49-F238E27FC236}">
                  <a16:creationId xmlns:a16="http://schemas.microsoft.com/office/drawing/2014/main" id="{CB5F9C53-B5B7-4FA6-AEAE-D3191EFA7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562" y="301034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6046" name="직사각형 66">
              <a:extLst>
                <a:ext uri="{FF2B5EF4-FFF2-40B4-BE49-F238E27FC236}">
                  <a16:creationId xmlns:a16="http://schemas.microsoft.com/office/drawing/2014/main" id="{7D65085D-1F6F-4E7F-AEC3-72F1DBCA7D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15" y="2674418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962F6ECC-6D9B-42FD-91AA-C70C91E2D993}"/>
              </a:ext>
            </a:extLst>
          </p:cNvPr>
          <p:cNvCxnSpPr>
            <a:stCxn id="86030" idx="1"/>
            <a:endCxn id="86030" idx="3"/>
          </p:cNvCxnSpPr>
          <p:nvPr/>
        </p:nvCxnSpPr>
        <p:spPr>
          <a:xfrm>
            <a:off x="718185" y="4654868"/>
            <a:ext cx="18573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72" name="TextBox 207871">
            <a:extLst>
              <a:ext uri="{FF2B5EF4-FFF2-40B4-BE49-F238E27FC236}">
                <a16:creationId xmlns:a16="http://schemas.microsoft.com/office/drawing/2014/main" id="{CB8CF5A0-D4AD-48D5-9A43-92C79C8C63F0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51974" y="5038143"/>
            <a:ext cx="1571869" cy="300083"/>
          </a:xfrm>
          <a:prstGeom prst="rect">
            <a:avLst/>
          </a:prstGeom>
          <a:blipFill>
            <a:blip r:embed="rId7"/>
            <a:stretch>
              <a:fillRect t="-1961" b="-19608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 dirty="0">
                <a:noFill/>
              </a:rPr>
              <a:t> 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7D7169-7557-4D2A-AC24-5EA432FFD13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75808" y="4002924"/>
            <a:ext cx="2827962" cy="1203267"/>
          </a:xfrm>
          <a:prstGeom prst="rect">
            <a:avLst/>
          </a:prstGeom>
          <a:blipFill>
            <a:blip r:embed="rId8"/>
            <a:stretch>
              <a:fillRect b="-2956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A56E42C7-8DE2-4D82-B2BD-942F971ED3C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44882" y="5115915"/>
            <a:ext cx="3375892" cy="450686"/>
          </a:xfrm>
          <a:prstGeom prst="rect">
            <a:avLst/>
          </a:prstGeom>
          <a:blipFill>
            <a:blip r:embed="rId9"/>
            <a:stretch>
              <a:fillRect l="-352" b="-1066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9380A3-7F4F-47BB-9095-19583A4D269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GINI Index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553CFC-9BB7-4A78-8BAB-25890A5119DD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22378" y="1832010"/>
            <a:ext cx="1913587" cy="5734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grpSp>
        <p:nvGrpSpPr>
          <p:cNvPr id="88069" name="그룹 24">
            <a:extLst>
              <a:ext uri="{FF2B5EF4-FFF2-40B4-BE49-F238E27FC236}">
                <a16:creationId xmlns:a16="http://schemas.microsoft.com/office/drawing/2014/main" id="{69AA467D-66D0-43B7-B717-B62FAE203CE9}"/>
              </a:ext>
            </a:extLst>
          </p:cNvPr>
          <p:cNvGrpSpPr>
            <a:grpSpLocks/>
          </p:cNvGrpSpPr>
          <p:nvPr/>
        </p:nvGrpSpPr>
        <p:grpSpPr bwMode="auto">
          <a:xfrm>
            <a:off x="718185" y="1943100"/>
            <a:ext cx="1857375" cy="1560195"/>
            <a:chOff x="736600" y="1644789"/>
            <a:chExt cx="1905000" cy="1600200"/>
          </a:xfrm>
        </p:grpSpPr>
        <p:sp>
          <p:nvSpPr>
            <p:cNvPr id="88095" name="직사각형 2">
              <a:extLst>
                <a:ext uri="{FF2B5EF4-FFF2-40B4-BE49-F238E27FC236}">
                  <a16:creationId xmlns:a16="http://schemas.microsoft.com/office/drawing/2014/main" id="{2CD2C0B8-F5A5-4A38-BF1F-65FE7E8471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" y="1644789"/>
              <a:ext cx="19050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6" name="타원 4">
              <a:extLst>
                <a:ext uri="{FF2B5EF4-FFF2-40B4-BE49-F238E27FC236}">
                  <a16:creationId xmlns:a16="http://schemas.microsoft.com/office/drawing/2014/main" id="{7DEFB9BE-3253-416C-A4E3-8E9230C5F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14" y="217858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7" name="타원 8">
              <a:extLst>
                <a:ext uri="{FF2B5EF4-FFF2-40B4-BE49-F238E27FC236}">
                  <a16:creationId xmlns:a16="http://schemas.microsoft.com/office/drawing/2014/main" id="{46B7D534-5FBB-4CAA-9DD0-E54832400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188" y="301034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8" name="타원 9">
              <a:extLst>
                <a:ext uri="{FF2B5EF4-FFF2-40B4-BE49-F238E27FC236}">
                  <a16:creationId xmlns:a16="http://schemas.microsoft.com/office/drawing/2014/main" id="{F7C6BB09-CBB6-435D-A51A-F1B752113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214" y="269627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9" name="타원 10">
              <a:extLst>
                <a:ext uri="{FF2B5EF4-FFF2-40B4-BE49-F238E27FC236}">
                  <a16:creationId xmlns:a16="http://schemas.microsoft.com/office/drawing/2014/main" id="{FF12949D-5732-4413-84DB-7B1099598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294018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0" name="타원 11">
              <a:extLst>
                <a:ext uri="{FF2B5EF4-FFF2-40B4-BE49-F238E27FC236}">
                  <a16:creationId xmlns:a16="http://schemas.microsoft.com/office/drawing/2014/main" id="{1508DCFA-315D-4F57-96AB-9AE839C89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03" y="274132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1" name="타원 12">
              <a:extLst>
                <a:ext uri="{FF2B5EF4-FFF2-40B4-BE49-F238E27FC236}">
                  <a16:creationId xmlns:a16="http://schemas.microsoft.com/office/drawing/2014/main" id="{9A46C032-26AF-4E62-86C7-D84791550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206" y="267767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2" name="직사각형 6">
              <a:extLst>
                <a:ext uri="{FF2B5EF4-FFF2-40B4-BE49-F238E27FC236}">
                  <a16:creationId xmlns:a16="http://schemas.microsoft.com/office/drawing/2014/main" id="{645C84E4-C47A-48B2-ACDF-E197CA54B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2019284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3" name="직사각형 15">
              <a:extLst>
                <a:ext uri="{FF2B5EF4-FFF2-40B4-BE49-F238E27FC236}">
                  <a16:creationId xmlns:a16="http://schemas.microsoft.com/office/drawing/2014/main" id="{DE6DEF9C-69B9-49BC-89CD-85F9FA3074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176" y="219682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4" name="직사각형 16">
              <a:extLst>
                <a:ext uri="{FF2B5EF4-FFF2-40B4-BE49-F238E27FC236}">
                  <a16:creationId xmlns:a16="http://schemas.microsoft.com/office/drawing/2014/main" id="{40D1AF24-0F76-461A-A780-803B32787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58" y="2262700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5" name="직사각형 17">
              <a:extLst>
                <a:ext uri="{FF2B5EF4-FFF2-40B4-BE49-F238E27FC236}">
                  <a16:creationId xmlns:a16="http://schemas.microsoft.com/office/drawing/2014/main" id="{2FCD6164-79C6-4E17-BDDA-5A75E88628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681" y="1805375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6" name="직사각형 18">
              <a:extLst>
                <a:ext uri="{FF2B5EF4-FFF2-40B4-BE49-F238E27FC236}">
                  <a16:creationId xmlns:a16="http://schemas.microsoft.com/office/drawing/2014/main" id="{C08E18F1-058E-423C-B5A6-B9BBF548E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113" y="1762612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7" name="직사각형 19">
              <a:extLst>
                <a:ext uri="{FF2B5EF4-FFF2-40B4-BE49-F238E27FC236}">
                  <a16:creationId xmlns:a16="http://schemas.microsoft.com/office/drawing/2014/main" id="{E7A3D266-07D9-4BDB-8120-A4B475182E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1745693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8" name="직사각형 20">
              <a:extLst>
                <a:ext uri="{FF2B5EF4-FFF2-40B4-BE49-F238E27FC236}">
                  <a16:creationId xmlns:a16="http://schemas.microsoft.com/office/drawing/2014/main" id="{5CD532FA-EAD1-4D48-A452-83D3CD71F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095" y="187346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09" name="직사각형 21">
              <a:extLst>
                <a:ext uri="{FF2B5EF4-FFF2-40B4-BE49-F238E27FC236}">
                  <a16:creationId xmlns:a16="http://schemas.microsoft.com/office/drawing/2014/main" id="{AB504592-AFDD-48BA-8824-C440CDB49D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625" y="293089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10" name="직사각형 22">
              <a:extLst>
                <a:ext uri="{FF2B5EF4-FFF2-40B4-BE49-F238E27FC236}">
                  <a16:creationId xmlns:a16="http://schemas.microsoft.com/office/drawing/2014/main" id="{6B072AA4-267C-47C1-933D-2B303C7423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562" y="301034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111" name="직사각형 23">
              <a:extLst>
                <a:ext uri="{FF2B5EF4-FFF2-40B4-BE49-F238E27FC236}">
                  <a16:creationId xmlns:a16="http://schemas.microsoft.com/office/drawing/2014/main" id="{643F62CF-26C0-4C06-ACAA-A3F37ECB1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15" y="2674418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FB85E76-0942-46A9-AD08-D58CA2AFAF78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03644" y="1813855"/>
            <a:ext cx="1202642" cy="270074"/>
          </a:xfrm>
          <a:prstGeom prst="rect">
            <a:avLst/>
          </a:prstGeom>
          <a:blipFill>
            <a:blip r:embed="rId4"/>
            <a:stretch>
              <a:fillRect l="-6404" r="-985" b="-11111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887E82B-5007-41B4-A3E4-6EDD1940718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64211" y="2301516"/>
            <a:ext cx="3375892" cy="444934"/>
          </a:xfrm>
          <a:prstGeom prst="rect">
            <a:avLst/>
          </a:prstGeom>
          <a:blipFill>
            <a:blip r:embed="rId5"/>
            <a:stretch>
              <a:fillRect l="-352" b="-1066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F8100-6C0A-41E7-A902-1B28E950868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16643" y="3955594"/>
            <a:ext cx="2820961" cy="676248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 dirty="0">
                <a:noFill/>
              </a:rPr>
              <a:t> </a:t>
            </a:r>
          </a:p>
        </p:txBody>
      </p:sp>
      <p:grpSp>
        <p:nvGrpSpPr>
          <p:cNvPr id="88073" name="그룹 49">
            <a:extLst>
              <a:ext uri="{FF2B5EF4-FFF2-40B4-BE49-F238E27FC236}">
                <a16:creationId xmlns:a16="http://schemas.microsoft.com/office/drawing/2014/main" id="{68A5791A-7E18-4500-A34C-9C6C1B672C71}"/>
              </a:ext>
            </a:extLst>
          </p:cNvPr>
          <p:cNvGrpSpPr>
            <a:grpSpLocks/>
          </p:cNvGrpSpPr>
          <p:nvPr/>
        </p:nvGrpSpPr>
        <p:grpSpPr bwMode="auto">
          <a:xfrm>
            <a:off x="718185" y="3874770"/>
            <a:ext cx="1857375" cy="1560195"/>
            <a:chOff x="736600" y="1644789"/>
            <a:chExt cx="1905000" cy="1600200"/>
          </a:xfrm>
        </p:grpSpPr>
        <p:sp>
          <p:nvSpPr>
            <p:cNvPr id="88078" name="직사각형 50">
              <a:extLst>
                <a:ext uri="{FF2B5EF4-FFF2-40B4-BE49-F238E27FC236}">
                  <a16:creationId xmlns:a16="http://schemas.microsoft.com/office/drawing/2014/main" id="{845A4C31-0CE0-4E5D-B126-D78070825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600" y="1644789"/>
              <a:ext cx="1905000" cy="16002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79" name="타원 51">
              <a:extLst>
                <a:ext uri="{FF2B5EF4-FFF2-40B4-BE49-F238E27FC236}">
                  <a16:creationId xmlns:a16="http://schemas.microsoft.com/office/drawing/2014/main" id="{B72D993A-5CAB-447A-91FA-4C64CF20D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6414" y="217858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0" name="타원 52">
              <a:extLst>
                <a:ext uri="{FF2B5EF4-FFF2-40B4-BE49-F238E27FC236}">
                  <a16:creationId xmlns:a16="http://schemas.microsoft.com/office/drawing/2014/main" id="{E1EA144D-CCF7-4DB7-9F39-D3EEF78D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1188" y="301034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1" name="타원 53">
              <a:extLst>
                <a:ext uri="{FF2B5EF4-FFF2-40B4-BE49-F238E27FC236}">
                  <a16:creationId xmlns:a16="http://schemas.microsoft.com/office/drawing/2014/main" id="{66F308D9-A990-428D-A8FF-7F04091BE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0214" y="2696278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2" name="타원 54">
              <a:extLst>
                <a:ext uri="{FF2B5EF4-FFF2-40B4-BE49-F238E27FC236}">
                  <a16:creationId xmlns:a16="http://schemas.microsoft.com/office/drawing/2014/main" id="{931C50CB-88B6-464C-A685-7D9F9BF35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2940189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3" name="타원 55">
              <a:extLst>
                <a:ext uri="{FF2B5EF4-FFF2-40B4-BE49-F238E27FC236}">
                  <a16:creationId xmlns:a16="http://schemas.microsoft.com/office/drawing/2014/main" id="{B17C395C-C6EE-4F0A-8283-52CB37B3A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2303" y="2741326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4" name="타원 56">
              <a:extLst>
                <a:ext uri="{FF2B5EF4-FFF2-40B4-BE49-F238E27FC236}">
                  <a16:creationId xmlns:a16="http://schemas.microsoft.com/office/drawing/2014/main" id="{5924D238-4336-4B96-B50A-058CB62E4A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9206" y="2677670"/>
              <a:ext cx="152400" cy="152400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5" name="직사각형 57">
              <a:extLst>
                <a:ext uri="{FF2B5EF4-FFF2-40B4-BE49-F238E27FC236}">
                  <a16:creationId xmlns:a16="http://schemas.microsoft.com/office/drawing/2014/main" id="{A634211C-B8CA-490B-8F77-39D8763A2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5800" y="2019284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6" name="직사각형 58">
              <a:extLst>
                <a:ext uri="{FF2B5EF4-FFF2-40B4-BE49-F238E27FC236}">
                  <a16:creationId xmlns:a16="http://schemas.microsoft.com/office/drawing/2014/main" id="{75F7B704-BBC1-4607-96C3-4F75AB0BB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1176" y="219682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7" name="직사각형 59">
              <a:extLst>
                <a:ext uri="{FF2B5EF4-FFF2-40B4-BE49-F238E27FC236}">
                  <a16:creationId xmlns:a16="http://schemas.microsoft.com/office/drawing/2014/main" id="{D1D08253-1115-42C8-A062-E4AC2A8490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8058" y="2262700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8" name="직사각형 60">
              <a:extLst>
                <a:ext uri="{FF2B5EF4-FFF2-40B4-BE49-F238E27FC236}">
                  <a16:creationId xmlns:a16="http://schemas.microsoft.com/office/drawing/2014/main" id="{DF51DB41-5EA2-47FF-B71A-E6451EE98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3681" y="1805375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89" name="직사각형 61">
              <a:extLst>
                <a:ext uri="{FF2B5EF4-FFF2-40B4-BE49-F238E27FC236}">
                  <a16:creationId xmlns:a16="http://schemas.microsoft.com/office/drawing/2014/main" id="{4CC3B387-5EFF-4FC4-8041-3F39386DE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3113" y="1762612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0" name="직사각형 62">
              <a:extLst>
                <a:ext uri="{FF2B5EF4-FFF2-40B4-BE49-F238E27FC236}">
                  <a16:creationId xmlns:a16="http://schemas.microsoft.com/office/drawing/2014/main" id="{A8174D56-9130-4B98-8552-BD3182926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051" y="1745693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1" name="직사각형 63">
              <a:extLst>
                <a:ext uri="{FF2B5EF4-FFF2-40B4-BE49-F238E27FC236}">
                  <a16:creationId xmlns:a16="http://schemas.microsoft.com/office/drawing/2014/main" id="{35FAA859-DBD7-4C94-BD5E-418483E47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1095" y="187346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2" name="직사각형 64">
              <a:extLst>
                <a:ext uri="{FF2B5EF4-FFF2-40B4-BE49-F238E27FC236}">
                  <a16:creationId xmlns:a16="http://schemas.microsoft.com/office/drawing/2014/main" id="{043E1D02-75A9-4B96-894F-950FBCF55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625" y="2930897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3" name="직사각형 65">
              <a:extLst>
                <a:ext uri="{FF2B5EF4-FFF2-40B4-BE49-F238E27FC236}">
                  <a16:creationId xmlns:a16="http://schemas.microsoft.com/office/drawing/2014/main" id="{9A77549B-A39A-4289-BA06-09ABE65D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0562" y="3010349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  <p:sp>
          <p:nvSpPr>
            <p:cNvPr id="88094" name="직사각형 66">
              <a:extLst>
                <a:ext uri="{FF2B5EF4-FFF2-40B4-BE49-F238E27FC236}">
                  <a16:creationId xmlns:a16="http://schemas.microsoft.com/office/drawing/2014/main" id="{CC476C8A-7E87-4196-84D6-75D759115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015" y="2674418"/>
              <a:ext cx="152400" cy="15890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ko-KR" altLang="en-US" sz="1170"/>
            </a:p>
          </p:txBody>
        </p:sp>
      </p:grp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283230FE-4E57-4B23-A419-90E9E2979A38}"/>
              </a:ext>
            </a:extLst>
          </p:cNvPr>
          <p:cNvCxnSpPr>
            <a:stCxn id="88078" idx="1"/>
            <a:endCxn id="88078" idx="3"/>
          </p:cNvCxnSpPr>
          <p:nvPr/>
        </p:nvCxnSpPr>
        <p:spPr>
          <a:xfrm>
            <a:off x="718185" y="4654868"/>
            <a:ext cx="1857375" cy="0"/>
          </a:xfrm>
          <a:prstGeom prst="line">
            <a:avLst/>
          </a:prstGeom>
          <a:ln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872" name="TextBox 207871">
            <a:extLst>
              <a:ext uri="{FF2B5EF4-FFF2-40B4-BE49-F238E27FC236}">
                <a16:creationId xmlns:a16="http://schemas.microsoft.com/office/drawing/2014/main" id="{78A972F2-D691-43FA-B4A1-890497FBDA6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51974" y="5038143"/>
            <a:ext cx="1571869" cy="300083"/>
          </a:xfrm>
          <a:prstGeom prst="rect">
            <a:avLst/>
          </a:prstGeom>
          <a:blipFill>
            <a:blip r:embed="rId7"/>
            <a:stretch>
              <a:fillRect t="-1961" b="-19608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9A68723-78B3-429E-A24E-6A15FAFD78A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057293" y="4034793"/>
            <a:ext cx="1548992" cy="474309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6747205A-AA01-49A1-AE3B-1FCD380E414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244882" y="5115915"/>
            <a:ext cx="3375892" cy="450686"/>
          </a:xfrm>
          <a:prstGeom prst="rect">
            <a:avLst/>
          </a:prstGeom>
          <a:blipFill>
            <a:blip r:embed="rId9"/>
            <a:stretch>
              <a:fillRect l="-352" b="-1066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239E192-501D-43BC-A427-256FBBDE442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Entropy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CC52463F-7358-4BE5-A9BF-0E2081DB4FC7}"/>
              </a:ext>
            </a:extLst>
          </p:cNvPr>
          <p:cNvSpPr/>
          <p:nvPr/>
        </p:nvSpPr>
        <p:spPr>
          <a:xfrm>
            <a:off x="1208480" y="5877340"/>
            <a:ext cx="74138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  <a:hlinkClick r:id="rId2"/>
              </a:rPr>
              <a:t>https://www.youtube.com/watch?v=Pp_Pd6GZLOE&amp;feature=youtu.be</a:t>
            </a:r>
            <a:endParaRPr kumimoji="0" lang="ko-KR" altLang="en-US" sz="1800" b="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CD17F-ABEA-443F-A6A5-FB5A4A2F028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Kind of Average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FBCA5E86-2BAC-4B0B-ADEC-17711E9C1605}"/>
              </a:ext>
            </a:extLst>
          </p:cNvPr>
          <p:cNvGrpSpPr/>
          <p:nvPr/>
        </p:nvGrpSpPr>
        <p:grpSpPr>
          <a:xfrm>
            <a:off x="2816330" y="1447799"/>
            <a:ext cx="4198113" cy="3962401"/>
            <a:chOff x="2853943" y="1447799"/>
            <a:chExt cx="4198113" cy="3962401"/>
          </a:xfrm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DA40630E-3C13-4976-8DE1-6645DF4A0D37}"/>
                </a:ext>
              </a:extLst>
            </p:cNvPr>
            <p:cNvSpPr/>
            <p:nvPr/>
          </p:nvSpPr>
          <p:spPr>
            <a:xfrm>
              <a:off x="3733799" y="1447799"/>
              <a:ext cx="2438400" cy="2438400"/>
            </a:xfrm>
            <a:custGeom>
              <a:avLst/>
              <a:gdLst>
                <a:gd name="connsiteX0" fmla="*/ 0 w 2438400"/>
                <a:gd name="connsiteY0" fmla="*/ 1219200 h 2438400"/>
                <a:gd name="connsiteX1" fmla="*/ 1219200 w 2438400"/>
                <a:gd name="connsiteY1" fmla="*/ 0 h 2438400"/>
                <a:gd name="connsiteX2" fmla="*/ 2438400 w 2438400"/>
                <a:gd name="connsiteY2" fmla="*/ 1219200 h 2438400"/>
                <a:gd name="connsiteX3" fmla="*/ 1219200 w 2438400"/>
                <a:gd name="connsiteY3" fmla="*/ 2438400 h 2438400"/>
                <a:gd name="connsiteX4" fmla="*/ 0 w 2438400"/>
                <a:gd name="connsiteY4" fmla="*/ 121920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325121" tIns="426720" rIns="325119" bIns="914400" numCol="1" spcCol="1270" anchor="ctr" anchorCtr="0">
              <a:noAutofit/>
            </a:bodyPr>
            <a:lstStyle/>
            <a:p>
              <a:pPr marL="0" lvl="0" indent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500" b="0" kern="1200" dirty="0"/>
                <a:t>산술평균</a:t>
              </a:r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F76EA22E-B261-4E1A-8BF6-7D30F77AF102}"/>
                </a:ext>
              </a:extLst>
            </p:cNvPr>
            <p:cNvSpPr/>
            <p:nvPr/>
          </p:nvSpPr>
          <p:spPr>
            <a:xfrm>
              <a:off x="4613656" y="2971800"/>
              <a:ext cx="2438400" cy="2438400"/>
            </a:xfrm>
            <a:custGeom>
              <a:avLst/>
              <a:gdLst>
                <a:gd name="connsiteX0" fmla="*/ 0 w 2438400"/>
                <a:gd name="connsiteY0" fmla="*/ 1219200 h 2438400"/>
                <a:gd name="connsiteX1" fmla="*/ 1219200 w 2438400"/>
                <a:gd name="connsiteY1" fmla="*/ 0 h 2438400"/>
                <a:gd name="connsiteX2" fmla="*/ 2438400 w 2438400"/>
                <a:gd name="connsiteY2" fmla="*/ 1219200 h 2438400"/>
                <a:gd name="connsiteX3" fmla="*/ 1219200 w 2438400"/>
                <a:gd name="connsiteY3" fmla="*/ 2438400 h 2438400"/>
                <a:gd name="connsiteX4" fmla="*/ 0 w 2438400"/>
                <a:gd name="connsiteY4" fmla="*/ 121920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745744" tIns="629920" rIns="229616" bIns="467360" numCol="1" spcCol="1270" anchor="ctr" anchorCtr="0">
              <a:noAutofit/>
            </a:bodyPr>
            <a:lstStyle/>
            <a:p>
              <a:pPr marL="0" lvl="0" indent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500" b="0" kern="1200" dirty="0" err="1"/>
                <a:t>최빈값</a:t>
              </a:r>
              <a:endParaRPr lang="ko-KR" altLang="en-US" sz="3500" b="0" kern="1200" dirty="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A7025F0-BCC9-4561-9743-1E27CF509573}"/>
                </a:ext>
              </a:extLst>
            </p:cNvPr>
            <p:cNvSpPr/>
            <p:nvPr/>
          </p:nvSpPr>
          <p:spPr>
            <a:xfrm>
              <a:off x="2853943" y="2971800"/>
              <a:ext cx="2438400" cy="2438400"/>
            </a:xfrm>
            <a:custGeom>
              <a:avLst/>
              <a:gdLst>
                <a:gd name="connsiteX0" fmla="*/ 0 w 2438400"/>
                <a:gd name="connsiteY0" fmla="*/ 1219200 h 2438400"/>
                <a:gd name="connsiteX1" fmla="*/ 1219200 w 2438400"/>
                <a:gd name="connsiteY1" fmla="*/ 0 h 2438400"/>
                <a:gd name="connsiteX2" fmla="*/ 2438400 w 2438400"/>
                <a:gd name="connsiteY2" fmla="*/ 1219200 h 2438400"/>
                <a:gd name="connsiteX3" fmla="*/ 1219200 w 2438400"/>
                <a:gd name="connsiteY3" fmla="*/ 2438400 h 2438400"/>
                <a:gd name="connsiteX4" fmla="*/ 0 w 2438400"/>
                <a:gd name="connsiteY4" fmla="*/ 1219200 h 24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8400" h="2438400">
                  <a:moveTo>
                    <a:pt x="0" y="1219200"/>
                  </a:moveTo>
                  <a:cubicBezTo>
                    <a:pt x="0" y="545854"/>
                    <a:pt x="545854" y="0"/>
                    <a:pt x="1219200" y="0"/>
                  </a:cubicBezTo>
                  <a:cubicBezTo>
                    <a:pt x="1892546" y="0"/>
                    <a:pt x="2438400" y="545854"/>
                    <a:pt x="2438400" y="1219200"/>
                  </a:cubicBezTo>
                  <a:cubicBezTo>
                    <a:pt x="2438400" y="1892546"/>
                    <a:pt x="1892546" y="2438400"/>
                    <a:pt x="1219200" y="2438400"/>
                  </a:cubicBezTo>
                  <a:cubicBezTo>
                    <a:pt x="545854" y="2438400"/>
                    <a:pt x="0" y="1892546"/>
                    <a:pt x="0" y="1219200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29617" tIns="629920" rIns="745743" bIns="467360" numCol="1" spcCol="1270" anchor="ctr" anchorCtr="0">
              <a:noAutofit/>
            </a:bodyPr>
            <a:lstStyle/>
            <a:p>
              <a:pPr marL="0" lvl="0" indent="0" algn="ctr" defTabSz="15557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3500" b="0" kern="1200" dirty="0"/>
                <a:t>중앙값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9051065"/>
      </p:ext>
    </p:extLst>
  </p:cSld>
  <p:clrMapOvr>
    <a:masterClrMapping/>
  </p:clrMapOvr>
  <p:transition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72532B6-43DF-4A0A-98E4-89D2E1D63205}"/>
              </a:ext>
            </a:extLst>
          </p:cNvPr>
          <p:cNvSpPr/>
          <p:nvPr/>
        </p:nvSpPr>
        <p:spPr>
          <a:xfrm>
            <a:off x="430358" y="957117"/>
            <a:ext cx="9059718" cy="57123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8606" indent="-278606">
              <a:lnSpc>
                <a:spcPct val="20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>
                <a:latin typeface="+mn-ea"/>
                <a:ea typeface="+mn-ea"/>
              </a:rPr>
              <a:t>Basic algorithm</a:t>
            </a:r>
          </a:p>
          <a:p>
            <a:pPr marL="835819" lvl="1" indent="-390049">
              <a:lnSpc>
                <a:spcPct val="150000"/>
              </a:lnSpc>
              <a:buFont typeface="+mj-lt"/>
              <a:buAutoNum type="romanLcPeriod"/>
              <a:defRPr/>
            </a:pPr>
            <a:r>
              <a:rPr lang="ko-KR" altLang="en-US" sz="1600" dirty="0">
                <a:latin typeface="+mn-ea"/>
                <a:ea typeface="+mn-ea"/>
              </a:rPr>
              <a:t>전체 데이터를 포함하는 </a:t>
            </a:r>
            <a:r>
              <a:rPr lang="en-US" altLang="ko-KR" sz="1600" dirty="0">
                <a:latin typeface="+mn-ea"/>
                <a:ea typeface="+mn-ea"/>
              </a:rPr>
              <a:t>root node</a:t>
            </a:r>
            <a:r>
              <a:rPr lang="ko-KR" altLang="en-US" sz="1600" dirty="0">
                <a:latin typeface="+mn-ea"/>
                <a:ea typeface="+mn-ea"/>
              </a:rPr>
              <a:t> 생성</a:t>
            </a:r>
            <a:endParaRPr lang="en-US" altLang="ko-KR" sz="1600" dirty="0">
              <a:latin typeface="+mn-ea"/>
              <a:ea typeface="+mn-ea"/>
            </a:endParaRPr>
          </a:p>
          <a:p>
            <a:pPr marL="835819" lvl="1" indent="-390049">
              <a:lnSpc>
                <a:spcPct val="150000"/>
              </a:lnSpc>
              <a:buFont typeface="+mj-lt"/>
              <a:buAutoNum type="romanLcPeriod"/>
              <a:defRPr/>
            </a:pPr>
            <a:r>
              <a:rPr lang="ko-KR" altLang="en-US" sz="1600" dirty="0">
                <a:latin typeface="+mn-ea"/>
                <a:ea typeface="+mn-ea"/>
              </a:rPr>
              <a:t>만일 샘플들이 모두 같은 클래스이면 </a:t>
            </a:r>
            <a:r>
              <a:rPr lang="en-US" altLang="ko-KR" sz="1600" dirty="0">
                <a:latin typeface="+mn-ea"/>
                <a:ea typeface="+mn-ea"/>
              </a:rPr>
              <a:t>node</a:t>
            </a:r>
            <a:r>
              <a:rPr lang="ko-KR" altLang="en-US" sz="1600" dirty="0">
                <a:latin typeface="+mn-ea"/>
                <a:ea typeface="+mn-ea"/>
              </a:rPr>
              <a:t>는 </a:t>
            </a:r>
            <a:r>
              <a:rPr lang="en-US" altLang="ko-KR" sz="1600" dirty="0">
                <a:latin typeface="+mn-ea"/>
                <a:ea typeface="+mn-ea"/>
              </a:rPr>
              <a:t>leaf</a:t>
            </a:r>
            <a:r>
              <a:rPr lang="ko-KR" altLang="en-US" sz="1600" dirty="0">
                <a:latin typeface="+mn-ea"/>
                <a:ea typeface="+mn-ea"/>
              </a:rPr>
              <a:t>가 되고 해당 클래스로 </a:t>
            </a:r>
            <a:r>
              <a:rPr lang="en-US" altLang="ko-KR" sz="1600" dirty="0">
                <a:latin typeface="+mn-ea"/>
                <a:ea typeface="+mn-ea"/>
              </a:rPr>
              <a:t>label</a:t>
            </a:r>
            <a:r>
              <a:rPr lang="ko-KR" altLang="en-US" sz="1600" dirty="0">
                <a:latin typeface="+mn-ea"/>
                <a:ea typeface="+mn-ea"/>
              </a:rPr>
              <a:t> 부여 </a:t>
            </a:r>
            <a:endParaRPr lang="en-US" altLang="ko-KR" sz="1600" dirty="0">
              <a:latin typeface="+mn-ea"/>
              <a:ea typeface="+mn-ea"/>
            </a:endParaRPr>
          </a:p>
          <a:p>
            <a:pPr marL="835819" lvl="1" indent="-390049">
              <a:lnSpc>
                <a:spcPct val="150000"/>
              </a:lnSpc>
              <a:buFont typeface="+mj-lt"/>
              <a:buAutoNum type="romanLcPeriod"/>
              <a:defRPr/>
            </a:pPr>
            <a:r>
              <a:rPr lang="ko-KR" altLang="en-US" sz="1600" dirty="0">
                <a:latin typeface="+mn-ea"/>
                <a:ea typeface="+mn-ea"/>
              </a:rPr>
              <a:t>그렇지</a:t>
            </a:r>
            <a:r>
              <a:rPr lang="en-US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않으면 </a:t>
            </a:r>
            <a:r>
              <a:rPr lang="en-US" altLang="ko-KR" sz="1600" dirty="0">
                <a:solidFill>
                  <a:srgbClr val="0070C0"/>
                </a:solidFill>
                <a:latin typeface="+mn-ea"/>
                <a:ea typeface="+mn-ea"/>
              </a:rPr>
              <a:t>information gain</a:t>
            </a:r>
            <a:r>
              <a:rPr lang="ko-KR" altLang="en-US" sz="1600" dirty="0">
                <a:latin typeface="+mn-ea"/>
                <a:ea typeface="+mn-ea"/>
              </a:rPr>
              <a:t>이 높은 속성 선택</a:t>
            </a:r>
            <a:endParaRPr lang="en-US" altLang="ko-KR" sz="1600" dirty="0">
              <a:latin typeface="+mn-ea"/>
              <a:ea typeface="+mn-ea"/>
            </a:endParaRPr>
          </a:p>
          <a:p>
            <a:pPr marL="835819" lvl="1" indent="-390049">
              <a:lnSpc>
                <a:spcPct val="150000"/>
              </a:lnSpc>
              <a:buFont typeface="+mj-lt"/>
              <a:buAutoNum type="romanLcPeriod"/>
              <a:defRPr/>
            </a:pPr>
            <a:r>
              <a:rPr lang="ko-KR" altLang="en-US" sz="1600" dirty="0">
                <a:latin typeface="+mn-ea"/>
                <a:ea typeface="+mn-ea"/>
              </a:rPr>
              <a:t>선택된 속성으로 </a:t>
            </a:r>
            <a:r>
              <a:rPr lang="en-US" altLang="ko-KR" sz="1600" dirty="0">
                <a:latin typeface="+mn-ea"/>
                <a:ea typeface="+mn-ea"/>
              </a:rPr>
              <a:t>branch</a:t>
            </a:r>
            <a:r>
              <a:rPr lang="ko-KR" altLang="en-US" sz="1600" dirty="0">
                <a:latin typeface="+mn-ea"/>
                <a:ea typeface="+mn-ea"/>
              </a:rPr>
              <a:t>를 만들고 하위 </a:t>
            </a:r>
            <a:r>
              <a:rPr lang="en-US" altLang="ko-KR" sz="1600" dirty="0">
                <a:latin typeface="+mn-ea"/>
                <a:ea typeface="+mn-ea"/>
              </a:rPr>
              <a:t>node </a:t>
            </a:r>
            <a:r>
              <a:rPr lang="ko-KR" altLang="en-US" sz="1600" dirty="0">
                <a:latin typeface="+mn-ea"/>
                <a:ea typeface="+mn-ea"/>
              </a:rPr>
              <a:t>생성</a:t>
            </a:r>
            <a:endParaRPr lang="en-US" altLang="ko-KR" sz="1600" dirty="0">
              <a:latin typeface="+mn-ea"/>
              <a:ea typeface="+mn-ea"/>
            </a:endParaRPr>
          </a:p>
          <a:p>
            <a:pPr marL="835819" lvl="1" indent="-390049">
              <a:lnSpc>
                <a:spcPct val="150000"/>
              </a:lnSpc>
              <a:buFont typeface="+mj-lt"/>
              <a:buAutoNum type="romanLcPeriod"/>
              <a:defRPr/>
            </a:pPr>
            <a:r>
              <a:rPr lang="ko-KR" altLang="en-US" sz="1600" dirty="0">
                <a:latin typeface="+mn-ea"/>
                <a:ea typeface="+mn-ea"/>
              </a:rPr>
              <a:t>각 노드에 대하여 </a:t>
            </a:r>
            <a:r>
              <a:rPr lang="en-US" altLang="ko-KR" sz="1600" dirty="0">
                <a:latin typeface="+mn-ea"/>
                <a:ea typeface="+mn-ea"/>
              </a:rPr>
              <a:t>ii </a:t>
            </a:r>
            <a:r>
              <a:rPr lang="ko-KR" altLang="en-US" sz="1600" dirty="0">
                <a:latin typeface="+mn-ea"/>
                <a:ea typeface="+mn-ea"/>
              </a:rPr>
              <a:t>부터 반복</a:t>
            </a:r>
            <a:endParaRPr lang="en-US" altLang="ko-KR" sz="1600" dirty="0">
              <a:latin typeface="+mn-ea"/>
              <a:ea typeface="+mn-ea"/>
            </a:endParaRPr>
          </a:p>
          <a:p>
            <a:pPr marL="835819" lvl="1" indent="-390049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ko-KR" altLang="en-US" sz="1600" dirty="0">
                <a:latin typeface="+mn-ea"/>
                <a:ea typeface="+mn-ea"/>
              </a:rPr>
              <a:t>정지 조건 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해당 </a:t>
            </a:r>
            <a:r>
              <a:rPr lang="en-US" altLang="ko-KR" sz="1600" dirty="0">
                <a:latin typeface="+mn-ea"/>
                <a:ea typeface="+mn-ea"/>
              </a:rPr>
              <a:t>node</a:t>
            </a:r>
            <a:r>
              <a:rPr lang="ko-KR" altLang="en-US" sz="1600" dirty="0">
                <a:latin typeface="+mn-ea"/>
                <a:ea typeface="+mn-ea"/>
              </a:rPr>
              <a:t>에 속하는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데이터들이 모두 같은 클래스를 가지거나 상위 </a:t>
            </a:r>
            <a:r>
              <a:rPr lang="en-US" altLang="ko-KR" sz="1600" dirty="0">
                <a:latin typeface="+mn-ea"/>
                <a:ea typeface="+mn-ea"/>
              </a:rPr>
              <a:t>node</a:t>
            </a:r>
            <a:r>
              <a:rPr lang="ko-KR" altLang="en-US" sz="1600" dirty="0">
                <a:latin typeface="+mn-ea"/>
                <a:ea typeface="+mn-ea"/>
              </a:rPr>
              <a:t>에서 모든 속성을 사용</a:t>
            </a:r>
            <a:endParaRPr lang="en-US" altLang="ko-KR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600" dirty="0">
                <a:latin typeface="+mn-ea"/>
                <a:ea typeface="+mn-ea"/>
              </a:rPr>
              <a:t>Information gain : </a:t>
            </a:r>
            <a:r>
              <a:rPr lang="ko-KR" altLang="en-US" sz="1600" dirty="0">
                <a:latin typeface="+mn-ea"/>
                <a:ea typeface="+mn-ea"/>
              </a:rPr>
              <a:t>특정 속성을 기준으로 데이터를 구분할 때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감소되는 </a:t>
            </a:r>
            <a:r>
              <a:rPr lang="en-US" altLang="ko-KR" sz="1600" dirty="0">
                <a:latin typeface="+mn-ea"/>
                <a:ea typeface="+mn-ea"/>
              </a:rPr>
              <a:t>entropy</a:t>
            </a:r>
            <a:r>
              <a:rPr lang="ko-KR" altLang="en-US" sz="1600" dirty="0">
                <a:latin typeface="+mn-ea"/>
                <a:ea typeface="+mn-ea"/>
              </a:rPr>
              <a:t>의 양 </a:t>
            </a:r>
            <a:endParaRPr lang="en-US" altLang="ko-KR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altLang="ko-KR" sz="1600" dirty="0">
              <a:latin typeface="+mn-ea"/>
              <a:ea typeface="+mn-ea"/>
            </a:endParaRP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+mn-ea"/>
                <a:ea typeface="+mn-ea"/>
              </a:rPr>
              <a:t>Entropy(</a:t>
            </a:r>
            <a:r>
              <a:rPr lang="ko-KR" altLang="en-US" sz="1600" dirty="0">
                <a:latin typeface="+mn-ea"/>
                <a:ea typeface="+mn-ea"/>
              </a:rPr>
              <a:t>무질서도</a:t>
            </a:r>
            <a:r>
              <a:rPr lang="en-US" altLang="ko-KR" sz="1600" dirty="0">
                <a:latin typeface="+mn-ea"/>
                <a:ea typeface="+mn-ea"/>
              </a:rPr>
              <a:t>) </a:t>
            </a:r>
          </a:p>
          <a:p>
            <a:pPr marL="390049" indent="-390049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endParaRPr lang="en-US" sz="1600" dirty="0">
              <a:latin typeface="+mn-ea"/>
              <a:ea typeface="+mn-ea"/>
            </a:endParaRPr>
          </a:p>
        </p:txBody>
      </p:sp>
      <p:pic>
        <p:nvPicPr>
          <p:cNvPr id="90116" name="Picture 2" descr="http://cfile7.uf.tistory.com/image/013444485153E40510118D">
            <a:extLst>
              <a:ext uri="{FF2B5EF4-FFF2-40B4-BE49-F238E27FC236}">
                <a16:creationId xmlns:a16="http://schemas.microsoft.com/office/drawing/2014/main" id="{BB2F7C3B-FC83-4E51-8956-8CAB06ECE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507" y="4990663"/>
            <a:ext cx="5240893" cy="54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17" name="Picture 4" descr="http://cfile2.uf.tistory.com/image/141268374E899D7F08644A">
            <a:extLst>
              <a:ext uri="{FF2B5EF4-FFF2-40B4-BE49-F238E27FC236}">
                <a16:creationId xmlns:a16="http://schemas.microsoft.com/office/drawing/2014/main" id="{487F260C-244A-4125-A0BD-01933720A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266" y="5817196"/>
            <a:ext cx="1978104" cy="492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C7F482-BEFD-4CC0-A414-016AEED7B1F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Decision Tree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4" name="Group 3"/>
          <p:cNvGrpSpPr>
            <a:grpSpLocks/>
          </p:cNvGrpSpPr>
          <p:nvPr/>
        </p:nvGrpSpPr>
        <p:grpSpPr bwMode="auto">
          <a:xfrm>
            <a:off x="415926" y="1123951"/>
            <a:ext cx="9074150" cy="4321330"/>
            <a:chOff x="336" y="720"/>
            <a:chExt cx="5184" cy="2784"/>
          </a:xfrm>
        </p:grpSpPr>
        <p:sp>
          <p:nvSpPr>
            <p:cNvPr id="61449" name="Rectangle 4"/>
            <p:cNvSpPr>
              <a:spLocks noChangeArrowheads="1"/>
            </p:cNvSpPr>
            <p:nvPr/>
          </p:nvSpPr>
          <p:spPr bwMode="auto">
            <a:xfrm>
              <a:off x="336" y="720"/>
              <a:ext cx="5184" cy="278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grpSp>
          <p:nvGrpSpPr>
            <p:cNvPr id="61450" name="Group 5"/>
            <p:cNvGrpSpPr>
              <a:grpSpLocks/>
            </p:cNvGrpSpPr>
            <p:nvPr/>
          </p:nvGrpSpPr>
          <p:grpSpPr bwMode="auto">
            <a:xfrm>
              <a:off x="576" y="768"/>
              <a:ext cx="4726" cy="2696"/>
              <a:chOff x="576" y="974"/>
              <a:chExt cx="4730" cy="2763"/>
            </a:xfrm>
          </p:grpSpPr>
          <p:sp>
            <p:nvSpPr>
              <p:cNvPr id="61451" name="Rectangle 6"/>
              <p:cNvSpPr>
                <a:spLocks noChangeArrowheads="1"/>
              </p:cNvSpPr>
              <p:nvPr/>
            </p:nvSpPr>
            <p:spPr bwMode="auto">
              <a:xfrm>
                <a:off x="708" y="1352"/>
                <a:ext cx="184" cy="178"/>
              </a:xfrm>
              <a:prstGeom prst="rect">
                <a:avLst/>
              </a:prstGeom>
              <a:solidFill>
                <a:srgbClr val="CC9900"/>
              </a:solidFill>
              <a:ln w="12700">
                <a:solidFill>
                  <a:srgbClr val="CC99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2" name="Rectangle 7"/>
              <p:cNvSpPr>
                <a:spLocks noChangeArrowheads="1"/>
              </p:cNvSpPr>
              <p:nvPr/>
            </p:nvSpPr>
            <p:spPr bwMode="auto">
              <a:xfrm>
                <a:off x="1044" y="1688"/>
                <a:ext cx="166" cy="171"/>
              </a:xfrm>
              <a:prstGeom prst="rect">
                <a:avLst/>
              </a:prstGeom>
              <a:solidFill>
                <a:srgbClr val="CC9900"/>
              </a:solidFill>
              <a:ln w="12700">
                <a:solidFill>
                  <a:srgbClr val="CC9900"/>
                </a:solidFill>
                <a:miter lim="800000"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3" name="Oval 8"/>
              <p:cNvSpPr>
                <a:spLocks noChangeArrowheads="1"/>
              </p:cNvSpPr>
              <p:nvPr/>
            </p:nvSpPr>
            <p:spPr bwMode="auto">
              <a:xfrm>
                <a:off x="1044" y="1016"/>
                <a:ext cx="166" cy="184"/>
              </a:xfrm>
              <a:prstGeom prst="ellipse">
                <a:avLst/>
              </a:prstGeom>
              <a:solidFill>
                <a:srgbClr val="008000"/>
              </a:solidFill>
              <a:ln w="127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4" name="Oval 9"/>
              <p:cNvSpPr>
                <a:spLocks noChangeArrowheads="1"/>
              </p:cNvSpPr>
              <p:nvPr/>
            </p:nvSpPr>
            <p:spPr bwMode="auto">
              <a:xfrm>
                <a:off x="1380" y="1352"/>
                <a:ext cx="184" cy="178"/>
              </a:xfrm>
              <a:prstGeom prst="ellipse">
                <a:avLst/>
              </a:prstGeom>
              <a:solidFill>
                <a:srgbClr val="008000"/>
              </a:solidFill>
              <a:ln w="127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5" name="Oval 10"/>
              <p:cNvSpPr>
                <a:spLocks noChangeArrowheads="1"/>
              </p:cNvSpPr>
              <p:nvPr/>
            </p:nvSpPr>
            <p:spPr bwMode="auto">
              <a:xfrm>
                <a:off x="1716" y="1688"/>
                <a:ext cx="184" cy="171"/>
              </a:xfrm>
              <a:prstGeom prst="ellipse">
                <a:avLst/>
              </a:prstGeom>
              <a:solidFill>
                <a:srgbClr val="008000"/>
              </a:solidFill>
              <a:ln w="12700">
                <a:solidFill>
                  <a:srgbClr val="008000"/>
                </a:solidFill>
                <a:round/>
                <a:headEnd/>
                <a:tailEnd/>
              </a:ln>
              <a:effectLst>
                <a:outerShdw dist="107763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6" name="Rectangle 11"/>
              <p:cNvSpPr>
                <a:spLocks noChangeArrowheads="1"/>
              </p:cNvSpPr>
              <p:nvPr/>
            </p:nvSpPr>
            <p:spPr bwMode="auto">
              <a:xfrm>
                <a:off x="895" y="1291"/>
                <a:ext cx="420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X</a:t>
                </a:r>
                <a:r>
                  <a:rPr kumimoji="0" lang="en-US" altLang="ko-KR" sz="12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1 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&lt; .47</a:t>
                </a:r>
              </a:p>
            </p:txBody>
          </p:sp>
          <p:sp>
            <p:nvSpPr>
              <p:cNvPr id="61457" name="Rectangle 12"/>
              <p:cNvSpPr>
                <a:spLocks noChangeArrowheads="1"/>
              </p:cNvSpPr>
              <p:nvPr/>
            </p:nvSpPr>
            <p:spPr bwMode="auto">
              <a:xfrm>
                <a:off x="1235" y="1618"/>
                <a:ext cx="420" cy="1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X</a:t>
                </a:r>
                <a:r>
                  <a:rPr kumimoji="0" lang="en-US" altLang="ko-KR" sz="12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2 </a:t>
                </a:r>
                <a:r>
                  <a:rPr kumimoji="0" lang="en-US" altLang="ko-KR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3333FF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&lt; .39</a:t>
                </a:r>
              </a:p>
            </p:txBody>
          </p:sp>
          <p:sp>
            <p:nvSpPr>
              <p:cNvPr id="61458" name="Line 13"/>
              <p:cNvSpPr>
                <a:spLocks noChangeShapeType="1"/>
              </p:cNvSpPr>
              <p:nvPr/>
            </p:nvSpPr>
            <p:spPr bwMode="auto">
              <a:xfrm>
                <a:off x="4181" y="2483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59" name="Line 14"/>
              <p:cNvSpPr>
                <a:spLocks noChangeShapeType="1"/>
              </p:cNvSpPr>
              <p:nvPr/>
            </p:nvSpPr>
            <p:spPr bwMode="auto">
              <a:xfrm>
                <a:off x="5003" y="2486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0" name="Line 15"/>
              <p:cNvSpPr>
                <a:spLocks noChangeShapeType="1"/>
              </p:cNvSpPr>
              <p:nvPr/>
            </p:nvSpPr>
            <p:spPr bwMode="auto">
              <a:xfrm>
                <a:off x="5005" y="1598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1" name="Line 16"/>
              <p:cNvSpPr>
                <a:spLocks noChangeShapeType="1"/>
              </p:cNvSpPr>
              <p:nvPr/>
            </p:nvSpPr>
            <p:spPr bwMode="auto">
              <a:xfrm>
                <a:off x="4183" y="1596"/>
                <a:ext cx="1" cy="1"/>
              </a:xfrm>
              <a:prstGeom prst="line">
                <a:avLst/>
              </a:prstGeom>
              <a:noFill/>
              <a:ln w="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2" name="Line 17"/>
              <p:cNvSpPr>
                <a:spLocks noChangeShapeType="1"/>
              </p:cNvSpPr>
              <p:nvPr/>
            </p:nvSpPr>
            <p:spPr bwMode="auto">
              <a:xfrm flipH="1">
                <a:off x="3156" y="3206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3" name="Line 18"/>
              <p:cNvSpPr>
                <a:spLocks noChangeShapeType="1"/>
              </p:cNvSpPr>
              <p:nvPr/>
            </p:nvSpPr>
            <p:spPr bwMode="auto">
              <a:xfrm flipH="1">
                <a:off x="3156" y="2827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4" name="Line 19"/>
              <p:cNvSpPr>
                <a:spLocks noChangeShapeType="1"/>
              </p:cNvSpPr>
              <p:nvPr/>
            </p:nvSpPr>
            <p:spPr bwMode="auto">
              <a:xfrm flipH="1">
                <a:off x="3156" y="2448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5" name="Line 20"/>
              <p:cNvSpPr>
                <a:spLocks noChangeShapeType="1"/>
              </p:cNvSpPr>
              <p:nvPr/>
            </p:nvSpPr>
            <p:spPr bwMode="auto">
              <a:xfrm flipH="1">
                <a:off x="3156" y="2069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6" name="Line 21"/>
              <p:cNvSpPr>
                <a:spLocks noChangeShapeType="1"/>
              </p:cNvSpPr>
              <p:nvPr/>
            </p:nvSpPr>
            <p:spPr bwMode="auto">
              <a:xfrm flipH="1">
                <a:off x="3156" y="1690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7" name="Line 22"/>
              <p:cNvSpPr>
                <a:spLocks noChangeShapeType="1"/>
              </p:cNvSpPr>
              <p:nvPr/>
            </p:nvSpPr>
            <p:spPr bwMode="auto">
              <a:xfrm flipH="1">
                <a:off x="3156" y="1312"/>
                <a:ext cx="34" cy="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68" name="Rectangle 23"/>
              <p:cNvSpPr>
                <a:spLocks noChangeArrowheads="1"/>
              </p:cNvSpPr>
              <p:nvPr/>
            </p:nvSpPr>
            <p:spPr bwMode="auto">
              <a:xfrm>
                <a:off x="2929" y="974"/>
                <a:ext cx="13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x</a:t>
                </a:r>
                <a:r>
                  <a:rPr kumimoji="0" lang="en-US" altLang="ko-KR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2</a:t>
                </a:r>
                <a:endPara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69" name="Rectangle 24"/>
              <p:cNvSpPr>
                <a:spLocks noChangeArrowheads="1"/>
              </p:cNvSpPr>
              <p:nvPr/>
            </p:nvSpPr>
            <p:spPr bwMode="auto">
              <a:xfrm>
                <a:off x="2875" y="3122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0.0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0" name="Rectangle 25"/>
              <p:cNvSpPr>
                <a:spLocks noChangeArrowheads="1"/>
              </p:cNvSpPr>
              <p:nvPr/>
            </p:nvSpPr>
            <p:spPr bwMode="auto">
              <a:xfrm>
                <a:off x="2875" y="2742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0.2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1" name="Rectangle 26"/>
              <p:cNvSpPr>
                <a:spLocks noChangeArrowheads="1"/>
              </p:cNvSpPr>
              <p:nvPr/>
            </p:nvSpPr>
            <p:spPr bwMode="auto">
              <a:xfrm>
                <a:off x="2875" y="2365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0.4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2" name="Rectangle 27"/>
              <p:cNvSpPr>
                <a:spLocks noChangeArrowheads="1"/>
              </p:cNvSpPr>
              <p:nvPr/>
            </p:nvSpPr>
            <p:spPr bwMode="auto">
              <a:xfrm>
                <a:off x="2875" y="1983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0.6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3" name="Rectangle 28"/>
              <p:cNvSpPr>
                <a:spLocks noChangeArrowheads="1"/>
              </p:cNvSpPr>
              <p:nvPr/>
            </p:nvSpPr>
            <p:spPr bwMode="auto">
              <a:xfrm>
                <a:off x="2875" y="16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0.8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4" name="Rectangle 29"/>
              <p:cNvSpPr>
                <a:spLocks noChangeArrowheads="1"/>
              </p:cNvSpPr>
              <p:nvPr/>
            </p:nvSpPr>
            <p:spPr bwMode="auto">
              <a:xfrm>
                <a:off x="2875" y="1227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1.0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75" name="Line 30"/>
              <p:cNvSpPr>
                <a:spLocks noChangeShapeType="1"/>
              </p:cNvSpPr>
              <p:nvPr/>
            </p:nvSpPr>
            <p:spPr bwMode="auto">
              <a:xfrm>
                <a:off x="3224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76" name="Line 31"/>
              <p:cNvSpPr>
                <a:spLocks noChangeShapeType="1"/>
              </p:cNvSpPr>
              <p:nvPr/>
            </p:nvSpPr>
            <p:spPr bwMode="auto">
              <a:xfrm>
                <a:off x="3631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77" name="Line 32"/>
              <p:cNvSpPr>
                <a:spLocks noChangeShapeType="1"/>
              </p:cNvSpPr>
              <p:nvPr/>
            </p:nvSpPr>
            <p:spPr bwMode="auto">
              <a:xfrm>
                <a:off x="4038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78" name="Line 33"/>
              <p:cNvSpPr>
                <a:spLocks noChangeShapeType="1"/>
              </p:cNvSpPr>
              <p:nvPr/>
            </p:nvSpPr>
            <p:spPr bwMode="auto">
              <a:xfrm>
                <a:off x="4445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79" name="Line 34"/>
              <p:cNvSpPr>
                <a:spLocks noChangeShapeType="1"/>
              </p:cNvSpPr>
              <p:nvPr/>
            </p:nvSpPr>
            <p:spPr bwMode="auto">
              <a:xfrm>
                <a:off x="4852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80" name="Rectangle 35"/>
              <p:cNvSpPr>
                <a:spLocks noChangeArrowheads="1"/>
              </p:cNvSpPr>
              <p:nvPr/>
            </p:nvSpPr>
            <p:spPr bwMode="auto">
              <a:xfrm>
                <a:off x="4149" y="3538"/>
                <a:ext cx="130" cy="1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x</a:t>
                </a:r>
                <a:r>
                  <a:rPr kumimoji="0" lang="en-US" altLang="ko-KR" sz="2000" b="0" i="0" u="none" strike="noStrike" kern="120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1</a:t>
                </a:r>
                <a:endParaRPr kumimoji="0" lang="en-US" altLang="ko-KR" sz="20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1" name="Rectangle 36"/>
              <p:cNvSpPr>
                <a:spLocks noChangeArrowheads="1"/>
              </p:cNvSpPr>
              <p:nvPr/>
            </p:nvSpPr>
            <p:spPr bwMode="auto">
              <a:xfrm>
                <a:off x="3140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0.0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2" name="Rectangle 37"/>
              <p:cNvSpPr>
                <a:spLocks noChangeArrowheads="1"/>
              </p:cNvSpPr>
              <p:nvPr/>
            </p:nvSpPr>
            <p:spPr bwMode="auto">
              <a:xfrm>
                <a:off x="3547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0.2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3" name="Rectangle 38"/>
              <p:cNvSpPr>
                <a:spLocks noChangeArrowheads="1"/>
              </p:cNvSpPr>
              <p:nvPr/>
            </p:nvSpPr>
            <p:spPr bwMode="auto">
              <a:xfrm>
                <a:off x="3954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0.4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4" name="Rectangle 39"/>
              <p:cNvSpPr>
                <a:spLocks noChangeArrowheads="1"/>
              </p:cNvSpPr>
              <p:nvPr/>
            </p:nvSpPr>
            <p:spPr bwMode="auto">
              <a:xfrm>
                <a:off x="4361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0.6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5" name="Rectangle 40"/>
              <p:cNvSpPr>
                <a:spLocks noChangeArrowheads="1"/>
              </p:cNvSpPr>
              <p:nvPr/>
            </p:nvSpPr>
            <p:spPr bwMode="auto">
              <a:xfrm>
                <a:off x="4768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0.8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6" name="Rectangle 41"/>
              <p:cNvSpPr>
                <a:spLocks noChangeArrowheads="1"/>
              </p:cNvSpPr>
              <p:nvPr/>
            </p:nvSpPr>
            <p:spPr bwMode="auto">
              <a:xfrm>
                <a:off x="5140" y="3306"/>
                <a:ext cx="166" cy="1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rPr>
                  <a:t>1.0</a:t>
                </a:r>
                <a:endParaRPr kumimoji="0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endParaRPr>
              </a:p>
            </p:txBody>
          </p:sp>
          <p:sp>
            <p:nvSpPr>
              <p:cNvPr id="61487" name="Line 42"/>
              <p:cNvSpPr>
                <a:spLocks noChangeShapeType="1"/>
              </p:cNvSpPr>
              <p:nvPr/>
            </p:nvSpPr>
            <p:spPr bwMode="auto">
              <a:xfrm>
                <a:off x="3246" y="14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88" name="Freeform 43"/>
              <p:cNvSpPr>
                <a:spLocks/>
              </p:cNvSpPr>
              <p:nvPr/>
            </p:nvSpPr>
            <p:spPr bwMode="auto">
              <a:xfrm>
                <a:off x="3209" y="1439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4" y="17"/>
                    </a:lnTo>
                    <a:lnTo>
                      <a:pt x="174" y="6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6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7" y="192"/>
                    </a:lnTo>
                    <a:lnTo>
                      <a:pt x="29" y="211"/>
                    </a:lnTo>
                    <a:lnTo>
                      <a:pt x="46" y="226"/>
                    </a:lnTo>
                    <a:lnTo>
                      <a:pt x="64" y="239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39"/>
                    </a:lnTo>
                    <a:lnTo>
                      <a:pt x="211" y="226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1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89" name="Line 44"/>
              <p:cNvSpPr>
                <a:spLocks noChangeShapeType="1"/>
              </p:cNvSpPr>
              <p:nvPr/>
            </p:nvSpPr>
            <p:spPr bwMode="auto">
              <a:xfrm>
                <a:off x="3247" y="179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0" name="Freeform 45"/>
              <p:cNvSpPr>
                <a:spLocks/>
              </p:cNvSpPr>
              <p:nvPr/>
            </p:nvSpPr>
            <p:spPr bwMode="auto">
              <a:xfrm>
                <a:off x="3210" y="1777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8" y="107"/>
                    </a:lnTo>
                    <a:lnTo>
                      <a:pt x="251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3" y="1"/>
                    </a:lnTo>
                    <a:lnTo>
                      <a:pt x="131" y="0"/>
                    </a:lnTo>
                    <a:lnTo>
                      <a:pt x="108" y="1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3" y="107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8"/>
                    </a:lnTo>
                    <a:lnTo>
                      <a:pt x="153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1" y="173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1" name="Line 46"/>
              <p:cNvSpPr>
                <a:spLocks noChangeShapeType="1"/>
              </p:cNvSpPr>
              <p:nvPr/>
            </p:nvSpPr>
            <p:spPr bwMode="auto">
              <a:xfrm>
                <a:off x="3251" y="292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2" name="Freeform 47"/>
              <p:cNvSpPr>
                <a:spLocks/>
              </p:cNvSpPr>
              <p:nvPr/>
            </p:nvSpPr>
            <p:spPr bwMode="auto">
              <a:xfrm>
                <a:off x="3214" y="2911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6" y="193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5" y="255"/>
                    </a:lnTo>
                    <a:lnTo>
                      <a:pt x="128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3" name="Line 48"/>
              <p:cNvSpPr>
                <a:spLocks noChangeShapeType="1"/>
              </p:cNvSpPr>
              <p:nvPr/>
            </p:nvSpPr>
            <p:spPr bwMode="auto">
              <a:xfrm>
                <a:off x="3259" y="159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4" name="Freeform 49"/>
              <p:cNvSpPr>
                <a:spLocks/>
              </p:cNvSpPr>
              <p:nvPr/>
            </p:nvSpPr>
            <p:spPr bwMode="auto">
              <a:xfrm>
                <a:off x="3223" y="1572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1" y="62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4" y="16"/>
                    </a:lnTo>
                    <a:lnTo>
                      <a:pt x="173" y="6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6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7" y="62"/>
                    </a:lnTo>
                    <a:lnTo>
                      <a:pt x="9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9" y="172"/>
                    </a:lnTo>
                    <a:lnTo>
                      <a:pt x="17" y="192"/>
                    </a:lnTo>
                    <a:lnTo>
                      <a:pt x="29" y="211"/>
                    </a:lnTo>
                    <a:lnTo>
                      <a:pt x="46" y="225"/>
                    </a:lnTo>
                    <a:lnTo>
                      <a:pt x="64" y="240"/>
                    </a:lnTo>
                    <a:lnTo>
                      <a:pt x="84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8"/>
                    </a:lnTo>
                    <a:lnTo>
                      <a:pt x="194" y="240"/>
                    </a:lnTo>
                    <a:lnTo>
                      <a:pt x="211" y="225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5" name="Line 50"/>
              <p:cNvSpPr>
                <a:spLocks noChangeShapeType="1"/>
              </p:cNvSpPr>
              <p:nvPr/>
            </p:nvSpPr>
            <p:spPr bwMode="auto">
              <a:xfrm>
                <a:off x="3261" y="31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6" name="Freeform 51"/>
              <p:cNvSpPr>
                <a:spLocks/>
              </p:cNvSpPr>
              <p:nvPr/>
            </p:nvSpPr>
            <p:spPr bwMode="auto">
              <a:xfrm>
                <a:off x="3224" y="3119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7"/>
                    </a:lnTo>
                    <a:lnTo>
                      <a:pt x="248" y="86"/>
                    </a:lnTo>
                    <a:lnTo>
                      <a:pt x="239" y="65"/>
                    </a:lnTo>
                    <a:lnTo>
                      <a:pt x="226" y="46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9"/>
                    </a:lnTo>
                    <a:lnTo>
                      <a:pt x="63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7" y="86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7" y="173"/>
                    </a:lnTo>
                    <a:lnTo>
                      <a:pt x="16" y="194"/>
                    </a:lnTo>
                    <a:lnTo>
                      <a:pt x="29" y="213"/>
                    </a:lnTo>
                    <a:lnTo>
                      <a:pt x="46" y="228"/>
                    </a:lnTo>
                    <a:lnTo>
                      <a:pt x="63" y="241"/>
                    </a:lnTo>
                    <a:lnTo>
                      <a:pt x="84" y="250"/>
                    </a:lnTo>
                    <a:lnTo>
                      <a:pt x="105" y="257"/>
                    </a:lnTo>
                    <a:lnTo>
                      <a:pt x="128" y="259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6" y="213"/>
                    </a:lnTo>
                    <a:lnTo>
                      <a:pt x="239" y="194"/>
                    </a:lnTo>
                    <a:lnTo>
                      <a:pt x="248" y="173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7" name="Line 52"/>
              <p:cNvSpPr>
                <a:spLocks noChangeShapeType="1"/>
              </p:cNvSpPr>
              <p:nvPr/>
            </p:nvSpPr>
            <p:spPr bwMode="auto">
              <a:xfrm>
                <a:off x="3268" y="151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8" name="Freeform 53"/>
              <p:cNvSpPr>
                <a:spLocks/>
              </p:cNvSpPr>
              <p:nvPr/>
            </p:nvSpPr>
            <p:spPr bwMode="auto">
              <a:xfrm>
                <a:off x="3231" y="149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7" y="107"/>
                    </a:lnTo>
                    <a:lnTo>
                      <a:pt x="251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8" y="192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6" y="249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1" y="174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499" name="Line 54"/>
              <p:cNvSpPr>
                <a:spLocks noChangeShapeType="1"/>
              </p:cNvSpPr>
              <p:nvPr/>
            </p:nvSpPr>
            <p:spPr bwMode="auto">
              <a:xfrm>
                <a:off x="3281" y="15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0" name="Freeform 55"/>
              <p:cNvSpPr>
                <a:spLocks/>
              </p:cNvSpPr>
              <p:nvPr/>
            </p:nvSpPr>
            <p:spPr bwMode="auto">
              <a:xfrm>
                <a:off x="3244" y="1487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3" y="16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6" y="63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6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3" y="248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8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1" name="Line 56"/>
              <p:cNvSpPr>
                <a:spLocks noChangeShapeType="1"/>
              </p:cNvSpPr>
              <p:nvPr/>
            </p:nvSpPr>
            <p:spPr bwMode="auto">
              <a:xfrm>
                <a:off x="3301" y="244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2" name="Freeform 57"/>
              <p:cNvSpPr>
                <a:spLocks/>
              </p:cNvSpPr>
              <p:nvPr/>
            </p:nvSpPr>
            <p:spPr bwMode="auto">
              <a:xfrm>
                <a:off x="3264" y="2426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39" y="64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5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7" y="85"/>
                    </a:lnTo>
                    <a:lnTo>
                      <a:pt x="1" y="107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4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5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5" y="256"/>
                    </a:lnTo>
                    <a:lnTo>
                      <a:pt x="128" y="257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39" y="192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3" name="Line 58"/>
              <p:cNvSpPr>
                <a:spLocks noChangeShapeType="1"/>
              </p:cNvSpPr>
              <p:nvPr/>
            </p:nvSpPr>
            <p:spPr bwMode="auto">
              <a:xfrm>
                <a:off x="3328" y="234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4" name="Freeform 59"/>
              <p:cNvSpPr>
                <a:spLocks/>
              </p:cNvSpPr>
              <p:nvPr/>
            </p:nvSpPr>
            <p:spPr bwMode="auto">
              <a:xfrm>
                <a:off x="3291" y="2330"/>
                <a:ext cx="37" cy="36"/>
              </a:xfrm>
              <a:custGeom>
                <a:avLst/>
                <a:gdLst>
                  <a:gd name="T0" fmla="*/ 0 w 258"/>
                  <a:gd name="T1" fmla="*/ 0 h 256"/>
                  <a:gd name="T2" fmla="*/ 0 w 258"/>
                  <a:gd name="T3" fmla="*/ 0 h 256"/>
                  <a:gd name="T4" fmla="*/ 0 w 258"/>
                  <a:gd name="T5" fmla="*/ 0 h 256"/>
                  <a:gd name="T6" fmla="*/ 0 w 258"/>
                  <a:gd name="T7" fmla="*/ 0 h 256"/>
                  <a:gd name="T8" fmla="*/ 0 w 258"/>
                  <a:gd name="T9" fmla="*/ 0 h 256"/>
                  <a:gd name="T10" fmla="*/ 0 w 258"/>
                  <a:gd name="T11" fmla="*/ 0 h 256"/>
                  <a:gd name="T12" fmla="*/ 0 w 258"/>
                  <a:gd name="T13" fmla="*/ 0 h 256"/>
                  <a:gd name="T14" fmla="*/ 0 w 258"/>
                  <a:gd name="T15" fmla="*/ 0 h 256"/>
                  <a:gd name="T16" fmla="*/ 0 w 258"/>
                  <a:gd name="T17" fmla="*/ 0 h 256"/>
                  <a:gd name="T18" fmla="*/ 0 w 258"/>
                  <a:gd name="T19" fmla="*/ 0 h 256"/>
                  <a:gd name="T20" fmla="*/ 0 w 258"/>
                  <a:gd name="T21" fmla="*/ 0 h 256"/>
                  <a:gd name="T22" fmla="*/ 0 w 258"/>
                  <a:gd name="T23" fmla="*/ 0 h 256"/>
                  <a:gd name="T24" fmla="*/ 0 w 258"/>
                  <a:gd name="T25" fmla="*/ 0 h 256"/>
                  <a:gd name="T26" fmla="*/ 0 w 258"/>
                  <a:gd name="T27" fmla="*/ 0 h 256"/>
                  <a:gd name="T28" fmla="*/ 0 w 258"/>
                  <a:gd name="T29" fmla="*/ 0 h 256"/>
                  <a:gd name="T30" fmla="*/ 0 w 258"/>
                  <a:gd name="T31" fmla="*/ 0 h 256"/>
                  <a:gd name="T32" fmla="*/ 0 w 258"/>
                  <a:gd name="T33" fmla="*/ 0 h 256"/>
                  <a:gd name="T34" fmla="*/ 0 w 258"/>
                  <a:gd name="T35" fmla="*/ 0 h 256"/>
                  <a:gd name="T36" fmla="*/ 0 w 258"/>
                  <a:gd name="T37" fmla="*/ 0 h 256"/>
                  <a:gd name="T38" fmla="*/ 0 w 258"/>
                  <a:gd name="T39" fmla="*/ 0 h 256"/>
                  <a:gd name="T40" fmla="*/ 0 w 258"/>
                  <a:gd name="T41" fmla="*/ 0 h 256"/>
                  <a:gd name="T42" fmla="*/ 0 w 258"/>
                  <a:gd name="T43" fmla="*/ 0 h 256"/>
                  <a:gd name="T44" fmla="*/ 0 w 258"/>
                  <a:gd name="T45" fmla="*/ 0 h 256"/>
                  <a:gd name="T46" fmla="*/ 0 w 258"/>
                  <a:gd name="T47" fmla="*/ 0 h 256"/>
                  <a:gd name="T48" fmla="*/ 0 w 258"/>
                  <a:gd name="T49" fmla="*/ 0 h 256"/>
                  <a:gd name="T50" fmla="*/ 0 w 258"/>
                  <a:gd name="T51" fmla="*/ 0 h 256"/>
                  <a:gd name="T52" fmla="*/ 0 w 258"/>
                  <a:gd name="T53" fmla="*/ 0 h 256"/>
                  <a:gd name="T54" fmla="*/ 0 w 258"/>
                  <a:gd name="T55" fmla="*/ 0 h 256"/>
                  <a:gd name="T56" fmla="*/ 0 w 258"/>
                  <a:gd name="T57" fmla="*/ 0 h 256"/>
                  <a:gd name="T58" fmla="*/ 0 w 258"/>
                  <a:gd name="T59" fmla="*/ 0 h 256"/>
                  <a:gd name="T60" fmla="*/ 0 w 258"/>
                  <a:gd name="T61" fmla="*/ 0 h 256"/>
                  <a:gd name="T62" fmla="*/ 0 w 258"/>
                  <a:gd name="T63" fmla="*/ 0 h 256"/>
                  <a:gd name="T64" fmla="*/ 0 w 258"/>
                  <a:gd name="T65" fmla="*/ 0 h 256"/>
                  <a:gd name="T66" fmla="*/ 0 w 258"/>
                  <a:gd name="T67" fmla="*/ 0 h 256"/>
                  <a:gd name="T68" fmla="*/ 0 w 258"/>
                  <a:gd name="T69" fmla="*/ 0 h 256"/>
                  <a:gd name="T70" fmla="*/ 0 w 258"/>
                  <a:gd name="T71" fmla="*/ 0 h 256"/>
                  <a:gd name="T72" fmla="*/ 0 w 258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6"/>
                  <a:gd name="T113" fmla="*/ 258 w 258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6">
                    <a:moveTo>
                      <a:pt x="258" y="127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0" y="62"/>
                    </a:lnTo>
                    <a:lnTo>
                      <a:pt x="227" y="45"/>
                    </a:lnTo>
                    <a:lnTo>
                      <a:pt x="212" y="29"/>
                    </a:lnTo>
                    <a:lnTo>
                      <a:pt x="193" y="15"/>
                    </a:lnTo>
                    <a:lnTo>
                      <a:pt x="172" y="6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6"/>
                    </a:lnTo>
                    <a:lnTo>
                      <a:pt x="65" y="15"/>
                    </a:lnTo>
                    <a:lnTo>
                      <a:pt x="46" y="29"/>
                    </a:lnTo>
                    <a:lnTo>
                      <a:pt x="30" y="45"/>
                    </a:lnTo>
                    <a:lnTo>
                      <a:pt x="18" y="62"/>
                    </a:lnTo>
                    <a:lnTo>
                      <a:pt x="7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7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5" y="239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6"/>
                    </a:lnTo>
                    <a:lnTo>
                      <a:pt x="152" y="255"/>
                    </a:lnTo>
                    <a:lnTo>
                      <a:pt x="172" y="250"/>
                    </a:lnTo>
                    <a:lnTo>
                      <a:pt x="193" y="239"/>
                    </a:lnTo>
                    <a:lnTo>
                      <a:pt x="212" y="226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5" name="Line 60"/>
              <p:cNvSpPr>
                <a:spLocks noChangeShapeType="1"/>
              </p:cNvSpPr>
              <p:nvPr/>
            </p:nvSpPr>
            <p:spPr bwMode="auto">
              <a:xfrm>
                <a:off x="3333" y="279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6" name="Freeform 61"/>
              <p:cNvSpPr>
                <a:spLocks/>
              </p:cNvSpPr>
              <p:nvPr/>
            </p:nvSpPr>
            <p:spPr bwMode="auto">
              <a:xfrm>
                <a:off x="3297" y="2777"/>
                <a:ext cx="36" cy="36"/>
              </a:xfrm>
              <a:custGeom>
                <a:avLst/>
                <a:gdLst>
                  <a:gd name="T0" fmla="*/ 0 w 257"/>
                  <a:gd name="T1" fmla="*/ 0 h 256"/>
                  <a:gd name="T2" fmla="*/ 0 w 257"/>
                  <a:gd name="T3" fmla="*/ 0 h 256"/>
                  <a:gd name="T4" fmla="*/ 0 w 257"/>
                  <a:gd name="T5" fmla="*/ 0 h 256"/>
                  <a:gd name="T6" fmla="*/ 0 w 257"/>
                  <a:gd name="T7" fmla="*/ 0 h 256"/>
                  <a:gd name="T8" fmla="*/ 0 w 257"/>
                  <a:gd name="T9" fmla="*/ 0 h 256"/>
                  <a:gd name="T10" fmla="*/ 0 w 257"/>
                  <a:gd name="T11" fmla="*/ 0 h 256"/>
                  <a:gd name="T12" fmla="*/ 0 w 257"/>
                  <a:gd name="T13" fmla="*/ 0 h 256"/>
                  <a:gd name="T14" fmla="*/ 0 w 257"/>
                  <a:gd name="T15" fmla="*/ 0 h 256"/>
                  <a:gd name="T16" fmla="*/ 0 w 257"/>
                  <a:gd name="T17" fmla="*/ 0 h 256"/>
                  <a:gd name="T18" fmla="*/ 0 w 257"/>
                  <a:gd name="T19" fmla="*/ 0 h 256"/>
                  <a:gd name="T20" fmla="*/ 0 w 257"/>
                  <a:gd name="T21" fmla="*/ 0 h 256"/>
                  <a:gd name="T22" fmla="*/ 0 w 257"/>
                  <a:gd name="T23" fmla="*/ 0 h 256"/>
                  <a:gd name="T24" fmla="*/ 0 w 257"/>
                  <a:gd name="T25" fmla="*/ 0 h 256"/>
                  <a:gd name="T26" fmla="*/ 0 w 257"/>
                  <a:gd name="T27" fmla="*/ 0 h 256"/>
                  <a:gd name="T28" fmla="*/ 0 w 257"/>
                  <a:gd name="T29" fmla="*/ 0 h 256"/>
                  <a:gd name="T30" fmla="*/ 0 w 257"/>
                  <a:gd name="T31" fmla="*/ 0 h 256"/>
                  <a:gd name="T32" fmla="*/ 0 w 257"/>
                  <a:gd name="T33" fmla="*/ 0 h 256"/>
                  <a:gd name="T34" fmla="*/ 0 w 257"/>
                  <a:gd name="T35" fmla="*/ 0 h 256"/>
                  <a:gd name="T36" fmla="*/ 0 w 257"/>
                  <a:gd name="T37" fmla="*/ 0 h 256"/>
                  <a:gd name="T38" fmla="*/ 0 w 257"/>
                  <a:gd name="T39" fmla="*/ 0 h 256"/>
                  <a:gd name="T40" fmla="*/ 0 w 257"/>
                  <a:gd name="T41" fmla="*/ 0 h 256"/>
                  <a:gd name="T42" fmla="*/ 0 w 257"/>
                  <a:gd name="T43" fmla="*/ 0 h 256"/>
                  <a:gd name="T44" fmla="*/ 0 w 257"/>
                  <a:gd name="T45" fmla="*/ 0 h 256"/>
                  <a:gd name="T46" fmla="*/ 0 w 257"/>
                  <a:gd name="T47" fmla="*/ 0 h 256"/>
                  <a:gd name="T48" fmla="*/ 0 w 257"/>
                  <a:gd name="T49" fmla="*/ 0 h 256"/>
                  <a:gd name="T50" fmla="*/ 0 w 257"/>
                  <a:gd name="T51" fmla="*/ 0 h 256"/>
                  <a:gd name="T52" fmla="*/ 0 w 257"/>
                  <a:gd name="T53" fmla="*/ 0 h 256"/>
                  <a:gd name="T54" fmla="*/ 0 w 257"/>
                  <a:gd name="T55" fmla="*/ 0 h 256"/>
                  <a:gd name="T56" fmla="*/ 0 w 257"/>
                  <a:gd name="T57" fmla="*/ 0 h 256"/>
                  <a:gd name="T58" fmla="*/ 0 w 257"/>
                  <a:gd name="T59" fmla="*/ 0 h 256"/>
                  <a:gd name="T60" fmla="*/ 0 w 257"/>
                  <a:gd name="T61" fmla="*/ 0 h 256"/>
                  <a:gd name="T62" fmla="*/ 0 w 257"/>
                  <a:gd name="T63" fmla="*/ 0 h 256"/>
                  <a:gd name="T64" fmla="*/ 0 w 257"/>
                  <a:gd name="T65" fmla="*/ 0 h 256"/>
                  <a:gd name="T66" fmla="*/ 0 w 257"/>
                  <a:gd name="T67" fmla="*/ 0 h 256"/>
                  <a:gd name="T68" fmla="*/ 0 w 257"/>
                  <a:gd name="T69" fmla="*/ 0 h 256"/>
                  <a:gd name="T70" fmla="*/ 0 w 257"/>
                  <a:gd name="T71" fmla="*/ 0 h 256"/>
                  <a:gd name="T72" fmla="*/ 0 w 257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6"/>
                  <a:gd name="T113" fmla="*/ 257 w 257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6">
                    <a:moveTo>
                      <a:pt x="257" y="127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7" y="45"/>
                    </a:lnTo>
                    <a:lnTo>
                      <a:pt x="211" y="29"/>
                    </a:lnTo>
                    <a:lnTo>
                      <a:pt x="193" y="16"/>
                    </a:lnTo>
                    <a:lnTo>
                      <a:pt x="172" y="6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6"/>
                    </a:lnTo>
                    <a:lnTo>
                      <a:pt x="63" y="16"/>
                    </a:lnTo>
                    <a:lnTo>
                      <a:pt x="46" y="29"/>
                    </a:lnTo>
                    <a:lnTo>
                      <a:pt x="29" y="45"/>
                    </a:lnTo>
                    <a:lnTo>
                      <a:pt x="16" y="63"/>
                    </a:lnTo>
                    <a:lnTo>
                      <a:pt x="6" y="84"/>
                    </a:lnTo>
                    <a:lnTo>
                      <a:pt x="1" y="105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6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6"/>
                    </a:lnTo>
                    <a:lnTo>
                      <a:pt x="63" y="239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6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1" y="226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7" name="Line 62"/>
              <p:cNvSpPr>
                <a:spLocks noChangeShapeType="1"/>
              </p:cNvSpPr>
              <p:nvPr/>
            </p:nvSpPr>
            <p:spPr bwMode="auto">
              <a:xfrm>
                <a:off x="3345" y="197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8" name="Freeform 63"/>
              <p:cNvSpPr>
                <a:spLocks/>
              </p:cNvSpPr>
              <p:nvPr/>
            </p:nvSpPr>
            <p:spPr bwMode="auto">
              <a:xfrm>
                <a:off x="3308" y="1959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5" y="105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7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09" name="Line 64"/>
              <p:cNvSpPr>
                <a:spLocks noChangeShapeType="1"/>
              </p:cNvSpPr>
              <p:nvPr/>
            </p:nvSpPr>
            <p:spPr bwMode="auto">
              <a:xfrm>
                <a:off x="3365" y="199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0" name="Freeform 65"/>
              <p:cNvSpPr>
                <a:spLocks/>
              </p:cNvSpPr>
              <p:nvPr/>
            </p:nvSpPr>
            <p:spPr bwMode="auto">
              <a:xfrm>
                <a:off x="3328" y="1978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4" y="17"/>
                    </a:lnTo>
                    <a:lnTo>
                      <a:pt x="173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9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9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4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1" name="Line 66"/>
              <p:cNvSpPr>
                <a:spLocks noChangeShapeType="1"/>
              </p:cNvSpPr>
              <p:nvPr/>
            </p:nvSpPr>
            <p:spPr bwMode="auto">
              <a:xfrm>
                <a:off x="3368" y="152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2" name="Freeform 67"/>
              <p:cNvSpPr>
                <a:spLocks/>
              </p:cNvSpPr>
              <p:nvPr/>
            </p:nvSpPr>
            <p:spPr bwMode="auto">
              <a:xfrm>
                <a:off x="3331" y="1501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3" name="Line 68"/>
              <p:cNvSpPr>
                <a:spLocks noChangeShapeType="1"/>
              </p:cNvSpPr>
              <p:nvPr/>
            </p:nvSpPr>
            <p:spPr bwMode="auto">
              <a:xfrm>
                <a:off x="3381" y="266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4" name="Freeform 69"/>
              <p:cNvSpPr>
                <a:spLocks/>
              </p:cNvSpPr>
              <p:nvPr/>
            </p:nvSpPr>
            <p:spPr bwMode="auto">
              <a:xfrm>
                <a:off x="3344" y="2642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6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8" y="63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2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39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5" name="Line 70"/>
              <p:cNvSpPr>
                <a:spLocks noChangeShapeType="1"/>
              </p:cNvSpPr>
              <p:nvPr/>
            </p:nvSpPr>
            <p:spPr bwMode="auto">
              <a:xfrm>
                <a:off x="3390" y="273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6" name="Freeform 71"/>
              <p:cNvSpPr>
                <a:spLocks/>
              </p:cNvSpPr>
              <p:nvPr/>
            </p:nvSpPr>
            <p:spPr bwMode="auto">
              <a:xfrm>
                <a:off x="3353" y="2721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5" y="7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4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3" y="255"/>
                    </a:lnTo>
                    <a:lnTo>
                      <a:pt x="175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7" name="Line 72"/>
              <p:cNvSpPr>
                <a:spLocks noChangeShapeType="1"/>
              </p:cNvSpPr>
              <p:nvPr/>
            </p:nvSpPr>
            <p:spPr bwMode="auto">
              <a:xfrm>
                <a:off x="3419" y="272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8" name="Freeform 73"/>
              <p:cNvSpPr>
                <a:spLocks/>
              </p:cNvSpPr>
              <p:nvPr/>
            </p:nvSpPr>
            <p:spPr bwMode="auto">
              <a:xfrm>
                <a:off x="3382" y="2704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8" y="45"/>
                    </a:lnTo>
                    <a:lnTo>
                      <a:pt x="211" y="30"/>
                    </a:lnTo>
                    <a:lnTo>
                      <a:pt x="193" y="16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8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4" y="16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6" y="63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6" y="193"/>
                    </a:lnTo>
                    <a:lnTo>
                      <a:pt x="29" y="212"/>
                    </a:lnTo>
                    <a:lnTo>
                      <a:pt x="46" y="226"/>
                    </a:lnTo>
                    <a:lnTo>
                      <a:pt x="64" y="239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8" y="257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3" y="239"/>
                    </a:lnTo>
                    <a:lnTo>
                      <a:pt x="211" y="226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19" name="Line 74"/>
              <p:cNvSpPr>
                <a:spLocks noChangeShapeType="1"/>
              </p:cNvSpPr>
              <p:nvPr/>
            </p:nvSpPr>
            <p:spPr bwMode="auto">
              <a:xfrm>
                <a:off x="3434" y="231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0" name="Freeform 75"/>
              <p:cNvSpPr>
                <a:spLocks/>
              </p:cNvSpPr>
              <p:nvPr/>
            </p:nvSpPr>
            <p:spPr bwMode="auto">
              <a:xfrm>
                <a:off x="3397" y="2294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8" y="107"/>
                    </a:lnTo>
                    <a:lnTo>
                      <a:pt x="251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3" y="107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2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1" y="173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1" name="Line 76"/>
              <p:cNvSpPr>
                <a:spLocks noChangeShapeType="1"/>
              </p:cNvSpPr>
              <p:nvPr/>
            </p:nvSpPr>
            <p:spPr bwMode="auto">
              <a:xfrm>
                <a:off x="3445" y="228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2" name="Freeform 77"/>
              <p:cNvSpPr>
                <a:spLocks/>
              </p:cNvSpPr>
              <p:nvPr/>
            </p:nvSpPr>
            <p:spPr bwMode="auto">
              <a:xfrm>
                <a:off x="3408" y="226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48" y="85"/>
                    </a:lnTo>
                    <a:lnTo>
                      <a:pt x="239" y="64"/>
                    </a:lnTo>
                    <a:lnTo>
                      <a:pt x="225" y="46"/>
                    </a:lnTo>
                    <a:lnTo>
                      <a:pt x="211" y="29"/>
                    </a:lnTo>
                    <a:lnTo>
                      <a:pt x="192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2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6" y="85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6" y="173"/>
                    </a:lnTo>
                    <a:lnTo>
                      <a:pt x="16" y="192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2" y="240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5" y="211"/>
                    </a:lnTo>
                    <a:lnTo>
                      <a:pt x="239" y="192"/>
                    </a:lnTo>
                    <a:lnTo>
                      <a:pt x="248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3" name="Line 78"/>
              <p:cNvSpPr>
                <a:spLocks noChangeShapeType="1"/>
              </p:cNvSpPr>
              <p:nvPr/>
            </p:nvSpPr>
            <p:spPr bwMode="auto">
              <a:xfrm>
                <a:off x="3447" y="168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4" name="Freeform 79"/>
              <p:cNvSpPr>
                <a:spLocks/>
              </p:cNvSpPr>
              <p:nvPr/>
            </p:nvSpPr>
            <p:spPr bwMode="auto">
              <a:xfrm>
                <a:off x="3410" y="1662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7"/>
                    </a:moveTo>
                    <a:lnTo>
                      <a:pt x="255" y="105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9" y="85"/>
                    </a:lnTo>
                    <a:lnTo>
                      <a:pt x="1" y="105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9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5" name="Line 80"/>
              <p:cNvSpPr>
                <a:spLocks noChangeShapeType="1"/>
              </p:cNvSpPr>
              <p:nvPr/>
            </p:nvSpPr>
            <p:spPr bwMode="auto">
              <a:xfrm>
                <a:off x="3461" y="312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6" name="Freeform 81"/>
              <p:cNvSpPr>
                <a:spLocks/>
              </p:cNvSpPr>
              <p:nvPr/>
            </p:nvSpPr>
            <p:spPr bwMode="auto">
              <a:xfrm>
                <a:off x="3425" y="3103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8" y="44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4"/>
                    </a:lnTo>
                    <a:lnTo>
                      <a:pt x="16" y="63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3"/>
                    </a:lnTo>
                    <a:lnTo>
                      <a:pt x="16" y="193"/>
                    </a:lnTo>
                    <a:lnTo>
                      <a:pt x="29" y="212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3" y="249"/>
                    </a:lnTo>
                    <a:lnTo>
                      <a:pt x="105" y="256"/>
                    </a:lnTo>
                    <a:lnTo>
                      <a:pt x="128" y="257"/>
                    </a:lnTo>
                    <a:lnTo>
                      <a:pt x="150" y="256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1" y="226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7" name="Line 82"/>
              <p:cNvSpPr>
                <a:spLocks noChangeShapeType="1"/>
              </p:cNvSpPr>
              <p:nvPr/>
            </p:nvSpPr>
            <p:spPr bwMode="auto">
              <a:xfrm>
                <a:off x="3464" y="302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8" name="Freeform 83"/>
              <p:cNvSpPr>
                <a:spLocks/>
              </p:cNvSpPr>
              <p:nvPr/>
            </p:nvSpPr>
            <p:spPr bwMode="auto">
              <a:xfrm>
                <a:off x="3427" y="3006"/>
                <a:ext cx="37" cy="36"/>
              </a:xfrm>
              <a:custGeom>
                <a:avLst/>
                <a:gdLst>
                  <a:gd name="T0" fmla="*/ 0 w 259"/>
                  <a:gd name="T1" fmla="*/ 0 h 256"/>
                  <a:gd name="T2" fmla="*/ 0 w 259"/>
                  <a:gd name="T3" fmla="*/ 0 h 256"/>
                  <a:gd name="T4" fmla="*/ 0 w 259"/>
                  <a:gd name="T5" fmla="*/ 0 h 256"/>
                  <a:gd name="T6" fmla="*/ 0 w 259"/>
                  <a:gd name="T7" fmla="*/ 0 h 256"/>
                  <a:gd name="T8" fmla="*/ 0 w 259"/>
                  <a:gd name="T9" fmla="*/ 0 h 256"/>
                  <a:gd name="T10" fmla="*/ 0 w 259"/>
                  <a:gd name="T11" fmla="*/ 0 h 256"/>
                  <a:gd name="T12" fmla="*/ 0 w 259"/>
                  <a:gd name="T13" fmla="*/ 0 h 256"/>
                  <a:gd name="T14" fmla="*/ 0 w 259"/>
                  <a:gd name="T15" fmla="*/ 0 h 256"/>
                  <a:gd name="T16" fmla="*/ 0 w 259"/>
                  <a:gd name="T17" fmla="*/ 0 h 256"/>
                  <a:gd name="T18" fmla="*/ 0 w 259"/>
                  <a:gd name="T19" fmla="*/ 0 h 256"/>
                  <a:gd name="T20" fmla="*/ 0 w 259"/>
                  <a:gd name="T21" fmla="*/ 0 h 256"/>
                  <a:gd name="T22" fmla="*/ 0 w 259"/>
                  <a:gd name="T23" fmla="*/ 0 h 256"/>
                  <a:gd name="T24" fmla="*/ 0 w 259"/>
                  <a:gd name="T25" fmla="*/ 0 h 256"/>
                  <a:gd name="T26" fmla="*/ 0 w 259"/>
                  <a:gd name="T27" fmla="*/ 0 h 256"/>
                  <a:gd name="T28" fmla="*/ 0 w 259"/>
                  <a:gd name="T29" fmla="*/ 0 h 256"/>
                  <a:gd name="T30" fmla="*/ 0 w 259"/>
                  <a:gd name="T31" fmla="*/ 0 h 256"/>
                  <a:gd name="T32" fmla="*/ 0 w 259"/>
                  <a:gd name="T33" fmla="*/ 0 h 256"/>
                  <a:gd name="T34" fmla="*/ 0 w 259"/>
                  <a:gd name="T35" fmla="*/ 0 h 256"/>
                  <a:gd name="T36" fmla="*/ 0 w 259"/>
                  <a:gd name="T37" fmla="*/ 0 h 256"/>
                  <a:gd name="T38" fmla="*/ 0 w 259"/>
                  <a:gd name="T39" fmla="*/ 0 h 256"/>
                  <a:gd name="T40" fmla="*/ 0 w 259"/>
                  <a:gd name="T41" fmla="*/ 0 h 256"/>
                  <a:gd name="T42" fmla="*/ 0 w 259"/>
                  <a:gd name="T43" fmla="*/ 0 h 256"/>
                  <a:gd name="T44" fmla="*/ 0 w 259"/>
                  <a:gd name="T45" fmla="*/ 0 h 256"/>
                  <a:gd name="T46" fmla="*/ 0 w 259"/>
                  <a:gd name="T47" fmla="*/ 0 h 256"/>
                  <a:gd name="T48" fmla="*/ 0 w 259"/>
                  <a:gd name="T49" fmla="*/ 0 h 256"/>
                  <a:gd name="T50" fmla="*/ 0 w 259"/>
                  <a:gd name="T51" fmla="*/ 0 h 256"/>
                  <a:gd name="T52" fmla="*/ 0 w 259"/>
                  <a:gd name="T53" fmla="*/ 0 h 256"/>
                  <a:gd name="T54" fmla="*/ 0 w 259"/>
                  <a:gd name="T55" fmla="*/ 0 h 256"/>
                  <a:gd name="T56" fmla="*/ 0 w 259"/>
                  <a:gd name="T57" fmla="*/ 0 h 256"/>
                  <a:gd name="T58" fmla="*/ 0 w 259"/>
                  <a:gd name="T59" fmla="*/ 0 h 256"/>
                  <a:gd name="T60" fmla="*/ 0 w 259"/>
                  <a:gd name="T61" fmla="*/ 0 h 256"/>
                  <a:gd name="T62" fmla="*/ 0 w 259"/>
                  <a:gd name="T63" fmla="*/ 0 h 256"/>
                  <a:gd name="T64" fmla="*/ 0 w 259"/>
                  <a:gd name="T65" fmla="*/ 0 h 256"/>
                  <a:gd name="T66" fmla="*/ 0 w 259"/>
                  <a:gd name="T67" fmla="*/ 0 h 256"/>
                  <a:gd name="T68" fmla="*/ 0 w 259"/>
                  <a:gd name="T69" fmla="*/ 0 h 256"/>
                  <a:gd name="T70" fmla="*/ 0 w 259"/>
                  <a:gd name="T71" fmla="*/ 0 h 256"/>
                  <a:gd name="T72" fmla="*/ 0 w 259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6"/>
                  <a:gd name="T113" fmla="*/ 259 w 259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6">
                    <a:moveTo>
                      <a:pt x="259" y="127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1" y="63"/>
                    </a:lnTo>
                    <a:lnTo>
                      <a:pt x="227" y="45"/>
                    </a:lnTo>
                    <a:lnTo>
                      <a:pt x="213" y="30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4" y="16"/>
                    </a:lnTo>
                    <a:lnTo>
                      <a:pt x="46" y="30"/>
                    </a:lnTo>
                    <a:lnTo>
                      <a:pt x="31" y="45"/>
                    </a:lnTo>
                    <a:lnTo>
                      <a:pt x="18" y="63"/>
                    </a:lnTo>
                    <a:lnTo>
                      <a:pt x="8" y="83"/>
                    </a:lnTo>
                    <a:lnTo>
                      <a:pt x="1" y="105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4" y="239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6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39"/>
                    </a:lnTo>
                    <a:lnTo>
                      <a:pt x="213" y="227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0"/>
                    </a:lnTo>
                    <a:lnTo>
                      <a:pt x="259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29" name="Line 84"/>
              <p:cNvSpPr>
                <a:spLocks noChangeShapeType="1"/>
              </p:cNvSpPr>
              <p:nvPr/>
            </p:nvSpPr>
            <p:spPr bwMode="auto">
              <a:xfrm>
                <a:off x="3469" y="144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0" name="Freeform 85"/>
              <p:cNvSpPr>
                <a:spLocks/>
              </p:cNvSpPr>
              <p:nvPr/>
            </p:nvSpPr>
            <p:spPr bwMode="auto">
              <a:xfrm>
                <a:off x="3432" y="1423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6" y="106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3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4"/>
                    </a:lnTo>
                    <a:lnTo>
                      <a:pt x="18" y="194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3" y="255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0" y="194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1" name="Line 86"/>
              <p:cNvSpPr>
                <a:spLocks noChangeShapeType="1"/>
              </p:cNvSpPr>
              <p:nvPr/>
            </p:nvSpPr>
            <p:spPr bwMode="auto">
              <a:xfrm>
                <a:off x="3492" y="15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2" name="Freeform 87"/>
              <p:cNvSpPr>
                <a:spLocks/>
              </p:cNvSpPr>
              <p:nvPr/>
            </p:nvSpPr>
            <p:spPr bwMode="auto">
              <a:xfrm>
                <a:off x="3456" y="1520"/>
                <a:ext cx="36" cy="37"/>
              </a:xfrm>
              <a:custGeom>
                <a:avLst/>
                <a:gdLst>
                  <a:gd name="T0" fmla="*/ 0 w 256"/>
                  <a:gd name="T1" fmla="*/ 0 h 257"/>
                  <a:gd name="T2" fmla="*/ 0 w 256"/>
                  <a:gd name="T3" fmla="*/ 0 h 257"/>
                  <a:gd name="T4" fmla="*/ 0 w 256"/>
                  <a:gd name="T5" fmla="*/ 0 h 257"/>
                  <a:gd name="T6" fmla="*/ 0 w 256"/>
                  <a:gd name="T7" fmla="*/ 0 h 257"/>
                  <a:gd name="T8" fmla="*/ 0 w 256"/>
                  <a:gd name="T9" fmla="*/ 0 h 257"/>
                  <a:gd name="T10" fmla="*/ 0 w 256"/>
                  <a:gd name="T11" fmla="*/ 0 h 257"/>
                  <a:gd name="T12" fmla="*/ 0 w 256"/>
                  <a:gd name="T13" fmla="*/ 0 h 257"/>
                  <a:gd name="T14" fmla="*/ 0 w 256"/>
                  <a:gd name="T15" fmla="*/ 0 h 257"/>
                  <a:gd name="T16" fmla="*/ 0 w 256"/>
                  <a:gd name="T17" fmla="*/ 0 h 257"/>
                  <a:gd name="T18" fmla="*/ 0 w 256"/>
                  <a:gd name="T19" fmla="*/ 0 h 257"/>
                  <a:gd name="T20" fmla="*/ 0 w 256"/>
                  <a:gd name="T21" fmla="*/ 0 h 257"/>
                  <a:gd name="T22" fmla="*/ 0 w 256"/>
                  <a:gd name="T23" fmla="*/ 0 h 257"/>
                  <a:gd name="T24" fmla="*/ 0 w 256"/>
                  <a:gd name="T25" fmla="*/ 0 h 257"/>
                  <a:gd name="T26" fmla="*/ 0 w 256"/>
                  <a:gd name="T27" fmla="*/ 0 h 257"/>
                  <a:gd name="T28" fmla="*/ 0 w 256"/>
                  <a:gd name="T29" fmla="*/ 0 h 257"/>
                  <a:gd name="T30" fmla="*/ 0 w 256"/>
                  <a:gd name="T31" fmla="*/ 0 h 257"/>
                  <a:gd name="T32" fmla="*/ 0 w 256"/>
                  <a:gd name="T33" fmla="*/ 0 h 257"/>
                  <a:gd name="T34" fmla="*/ 0 w 256"/>
                  <a:gd name="T35" fmla="*/ 0 h 257"/>
                  <a:gd name="T36" fmla="*/ 0 w 256"/>
                  <a:gd name="T37" fmla="*/ 0 h 257"/>
                  <a:gd name="T38" fmla="*/ 0 w 256"/>
                  <a:gd name="T39" fmla="*/ 0 h 257"/>
                  <a:gd name="T40" fmla="*/ 0 w 256"/>
                  <a:gd name="T41" fmla="*/ 0 h 257"/>
                  <a:gd name="T42" fmla="*/ 0 w 256"/>
                  <a:gd name="T43" fmla="*/ 0 h 257"/>
                  <a:gd name="T44" fmla="*/ 0 w 256"/>
                  <a:gd name="T45" fmla="*/ 0 h 257"/>
                  <a:gd name="T46" fmla="*/ 0 w 256"/>
                  <a:gd name="T47" fmla="*/ 0 h 257"/>
                  <a:gd name="T48" fmla="*/ 0 w 256"/>
                  <a:gd name="T49" fmla="*/ 0 h 257"/>
                  <a:gd name="T50" fmla="*/ 0 w 256"/>
                  <a:gd name="T51" fmla="*/ 0 h 257"/>
                  <a:gd name="T52" fmla="*/ 0 w 256"/>
                  <a:gd name="T53" fmla="*/ 0 h 257"/>
                  <a:gd name="T54" fmla="*/ 0 w 256"/>
                  <a:gd name="T55" fmla="*/ 0 h 257"/>
                  <a:gd name="T56" fmla="*/ 0 w 256"/>
                  <a:gd name="T57" fmla="*/ 0 h 257"/>
                  <a:gd name="T58" fmla="*/ 0 w 256"/>
                  <a:gd name="T59" fmla="*/ 0 h 257"/>
                  <a:gd name="T60" fmla="*/ 0 w 256"/>
                  <a:gd name="T61" fmla="*/ 0 h 257"/>
                  <a:gd name="T62" fmla="*/ 0 w 256"/>
                  <a:gd name="T63" fmla="*/ 0 h 257"/>
                  <a:gd name="T64" fmla="*/ 0 w 256"/>
                  <a:gd name="T65" fmla="*/ 0 h 257"/>
                  <a:gd name="T66" fmla="*/ 0 w 256"/>
                  <a:gd name="T67" fmla="*/ 0 h 257"/>
                  <a:gd name="T68" fmla="*/ 0 w 256"/>
                  <a:gd name="T69" fmla="*/ 0 h 257"/>
                  <a:gd name="T70" fmla="*/ 0 w 256"/>
                  <a:gd name="T71" fmla="*/ 0 h 257"/>
                  <a:gd name="T72" fmla="*/ 0 w 256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7"/>
                  <a:gd name="T113" fmla="*/ 256 w 256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7">
                    <a:moveTo>
                      <a:pt x="256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4" y="16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6"/>
                    </a:lnTo>
                    <a:lnTo>
                      <a:pt x="45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4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5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3" name="Line 88"/>
              <p:cNvSpPr>
                <a:spLocks noChangeShapeType="1"/>
              </p:cNvSpPr>
              <p:nvPr/>
            </p:nvSpPr>
            <p:spPr bwMode="auto">
              <a:xfrm>
                <a:off x="3494" y="256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4" name="Freeform 89"/>
              <p:cNvSpPr>
                <a:spLocks/>
              </p:cNvSpPr>
              <p:nvPr/>
            </p:nvSpPr>
            <p:spPr bwMode="auto">
              <a:xfrm>
                <a:off x="3457" y="2547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49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7" y="85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5" name="Line 90"/>
              <p:cNvSpPr>
                <a:spLocks noChangeShapeType="1"/>
              </p:cNvSpPr>
              <p:nvPr/>
            </p:nvSpPr>
            <p:spPr bwMode="auto">
              <a:xfrm>
                <a:off x="3511" y="248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6" name="Freeform 91"/>
              <p:cNvSpPr>
                <a:spLocks/>
              </p:cNvSpPr>
              <p:nvPr/>
            </p:nvSpPr>
            <p:spPr bwMode="auto">
              <a:xfrm>
                <a:off x="3474" y="2462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6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6" y="65"/>
                    </a:lnTo>
                    <a:lnTo>
                      <a:pt x="7" y="86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3"/>
                    </a:lnTo>
                    <a:lnTo>
                      <a:pt x="16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7" name="Line 92"/>
              <p:cNvSpPr>
                <a:spLocks noChangeShapeType="1"/>
              </p:cNvSpPr>
              <p:nvPr/>
            </p:nvSpPr>
            <p:spPr bwMode="auto">
              <a:xfrm>
                <a:off x="3516" y="205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8" name="Freeform 93"/>
              <p:cNvSpPr>
                <a:spLocks/>
              </p:cNvSpPr>
              <p:nvPr/>
            </p:nvSpPr>
            <p:spPr bwMode="auto">
              <a:xfrm>
                <a:off x="3479" y="2040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5" y="31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8" y="195"/>
                    </a:lnTo>
                    <a:lnTo>
                      <a:pt x="31" y="212"/>
                    </a:lnTo>
                    <a:lnTo>
                      <a:pt x="45" y="227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7"/>
                    </a:lnTo>
                    <a:lnTo>
                      <a:pt x="227" y="212"/>
                    </a:lnTo>
                    <a:lnTo>
                      <a:pt x="240" y="195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39" name="Line 94"/>
              <p:cNvSpPr>
                <a:spLocks noChangeShapeType="1"/>
              </p:cNvSpPr>
              <p:nvPr/>
            </p:nvSpPr>
            <p:spPr bwMode="auto">
              <a:xfrm>
                <a:off x="3516" y="17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0" name="Freeform 95"/>
              <p:cNvSpPr>
                <a:spLocks/>
              </p:cNvSpPr>
              <p:nvPr/>
            </p:nvSpPr>
            <p:spPr bwMode="auto">
              <a:xfrm>
                <a:off x="3479" y="1749"/>
                <a:ext cx="37" cy="37"/>
              </a:xfrm>
              <a:custGeom>
                <a:avLst/>
                <a:gdLst>
                  <a:gd name="T0" fmla="*/ 0 w 259"/>
                  <a:gd name="T1" fmla="*/ 0 h 259"/>
                  <a:gd name="T2" fmla="*/ 0 w 259"/>
                  <a:gd name="T3" fmla="*/ 0 h 259"/>
                  <a:gd name="T4" fmla="*/ 0 w 259"/>
                  <a:gd name="T5" fmla="*/ 0 h 259"/>
                  <a:gd name="T6" fmla="*/ 0 w 259"/>
                  <a:gd name="T7" fmla="*/ 0 h 259"/>
                  <a:gd name="T8" fmla="*/ 0 w 259"/>
                  <a:gd name="T9" fmla="*/ 0 h 259"/>
                  <a:gd name="T10" fmla="*/ 0 w 259"/>
                  <a:gd name="T11" fmla="*/ 0 h 259"/>
                  <a:gd name="T12" fmla="*/ 0 w 259"/>
                  <a:gd name="T13" fmla="*/ 0 h 259"/>
                  <a:gd name="T14" fmla="*/ 0 w 259"/>
                  <a:gd name="T15" fmla="*/ 0 h 259"/>
                  <a:gd name="T16" fmla="*/ 0 w 259"/>
                  <a:gd name="T17" fmla="*/ 0 h 259"/>
                  <a:gd name="T18" fmla="*/ 0 w 259"/>
                  <a:gd name="T19" fmla="*/ 0 h 259"/>
                  <a:gd name="T20" fmla="*/ 0 w 259"/>
                  <a:gd name="T21" fmla="*/ 0 h 259"/>
                  <a:gd name="T22" fmla="*/ 0 w 259"/>
                  <a:gd name="T23" fmla="*/ 0 h 259"/>
                  <a:gd name="T24" fmla="*/ 0 w 259"/>
                  <a:gd name="T25" fmla="*/ 0 h 259"/>
                  <a:gd name="T26" fmla="*/ 0 w 259"/>
                  <a:gd name="T27" fmla="*/ 0 h 259"/>
                  <a:gd name="T28" fmla="*/ 0 w 259"/>
                  <a:gd name="T29" fmla="*/ 0 h 259"/>
                  <a:gd name="T30" fmla="*/ 0 w 259"/>
                  <a:gd name="T31" fmla="*/ 0 h 259"/>
                  <a:gd name="T32" fmla="*/ 0 w 259"/>
                  <a:gd name="T33" fmla="*/ 0 h 259"/>
                  <a:gd name="T34" fmla="*/ 0 w 259"/>
                  <a:gd name="T35" fmla="*/ 0 h 259"/>
                  <a:gd name="T36" fmla="*/ 0 w 259"/>
                  <a:gd name="T37" fmla="*/ 0 h 259"/>
                  <a:gd name="T38" fmla="*/ 0 w 259"/>
                  <a:gd name="T39" fmla="*/ 0 h 259"/>
                  <a:gd name="T40" fmla="*/ 0 w 259"/>
                  <a:gd name="T41" fmla="*/ 0 h 259"/>
                  <a:gd name="T42" fmla="*/ 0 w 259"/>
                  <a:gd name="T43" fmla="*/ 0 h 259"/>
                  <a:gd name="T44" fmla="*/ 0 w 259"/>
                  <a:gd name="T45" fmla="*/ 0 h 259"/>
                  <a:gd name="T46" fmla="*/ 0 w 259"/>
                  <a:gd name="T47" fmla="*/ 0 h 259"/>
                  <a:gd name="T48" fmla="*/ 0 w 259"/>
                  <a:gd name="T49" fmla="*/ 0 h 259"/>
                  <a:gd name="T50" fmla="*/ 0 w 259"/>
                  <a:gd name="T51" fmla="*/ 0 h 259"/>
                  <a:gd name="T52" fmla="*/ 0 w 259"/>
                  <a:gd name="T53" fmla="*/ 0 h 259"/>
                  <a:gd name="T54" fmla="*/ 0 w 259"/>
                  <a:gd name="T55" fmla="*/ 0 h 259"/>
                  <a:gd name="T56" fmla="*/ 0 w 259"/>
                  <a:gd name="T57" fmla="*/ 0 h 259"/>
                  <a:gd name="T58" fmla="*/ 0 w 259"/>
                  <a:gd name="T59" fmla="*/ 0 h 259"/>
                  <a:gd name="T60" fmla="*/ 0 w 259"/>
                  <a:gd name="T61" fmla="*/ 0 h 259"/>
                  <a:gd name="T62" fmla="*/ 0 w 259"/>
                  <a:gd name="T63" fmla="*/ 0 h 259"/>
                  <a:gd name="T64" fmla="*/ 0 w 259"/>
                  <a:gd name="T65" fmla="*/ 0 h 259"/>
                  <a:gd name="T66" fmla="*/ 0 w 259"/>
                  <a:gd name="T67" fmla="*/ 0 h 259"/>
                  <a:gd name="T68" fmla="*/ 0 w 259"/>
                  <a:gd name="T69" fmla="*/ 0 h 259"/>
                  <a:gd name="T70" fmla="*/ 0 w 259"/>
                  <a:gd name="T71" fmla="*/ 0 h 259"/>
                  <a:gd name="T72" fmla="*/ 0 w 259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9"/>
                  <a:gd name="T113" fmla="*/ 259 w 259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9">
                    <a:moveTo>
                      <a:pt x="259" y="128"/>
                    </a:moveTo>
                    <a:lnTo>
                      <a:pt x="257" y="107"/>
                    </a:lnTo>
                    <a:lnTo>
                      <a:pt x="251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5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2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3" y="107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2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7"/>
                    </a:lnTo>
                    <a:lnTo>
                      <a:pt x="130" y="259"/>
                    </a:lnTo>
                    <a:lnTo>
                      <a:pt x="152" y="257"/>
                    </a:lnTo>
                    <a:lnTo>
                      <a:pt x="174" y="250"/>
                    </a:lnTo>
                    <a:lnTo>
                      <a:pt x="195" y="241"/>
                    </a:lnTo>
                    <a:lnTo>
                      <a:pt x="213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1" y="173"/>
                    </a:lnTo>
                    <a:lnTo>
                      <a:pt x="257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1" name="Line 96"/>
              <p:cNvSpPr>
                <a:spLocks noChangeShapeType="1"/>
              </p:cNvSpPr>
              <p:nvPr/>
            </p:nvSpPr>
            <p:spPr bwMode="auto">
              <a:xfrm>
                <a:off x="3536" y="197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2" name="Freeform 97"/>
              <p:cNvSpPr>
                <a:spLocks/>
              </p:cNvSpPr>
              <p:nvPr/>
            </p:nvSpPr>
            <p:spPr bwMode="auto">
              <a:xfrm>
                <a:off x="3500" y="1955"/>
                <a:ext cx="36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4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3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41"/>
                    </a:lnTo>
                    <a:lnTo>
                      <a:pt x="212" y="227"/>
                    </a:lnTo>
                    <a:lnTo>
                      <a:pt x="226" y="212"/>
                    </a:lnTo>
                    <a:lnTo>
                      <a:pt x="240" y="193"/>
                    </a:lnTo>
                    <a:lnTo>
                      <a:pt x="249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3" name="Line 98"/>
              <p:cNvSpPr>
                <a:spLocks noChangeShapeType="1"/>
              </p:cNvSpPr>
              <p:nvPr/>
            </p:nvSpPr>
            <p:spPr bwMode="auto">
              <a:xfrm>
                <a:off x="3565" y="22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4" name="Freeform 99"/>
              <p:cNvSpPr>
                <a:spLocks/>
              </p:cNvSpPr>
              <p:nvPr/>
            </p:nvSpPr>
            <p:spPr bwMode="auto">
              <a:xfrm>
                <a:off x="3528" y="2269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3" y="6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6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5" name="Line 100"/>
              <p:cNvSpPr>
                <a:spLocks noChangeShapeType="1"/>
              </p:cNvSpPr>
              <p:nvPr/>
            </p:nvSpPr>
            <p:spPr bwMode="auto">
              <a:xfrm>
                <a:off x="3641" y="156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6" name="Freeform 101"/>
              <p:cNvSpPr>
                <a:spLocks/>
              </p:cNvSpPr>
              <p:nvPr/>
            </p:nvSpPr>
            <p:spPr bwMode="auto">
              <a:xfrm>
                <a:off x="3604" y="1543"/>
                <a:ext cx="37" cy="37"/>
              </a:xfrm>
              <a:custGeom>
                <a:avLst/>
                <a:gdLst>
                  <a:gd name="T0" fmla="*/ 0 w 258"/>
                  <a:gd name="T1" fmla="*/ 0 h 256"/>
                  <a:gd name="T2" fmla="*/ 0 w 258"/>
                  <a:gd name="T3" fmla="*/ 0 h 256"/>
                  <a:gd name="T4" fmla="*/ 0 w 258"/>
                  <a:gd name="T5" fmla="*/ 0 h 256"/>
                  <a:gd name="T6" fmla="*/ 0 w 258"/>
                  <a:gd name="T7" fmla="*/ 0 h 256"/>
                  <a:gd name="T8" fmla="*/ 0 w 258"/>
                  <a:gd name="T9" fmla="*/ 0 h 256"/>
                  <a:gd name="T10" fmla="*/ 0 w 258"/>
                  <a:gd name="T11" fmla="*/ 0 h 256"/>
                  <a:gd name="T12" fmla="*/ 0 w 258"/>
                  <a:gd name="T13" fmla="*/ 0 h 256"/>
                  <a:gd name="T14" fmla="*/ 0 w 258"/>
                  <a:gd name="T15" fmla="*/ 0 h 256"/>
                  <a:gd name="T16" fmla="*/ 0 w 258"/>
                  <a:gd name="T17" fmla="*/ 0 h 256"/>
                  <a:gd name="T18" fmla="*/ 0 w 258"/>
                  <a:gd name="T19" fmla="*/ 0 h 256"/>
                  <a:gd name="T20" fmla="*/ 0 w 258"/>
                  <a:gd name="T21" fmla="*/ 0 h 256"/>
                  <a:gd name="T22" fmla="*/ 0 w 258"/>
                  <a:gd name="T23" fmla="*/ 0 h 256"/>
                  <a:gd name="T24" fmla="*/ 0 w 258"/>
                  <a:gd name="T25" fmla="*/ 0 h 256"/>
                  <a:gd name="T26" fmla="*/ 0 w 258"/>
                  <a:gd name="T27" fmla="*/ 0 h 256"/>
                  <a:gd name="T28" fmla="*/ 0 w 258"/>
                  <a:gd name="T29" fmla="*/ 0 h 256"/>
                  <a:gd name="T30" fmla="*/ 0 w 258"/>
                  <a:gd name="T31" fmla="*/ 0 h 256"/>
                  <a:gd name="T32" fmla="*/ 0 w 258"/>
                  <a:gd name="T33" fmla="*/ 0 h 256"/>
                  <a:gd name="T34" fmla="*/ 0 w 258"/>
                  <a:gd name="T35" fmla="*/ 0 h 256"/>
                  <a:gd name="T36" fmla="*/ 0 w 258"/>
                  <a:gd name="T37" fmla="*/ 0 h 256"/>
                  <a:gd name="T38" fmla="*/ 0 w 258"/>
                  <a:gd name="T39" fmla="*/ 0 h 256"/>
                  <a:gd name="T40" fmla="*/ 0 w 258"/>
                  <a:gd name="T41" fmla="*/ 0 h 256"/>
                  <a:gd name="T42" fmla="*/ 0 w 258"/>
                  <a:gd name="T43" fmla="*/ 0 h 256"/>
                  <a:gd name="T44" fmla="*/ 0 w 258"/>
                  <a:gd name="T45" fmla="*/ 0 h 256"/>
                  <a:gd name="T46" fmla="*/ 0 w 258"/>
                  <a:gd name="T47" fmla="*/ 0 h 256"/>
                  <a:gd name="T48" fmla="*/ 0 w 258"/>
                  <a:gd name="T49" fmla="*/ 0 h 256"/>
                  <a:gd name="T50" fmla="*/ 0 w 258"/>
                  <a:gd name="T51" fmla="*/ 0 h 256"/>
                  <a:gd name="T52" fmla="*/ 0 w 258"/>
                  <a:gd name="T53" fmla="*/ 0 h 256"/>
                  <a:gd name="T54" fmla="*/ 0 w 258"/>
                  <a:gd name="T55" fmla="*/ 0 h 256"/>
                  <a:gd name="T56" fmla="*/ 0 w 258"/>
                  <a:gd name="T57" fmla="*/ 0 h 256"/>
                  <a:gd name="T58" fmla="*/ 0 w 258"/>
                  <a:gd name="T59" fmla="*/ 0 h 256"/>
                  <a:gd name="T60" fmla="*/ 0 w 258"/>
                  <a:gd name="T61" fmla="*/ 0 h 256"/>
                  <a:gd name="T62" fmla="*/ 0 w 258"/>
                  <a:gd name="T63" fmla="*/ 0 h 256"/>
                  <a:gd name="T64" fmla="*/ 0 w 258"/>
                  <a:gd name="T65" fmla="*/ 0 h 256"/>
                  <a:gd name="T66" fmla="*/ 0 w 258"/>
                  <a:gd name="T67" fmla="*/ 0 h 256"/>
                  <a:gd name="T68" fmla="*/ 0 w 258"/>
                  <a:gd name="T69" fmla="*/ 0 h 256"/>
                  <a:gd name="T70" fmla="*/ 0 w 258"/>
                  <a:gd name="T71" fmla="*/ 0 h 256"/>
                  <a:gd name="T72" fmla="*/ 0 w 258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6"/>
                  <a:gd name="T113" fmla="*/ 258 w 258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6">
                    <a:moveTo>
                      <a:pt x="258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1" y="64"/>
                    </a:lnTo>
                    <a:lnTo>
                      <a:pt x="227" y="45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30" y="45"/>
                    </a:lnTo>
                    <a:lnTo>
                      <a:pt x="17" y="64"/>
                    </a:lnTo>
                    <a:lnTo>
                      <a:pt x="7" y="83"/>
                    </a:lnTo>
                    <a:lnTo>
                      <a:pt x="1" y="105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3" y="239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6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39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7" name="Line 102"/>
              <p:cNvSpPr>
                <a:spLocks noChangeShapeType="1"/>
              </p:cNvSpPr>
              <p:nvPr/>
            </p:nvSpPr>
            <p:spPr bwMode="auto">
              <a:xfrm>
                <a:off x="3648" y="292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8" name="Freeform 103"/>
              <p:cNvSpPr>
                <a:spLocks/>
              </p:cNvSpPr>
              <p:nvPr/>
            </p:nvSpPr>
            <p:spPr bwMode="auto">
              <a:xfrm>
                <a:off x="3611" y="2901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4" y="239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7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39"/>
                    </a:lnTo>
                    <a:lnTo>
                      <a:pt x="212" y="227"/>
                    </a:lnTo>
                    <a:lnTo>
                      <a:pt x="226" y="211"/>
                    </a:lnTo>
                    <a:lnTo>
                      <a:pt x="240" y="192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49" name="Line 104"/>
              <p:cNvSpPr>
                <a:spLocks noChangeShapeType="1"/>
              </p:cNvSpPr>
              <p:nvPr/>
            </p:nvSpPr>
            <p:spPr bwMode="auto">
              <a:xfrm>
                <a:off x="3649" y="164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0" name="Freeform 105"/>
              <p:cNvSpPr>
                <a:spLocks/>
              </p:cNvSpPr>
              <p:nvPr/>
            </p:nvSpPr>
            <p:spPr bwMode="auto">
              <a:xfrm>
                <a:off x="3613" y="1626"/>
                <a:ext cx="36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30"/>
                    </a:moveTo>
                    <a:lnTo>
                      <a:pt x="255" y="107"/>
                    </a:lnTo>
                    <a:lnTo>
                      <a:pt x="250" y="86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5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1" y="107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5" y="228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39" y="193"/>
                    </a:lnTo>
                    <a:lnTo>
                      <a:pt x="250" y="172"/>
                    </a:lnTo>
                    <a:lnTo>
                      <a:pt x="255" y="153"/>
                    </a:lnTo>
                    <a:lnTo>
                      <a:pt x="256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1" name="Line 106"/>
              <p:cNvSpPr>
                <a:spLocks noChangeShapeType="1"/>
              </p:cNvSpPr>
              <p:nvPr/>
            </p:nvSpPr>
            <p:spPr bwMode="auto">
              <a:xfrm>
                <a:off x="3654" y="258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2" name="Freeform 107"/>
              <p:cNvSpPr>
                <a:spLocks/>
              </p:cNvSpPr>
              <p:nvPr/>
            </p:nvSpPr>
            <p:spPr bwMode="auto">
              <a:xfrm>
                <a:off x="3617" y="2571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6" y="46"/>
                    </a:lnTo>
                    <a:lnTo>
                      <a:pt x="212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3" y="240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0"/>
                    </a:lnTo>
                    <a:lnTo>
                      <a:pt x="212" y="227"/>
                    </a:lnTo>
                    <a:lnTo>
                      <a:pt x="226" y="211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3" name="Line 108"/>
              <p:cNvSpPr>
                <a:spLocks noChangeShapeType="1"/>
              </p:cNvSpPr>
              <p:nvPr/>
            </p:nvSpPr>
            <p:spPr bwMode="auto">
              <a:xfrm>
                <a:off x="3656" y="247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4" name="Freeform 109"/>
              <p:cNvSpPr>
                <a:spLocks/>
              </p:cNvSpPr>
              <p:nvPr/>
            </p:nvSpPr>
            <p:spPr bwMode="auto">
              <a:xfrm>
                <a:off x="3619" y="245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4" y="7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5" name="Line 110"/>
              <p:cNvSpPr>
                <a:spLocks noChangeShapeType="1"/>
              </p:cNvSpPr>
              <p:nvPr/>
            </p:nvSpPr>
            <p:spPr bwMode="auto">
              <a:xfrm>
                <a:off x="3665" y="192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6" name="Freeform 111"/>
              <p:cNvSpPr>
                <a:spLocks/>
              </p:cNvSpPr>
              <p:nvPr/>
            </p:nvSpPr>
            <p:spPr bwMode="auto">
              <a:xfrm>
                <a:off x="3628" y="1908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6" y="105"/>
                    </a:lnTo>
                    <a:lnTo>
                      <a:pt x="249" y="84"/>
                    </a:lnTo>
                    <a:lnTo>
                      <a:pt x="239" y="64"/>
                    </a:lnTo>
                    <a:lnTo>
                      <a:pt x="227" y="46"/>
                    </a:lnTo>
                    <a:lnTo>
                      <a:pt x="211" y="29"/>
                    </a:lnTo>
                    <a:lnTo>
                      <a:pt x="192" y="17"/>
                    </a:lnTo>
                    <a:lnTo>
                      <a:pt x="173" y="6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6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7" y="84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7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39" y="193"/>
                    </a:lnTo>
                    <a:lnTo>
                      <a:pt x="249" y="172"/>
                    </a:lnTo>
                    <a:lnTo>
                      <a:pt x="256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7" name="Line 112"/>
              <p:cNvSpPr>
                <a:spLocks noChangeShapeType="1"/>
              </p:cNvSpPr>
              <p:nvPr/>
            </p:nvSpPr>
            <p:spPr bwMode="auto">
              <a:xfrm>
                <a:off x="3666" y="248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8" name="Freeform 113"/>
              <p:cNvSpPr>
                <a:spLocks/>
              </p:cNvSpPr>
              <p:nvPr/>
            </p:nvSpPr>
            <p:spPr bwMode="auto">
              <a:xfrm>
                <a:off x="3629" y="2464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7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3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8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2" y="256"/>
                    </a:lnTo>
                    <a:lnTo>
                      <a:pt x="174" y="248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59" name="Line 114"/>
              <p:cNvSpPr>
                <a:spLocks noChangeShapeType="1"/>
              </p:cNvSpPr>
              <p:nvPr/>
            </p:nvSpPr>
            <p:spPr bwMode="auto">
              <a:xfrm>
                <a:off x="3683" y="216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0" name="Freeform 115"/>
              <p:cNvSpPr>
                <a:spLocks/>
              </p:cNvSpPr>
              <p:nvPr/>
            </p:nvSpPr>
            <p:spPr bwMode="auto">
              <a:xfrm>
                <a:off x="3646" y="2147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5" y="29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8" y="192"/>
                    </a:lnTo>
                    <a:lnTo>
                      <a:pt x="31" y="211"/>
                    </a:lnTo>
                    <a:lnTo>
                      <a:pt x="45" y="227"/>
                    </a:lnTo>
                    <a:lnTo>
                      <a:pt x="64" y="239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3" y="249"/>
                    </a:lnTo>
                    <a:lnTo>
                      <a:pt x="194" y="239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1" y="192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1" name="Line 116"/>
              <p:cNvSpPr>
                <a:spLocks noChangeShapeType="1"/>
              </p:cNvSpPr>
              <p:nvPr/>
            </p:nvSpPr>
            <p:spPr bwMode="auto">
              <a:xfrm>
                <a:off x="3688" y="200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2" name="Freeform 117"/>
              <p:cNvSpPr>
                <a:spLocks/>
              </p:cNvSpPr>
              <p:nvPr/>
            </p:nvSpPr>
            <p:spPr bwMode="auto">
              <a:xfrm>
                <a:off x="3651" y="1983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39" y="193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3" name="Line 118"/>
              <p:cNvSpPr>
                <a:spLocks noChangeShapeType="1"/>
              </p:cNvSpPr>
              <p:nvPr/>
            </p:nvSpPr>
            <p:spPr bwMode="auto">
              <a:xfrm>
                <a:off x="3697" y="200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4" name="Freeform 119"/>
              <p:cNvSpPr>
                <a:spLocks/>
              </p:cNvSpPr>
              <p:nvPr/>
            </p:nvSpPr>
            <p:spPr bwMode="auto">
              <a:xfrm>
                <a:off x="3660" y="1990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9" y="86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9" y="174"/>
                    </a:lnTo>
                    <a:lnTo>
                      <a:pt x="17" y="195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1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51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1" y="195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5" name="Line 120"/>
              <p:cNvSpPr>
                <a:spLocks noChangeShapeType="1"/>
              </p:cNvSpPr>
              <p:nvPr/>
            </p:nvSpPr>
            <p:spPr bwMode="auto">
              <a:xfrm>
                <a:off x="3698" y="17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6" name="Freeform 121"/>
              <p:cNvSpPr>
                <a:spLocks/>
              </p:cNvSpPr>
              <p:nvPr/>
            </p:nvSpPr>
            <p:spPr bwMode="auto">
              <a:xfrm>
                <a:off x="3661" y="1681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6" y="108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3" y="108"/>
                    </a:lnTo>
                    <a:lnTo>
                      <a:pt x="0" y="130"/>
                    </a:lnTo>
                    <a:lnTo>
                      <a:pt x="3" y="153"/>
                    </a:lnTo>
                    <a:lnTo>
                      <a:pt x="8" y="174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2" y="257"/>
                    </a:lnTo>
                    <a:lnTo>
                      <a:pt x="172" y="251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6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7" name="Line 122"/>
              <p:cNvSpPr>
                <a:spLocks noChangeShapeType="1"/>
              </p:cNvSpPr>
              <p:nvPr/>
            </p:nvSpPr>
            <p:spPr bwMode="auto">
              <a:xfrm>
                <a:off x="3712" y="259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8" name="Freeform 123"/>
              <p:cNvSpPr>
                <a:spLocks/>
              </p:cNvSpPr>
              <p:nvPr/>
            </p:nvSpPr>
            <p:spPr bwMode="auto">
              <a:xfrm>
                <a:off x="3675" y="2573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3"/>
                    </a:lnTo>
                    <a:lnTo>
                      <a:pt x="8" y="84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3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5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8"/>
                    </a:lnTo>
                    <a:lnTo>
                      <a:pt x="194" y="239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69" name="Line 124"/>
              <p:cNvSpPr>
                <a:spLocks noChangeShapeType="1"/>
              </p:cNvSpPr>
              <p:nvPr/>
            </p:nvSpPr>
            <p:spPr bwMode="auto">
              <a:xfrm>
                <a:off x="3718" y="27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0" name="Freeform 125"/>
              <p:cNvSpPr>
                <a:spLocks/>
              </p:cNvSpPr>
              <p:nvPr/>
            </p:nvSpPr>
            <p:spPr bwMode="auto">
              <a:xfrm>
                <a:off x="3681" y="2719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3"/>
                    </a:lnTo>
                    <a:lnTo>
                      <a:pt x="227" y="45"/>
                    </a:lnTo>
                    <a:lnTo>
                      <a:pt x="211" y="31"/>
                    </a:lnTo>
                    <a:lnTo>
                      <a:pt x="192" y="17"/>
                    </a:lnTo>
                    <a:lnTo>
                      <a:pt x="172" y="8"/>
                    </a:lnTo>
                    <a:lnTo>
                      <a:pt x="151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29" y="45"/>
                    </a:lnTo>
                    <a:lnTo>
                      <a:pt x="17" y="63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7"/>
                    </a:lnTo>
                    <a:lnTo>
                      <a:pt x="151" y="256"/>
                    </a:lnTo>
                    <a:lnTo>
                      <a:pt x="172" y="250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1" name="Line 126"/>
              <p:cNvSpPr>
                <a:spLocks noChangeShapeType="1"/>
              </p:cNvSpPr>
              <p:nvPr/>
            </p:nvSpPr>
            <p:spPr bwMode="auto">
              <a:xfrm>
                <a:off x="3727" y="140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2" name="Freeform 127"/>
              <p:cNvSpPr>
                <a:spLocks/>
              </p:cNvSpPr>
              <p:nvPr/>
            </p:nvSpPr>
            <p:spPr bwMode="auto">
              <a:xfrm>
                <a:off x="3690" y="1388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4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2" y="249"/>
                    </a:lnTo>
                    <a:lnTo>
                      <a:pt x="193" y="241"/>
                    </a:lnTo>
                    <a:lnTo>
                      <a:pt x="212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3" name="Line 128"/>
              <p:cNvSpPr>
                <a:spLocks noChangeShapeType="1"/>
              </p:cNvSpPr>
              <p:nvPr/>
            </p:nvSpPr>
            <p:spPr bwMode="auto">
              <a:xfrm>
                <a:off x="3734" y="235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4" name="Freeform 129"/>
              <p:cNvSpPr>
                <a:spLocks/>
              </p:cNvSpPr>
              <p:nvPr/>
            </p:nvSpPr>
            <p:spPr bwMode="auto">
              <a:xfrm>
                <a:off x="3698" y="2338"/>
                <a:ext cx="36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5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5" name="Line 130"/>
              <p:cNvSpPr>
                <a:spLocks noChangeShapeType="1"/>
              </p:cNvSpPr>
              <p:nvPr/>
            </p:nvSpPr>
            <p:spPr bwMode="auto">
              <a:xfrm>
                <a:off x="3742" y="253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6" name="Freeform 131"/>
              <p:cNvSpPr>
                <a:spLocks/>
              </p:cNvSpPr>
              <p:nvPr/>
            </p:nvSpPr>
            <p:spPr bwMode="auto">
              <a:xfrm>
                <a:off x="3705" y="2521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7" y="105"/>
                    </a:lnTo>
                    <a:lnTo>
                      <a:pt x="251" y="83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5" y="18"/>
                    </a:lnTo>
                    <a:lnTo>
                      <a:pt x="174" y="8"/>
                    </a:lnTo>
                    <a:lnTo>
                      <a:pt x="152" y="1"/>
                    </a:lnTo>
                    <a:lnTo>
                      <a:pt x="131" y="0"/>
                    </a:lnTo>
                    <a:lnTo>
                      <a:pt x="108" y="1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5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7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7" name="Line 132"/>
              <p:cNvSpPr>
                <a:spLocks noChangeShapeType="1"/>
              </p:cNvSpPr>
              <p:nvPr/>
            </p:nvSpPr>
            <p:spPr bwMode="auto">
              <a:xfrm>
                <a:off x="3774" y="265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8" name="Freeform 133"/>
              <p:cNvSpPr>
                <a:spLocks/>
              </p:cNvSpPr>
              <p:nvPr/>
            </p:nvSpPr>
            <p:spPr bwMode="auto">
              <a:xfrm>
                <a:off x="3737" y="2638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7" y="194"/>
                    </a:lnTo>
                    <a:lnTo>
                      <a:pt x="29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9"/>
                    </a:lnTo>
                    <a:lnTo>
                      <a:pt x="152" y="256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8" y="213"/>
                    </a:lnTo>
                    <a:lnTo>
                      <a:pt x="240" y="194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79" name="Line 134"/>
              <p:cNvSpPr>
                <a:spLocks noChangeShapeType="1"/>
              </p:cNvSpPr>
              <p:nvPr/>
            </p:nvSpPr>
            <p:spPr bwMode="auto">
              <a:xfrm>
                <a:off x="3788" y="285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0" name="Freeform 135"/>
              <p:cNvSpPr>
                <a:spLocks/>
              </p:cNvSpPr>
              <p:nvPr/>
            </p:nvSpPr>
            <p:spPr bwMode="auto">
              <a:xfrm>
                <a:off x="3751" y="2837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5" y="107"/>
                    </a:lnTo>
                    <a:lnTo>
                      <a:pt x="249" y="86"/>
                    </a:lnTo>
                    <a:lnTo>
                      <a:pt x="241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4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1" y="194"/>
                    </a:lnTo>
                    <a:lnTo>
                      <a:pt x="249" y="173"/>
                    </a:lnTo>
                    <a:lnTo>
                      <a:pt x="255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1" name="Line 136"/>
              <p:cNvSpPr>
                <a:spLocks noChangeShapeType="1"/>
              </p:cNvSpPr>
              <p:nvPr/>
            </p:nvSpPr>
            <p:spPr bwMode="auto">
              <a:xfrm>
                <a:off x="3809" y="197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2" name="Freeform 137"/>
              <p:cNvSpPr>
                <a:spLocks/>
              </p:cNvSpPr>
              <p:nvPr/>
            </p:nvSpPr>
            <p:spPr bwMode="auto">
              <a:xfrm>
                <a:off x="3772" y="1959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3" y="17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9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3" name="Line 138"/>
              <p:cNvSpPr>
                <a:spLocks noChangeShapeType="1"/>
              </p:cNvSpPr>
              <p:nvPr/>
            </p:nvSpPr>
            <p:spPr bwMode="auto">
              <a:xfrm>
                <a:off x="3809" y="305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4" name="Freeform 139"/>
              <p:cNvSpPr>
                <a:spLocks/>
              </p:cNvSpPr>
              <p:nvPr/>
            </p:nvSpPr>
            <p:spPr bwMode="auto">
              <a:xfrm>
                <a:off x="3772" y="3040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5" name="Line 140"/>
              <p:cNvSpPr>
                <a:spLocks noChangeShapeType="1"/>
              </p:cNvSpPr>
              <p:nvPr/>
            </p:nvSpPr>
            <p:spPr bwMode="auto">
              <a:xfrm>
                <a:off x="3818" y="22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6" name="Freeform 141"/>
              <p:cNvSpPr>
                <a:spLocks/>
              </p:cNvSpPr>
              <p:nvPr/>
            </p:nvSpPr>
            <p:spPr bwMode="auto">
              <a:xfrm>
                <a:off x="3781" y="2238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6" y="105"/>
                    </a:lnTo>
                    <a:lnTo>
                      <a:pt x="249" y="85"/>
                    </a:lnTo>
                    <a:lnTo>
                      <a:pt x="241" y="65"/>
                    </a:lnTo>
                    <a:lnTo>
                      <a:pt x="226" y="46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5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6" y="212"/>
                    </a:lnTo>
                    <a:lnTo>
                      <a:pt x="241" y="193"/>
                    </a:lnTo>
                    <a:lnTo>
                      <a:pt x="249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7" name="Line 142"/>
              <p:cNvSpPr>
                <a:spLocks noChangeShapeType="1"/>
              </p:cNvSpPr>
              <p:nvPr/>
            </p:nvSpPr>
            <p:spPr bwMode="auto">
              <a:xfrm>
                <a:off x="3839" y="293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8" name="Freeform 143"/>
              <p:cNvSpPr>
                <a:spLocks/>
              </p:cNvSpPr>
              <p:nvPr/>
            </p:nvSpPr>
            <p:spPr bwMode="auto">
              <a:xfrm>
                <a:off x="3802" y="2917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9" y="64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2" y="8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39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89" name="Line 144"/>
              <p:cNvSpPr>
                <a:spLocks noChangeShapeType="1"/>
              </p:cNvSpPr>
              <p:nvPr/>
            </p:nvSpPr>
            <p:spPr bwMode="auto">
              <a:xfrm>
                <a:off x="3873" y="279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0" name="Freeform 145"/>
              <p:cNvSpPr>
                <a:spLocks/>
              </p:cNvSpPr>
              <p:nvPr/>
            </p:nvSpPr>
            <p:spPr bwMode="auto">
              <a:xfrm>
                <a:off x="3836" y="2781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7" y="108"/>
                    </a:lnTo>
                    <a:lnTo>
                      <a:pt x="251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5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2" y="108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4"/>
                    </a:lnTo>
                    <a:lnTo>
                      <a:pt x="18" y="194"/>
                    </a:lnTo>
                    <a:lnTo>
                      <a:pt x="32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5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1" y="174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1" name="Line 146"/>
              <p:cNvSpPr>
                <a:spLocks noChangeShapeType="1"/>
              </p:cNvSpPr>
              <p:nvPr/>
            </p:nvSpPr>
            <p:spPr bwMode="auto">
              <a:xfrm>
                <a:off x="3873" y="153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2" name="Freeform 147"/>
              <p:cNvSpPr>
                <a:spLocks/>
              </p:cNvSpPr>
              <p:nvPr/>
            </p:nvSpPr>
            <p:spPr bwMode="auto">
              <a:xfrm>
                <a:off x="3836" y="1515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6" y="106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3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5" y="29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31" y="211"/>
                    </a:lnTo>
                    <a:lnTo>
                      <a:pt x="45" y="228"/>
                    </a:lnTo>
                    <a:lnTo>
                      <a:pt x="64" y="241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7" y="211"/>
                    </a:lnTo>
                    <a:lnTo>
                      <a:pt x="240" y="194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3" name="Line 148"/>
              <p:cNvSpPr>
                <a:spLocks noChangeShapeType="1"/>
              </p:cNvSpPr>
              <p:nvPr/>
            </p:nvSpPr>
            <p:spPr bwMode="auto">
              <a:xfrm>
                <a:off x="3874" y="295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4" name="Freeform 149"/>
              <p:cNvSpPr>
                <a:spLocks/>
              </p:cNvSpPr>
              <p:nvPr/>
            </p:nvSpPr>
            <p:spPr bwMode="auto">
              <a:xfrm>
                <a:off x="3838" y="2933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6" y="106"/>
                    </a:lnTo>
                    <a:lnTo>
                      <a:pt x="251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51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1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1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5" name="Line 150"/>
              <p:cNvSpPr>
                <a:spLocks noChangeShapeType="1"/>
              </p:cNvSpPr>
              <p:nvPr/>
            </p:nvSpPr>
            <p:spPr bwMode="auto">
              <a:xfrm>
                <a:off x="3881" y="133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6" name="Freeform 151"/>
              <p:cNvSpPr>
                <a:spLocks/>
              </p:cNvSpPr>
              <p:nvPr/>
            </p:nvSpPr>
            <p:spPr bwMode="auto">
              <a:xfrm>
                <a:off x="3844" y="1315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8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6" y="46"/>
                    </a:lnTo>
                    <a:lnTo>
                      <a:pt x="211" y="32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3" y="9"/>
                    </a:lnTo>
                    <a:lnTo>
                      <a:pt x="64" y="18"/>
                    </a:lnTo>
                    <a:lnTo>
                      <a:pt x="46" y="32"/>
                    </a:lnTo>
                    <a:lnTo>
                      <a:pt x="30" y="46"/>
                    </a:lnTo>
                    <a:lnTo>
                      <a:pt x="16" y="65"/>
                    </a:lnTo>
                    <a:lnTo>
                      <a:pt x="7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5"/>
                    </a:lnTo>
                    <a:lnTo>
                      <a:pt x="16" y="195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3" y="251"/>
                    </a:lnTo>
                    <a:lnTo>
                      <a:pt x="105" y="258"/>
                    </a:lnTo>
                    <a:lnTo>
                      <a:pt x="128" y="259"/>
                    </a:lnTo>
                    <a:lnTo>
                      <a:pt x="150" y="258"/>
                    </a:lnTo>
                    <a:lnTo>
                      <a:pt x="172" y="251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6" y="213"/>
                    </a:lnTo>
                    <a:lnTo>
                      <a:pt x="240" y="195"/>
                    </a:lnTo>
                    <a:lnTo>
                      <a:pt x="249" y="175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7" name="Line 152"/>
              <p:cNvSpPr>
                <a:spLocks noChangeShapeType="1"/>
              </p:cNvSpPr>
              <p:nvPr/>
            </p:nvSpPr>
            <p:spPr bwMode="auto">
              <a:xfrm>
                <a:off x="3884" y="240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8" name="Freeform 153"/>
              <p:cNvSpPr>
                <a:spLocks/>
              </p:cNvSpPr>
              <p:nvPr/>
            </p:nvSpPr>
            <p:spPr bwMode="auto">
              <a:xfrm>
                <a:off x="3847" y="2382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49" y="83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3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4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8"/>
                    </a:lnTo>
                    <a:lnTo>
                      <a:pt x="194" y="240"/>
                    </a:lnTo>
                    <a:lnTo>
                      <a:pt x="212" y="226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49" y="172"/>
                    </a:lnTo>
                    <a:lnTo>
                      <a:pt x="256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599" name="Line 154"/>
              <p:cNvSpPr>
                <a:spLocks noChangeShapeType="1"/>
              </p:cNvSpPr>
              <p:nvPr/>
            </p:nvSpPr>
            <p:spPr bwMode="auto">
              <a:xfrm>
                <a:off x="3887" y="213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0" name="Freeform 155"/>
              <p:cNvSpPr>
                <a:spLocks/>
              </p:cNvSpPr>
              <p:nvPr/>
            </p:nvSpPr>
            <p:spPr bwMode="auto">
              <a:xfrm>
                <a:off x="3851" y="2121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2" y="6"/>
                    </a:lnTo>
                    <a:lnTo>
                      <a:pt x="151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4" y="6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1" y="226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49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1" name="Line 156"/>
              <p:cNvSpPr>
                <a:spLocks noChangeShapeType="1"/>
              </p:cNvSpPr>
              <p:nvPr/>
            </p:nvSpPr>
            <p:spPr bwMode="auto">
              <a:xfrm>
                <a:off x="3919" y="311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2" name="Freeform 157"/>
              <p:cNvSpPr>
                <a:spLocks/>
              </p:cNvSpPr>
              <p:nvPr/>
            </p:nvSpPr>
            <p:spPr bwMode="auto">
              <a:xfrm>
                <a:off x="3882" y="3098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6" y="108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6"/>
                    </a:lnTo>
                    <a:lnTo>
                      <a:pt x="1" y="108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1" y="257"/>
                    </a:lnTo>
                    <a:lnTo>
                      <a:pt x="173" y="251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3" name="Line 158"/>
              <p:cNvSpPr>
                <a:spLocks noChangeShapeType="1"/>
              </p:cNvSpPr>
              <p:nvPr/>
            </p:nvSpPr>
            <p:spPr bwMode="auto">
              <a:xfrm>
                <a:off x="3943" y="238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4" name="Freeform 159"/>
              <p:cNvSpPr>
                <a:spLocks/>
              </p:cNvSpPr>
              <p:nvPr/>
            </p:nvSpPr>
            <p:spPr bwMode="auto">
              <a:xfrm>
                <a:off x="3907" y="2370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4" y="7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5" y="255"/>
                    </a:lnTo>
                    <a:lnTo>
                      <a:pt x="128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5" name="Line 160"/>
              <p:cNvSpPr>
                <a:spLocks noChangeShapeType="1"/>
              </p:cNvSpPr>
              <p:nvPr/>
            </p:nvSpPr>
            <p:spPr bwMode="auto">
              <a:xfrm>
                <a:off x="3969" y="216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6" name="Freeform 161"/>
              <p:cNvSpPr>
                <a:spLocks/>
              </p:cNvSpPr>
              <p:nvPr/>
            </p:nvSpPr>
            <p:spPr bwMode="auto">
              <a:xfrm>
                <a:off x="3932" y="2150"/>
                <a:ext cx="37" cy="36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8" y="106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5" y="8"/>
                    </a:lnTo>
                    <a:lnTo>
                      <a:pt x="153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8" y="256"/>
                    </a:lnTo>
                    <a:lnTo>
                      <a:pt x="131" y="258"/>
                    </a:lnTo>
                    <a:lnTo>
                      <a:pt x="153" y="256"/>
                    </a:lnTo>
                    <a:lnTo>
                      <a:pt x="175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7" name="Line 162"/>
              <p:cNvSpPr>
                <a:spLocks noChangeShapeType="1"/>
              </p:cNvSpPr>
              <p:nvPr/>
            </p:nvSpPr>
            <p:spPr bwMode="auto">
              <a:xfrm>
                <a:off x="3997" y="197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8" name="Freeform 163"/>
              <p:cNvSpPr>
                <a:spLocks/>
              </p:cNvSpPr>
              <p:nvPr/>
            </p:nvSpPr>
            <p:spPr bwMode="auto">
              <a:xfrm>
                <a:off x="3960" y="1955"/>
                <a:ext cx="37" cy="36"/>
              </a:xfrm>
              <a:custGeom>
                <a:avLst/>
                <a:gdLst>
                  <a:gd name="T0" fmla="*/ 0 w 256"/>
                  <a:gd name="T1" fmla="*/ 0 h 256"/>
                  <a:gd name="T2" fmla="*/ 0 w 256"/>
                  <a:gd name="T3" fmla="*/ 0 h 256"/>
                  <a:gd name="T4" fmla="*/ 0 w 256"/>
                  <a:gd name="T5" fmla="*/ 0 h 256"/>
                  <a:gd name="T6" fmla="*/ 0 w 256"/>
                  <a:gd name="T7" fmla="*/ 0 h 256"/>
                  <a:gd name="T8" fmla="*/ 0 w 256"/>
                  <a:gd name="T9" fmla="*/ 0 h 256"/>
                  <a:gd name="T10" fmla="*/ 0 w 256"/>
                  <a:gd name="T11" fmla="*/ 0 h 256"/>
                  <a:gd name="T12" fmla="*/ 0 w 256"/>
                  <a:gd name="T13" fmla="*/ 0 h 256"/>
                  <a:gd name="T14" fmla="*/ 0 w 256"/>
                  <a:gd name="T15" fmla="*/ 0 h 256"/>
                  <a:gd name="T16" fmla="*/ 0 w 256"/>
                  <a:gd name="T17" fmla="*/ 0 h 256"/>
                  <a:gd name="T18" fmla="*/ 0 w 256"/>
                  <a:gd name="T19" fmla="*/ 0 h 256"/>
                  <a:gd name="T20" fmla="*/ 0 w 256"/>
                  <a:gd name="T21" fmla="*/ 0 h 256"/>
                  <a:gd name="T22" fmla="*/ 0 w 256"/>
                  <a:gd name="T23" fmla="*/ 0 h 256"/>
                  <a:gd name="T24" fmla="*/ 0 w 256"/>
                  <a:gd name="T25" fmla="*/ 0 h 256"/>
                  <a:gd name="T26" fmla="*/ 0 w 256"/>
                  <a:gd name="T27" fmla="*/ 0 h 256"/>
                  <a:gd name="T28" fmla="*/ 0 w 256"/>
                  <a:gd name="T29" fmla="*/ 0 h 256"/>
                  <a:gd name="T30" fmla="*/ 0 w 256"/>
                  <a:gd name="T31" fmla="*/ 0 h 256"/>
                  <a:gd name="T32" fmla="*/ 0 w 256"/>
                  <a:gd name="T33" fmla="*/ 0 h 256"/>
                  <a:gd name="T34" fmla="*/ 0 w 256"/>
                  <a:gd name="T35" fmla="*/ 0 h 256"/>
                  <a:gd name="T36" fmla="*/ 0 w 256"/>
                  <a:gd name="T37" fmla="*/ 0 h 256"/>
                  <a:gd name="T38" fmla="*/ 0 w 256"/>
                  <a:gd name="T39" fmla="*/ 0 h 256"/>
                  <a:gd name="T40" fmla="*/ 0 w 256"/>
                  <a:gd name="T41" fmla="*/ 0 h 256"/>
                  <a:gd name="T42" fmla="*/ 0 w 256"/>
                  <a:gd name="T43" fmla="*/ 0 h 256"/>
                  <a:gd name="T44" fmla="*/ 0 w 256"/>
                  <a:gd name="T45" fmla="*/ 0 h 256"/>
                  <a:gd name="T46" fmla="*/ 0 w 256"/>
                  <a:gd name="T47" fmla="*/ 0 h 256"/>
                  <a:gd name="T48" fmla="*/ 0 w 256"/>
                  <a:gd name="T49" fmla="*/ 0 h 256"/>
                  <a:gd name="T50" fmla="*/ 0 w 256"/>
                  <a:gd name="T51" fmla="*/ 0 h 256"/>
                  <a:gd name="T52" fmla="*/ 0 w 256"/>
                  <a:gd name="T53" fmla="*/ 0 h 256"/>
                  <a:gd name="T54" fmla="*/ 0 w 256"/>
                  <a:gd name="T55" fmla="*/ 0 h 256"/>
                  <a:gd name="T56" fmla="*/ 0 w 256"/>
                  <a:gd name="T57" fmla="*/ 0 h 256"/>
                  <a:gd name="T58" fmla="*/ 0 w 256"/>
                  <a:gd name="T59" fmla="*/ 0 h 256"/>
                  <a:gd name="T60" fmla="*/ 0 w 256"/>
                  <a:gd name="T61" fmla="*/ 0 h 256"/>
                  <a:gd name="T62" fmla="*/ 0 w 256"/>
                  <a:gd name="T63" fmla="*/ 0 h 256"/>
                  <a:gd name="T64" fmla="*/ 0 w 256"/>
                  <a:gd name="T65" fmla="*/ 0 h 256"/>
                  <a:gd name="T66" fmla="*/ 0 w 256"/>
                  <a:gd name="T67" fmla="*/ 0 h 256"/>
                  <a:gd name="T68" fmla="*/ 0 w 256"/>
                  <a:gd name="T69" fmla="*/ 0 h 256"/>
                  <a:gd name="T70" fmla="*/ 0 w 256"/>
                  <a:gd name="T71" fmla="*/ 0 h 256"/>
                  <a:gd name="T72" fmla="*/ 0 w 256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6"/>
                  <a:gd name="T113" fmla="*/ 256 w 256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6">
                    <a:moveTo>
                      <a:pt x="256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3"/>
                    </a:lnTo>
                    <a:lnTo>
                      <a:pt x="226" y="45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7" y="63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3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6"/>
                    </a:lnTo>
                    <a:lnTo>
                      <a:pt x="63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6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2" y="241"/>
                    </a:lnTo>
                    <a:lnTo>
                      <a:pt x="211" y="226"/>
                    </a:lnTo>
                    <a:lnTo>
                      <a:pt x="226" y="212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09" name="Line 164"/>
              <p:cNvSpPr>
                <a:spLocks noChangeShapeType="1"/>
              </p:cNvSpPr>
              <p:nvPr/>
            </p:nvSpPr>
            <p:spPr bwMode="auto">
              <a:xfrm>
                <a:off x="3997" y="255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0" name="Freeform 165"/>
              <p:cNvSpPr>
                <a:spLocks/>
              </p:cNvSpPr>
              <p:nvPr/>
            </p:nvSpPr>
            <p:spPr bwMode="auto">
              <a:xfrm>
                <a:off x="3961" y="2537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1" name="Line 166"/>
              <p:cNvSpPr>
                <a:spLocks noChangeShapeType="1"/>
              </p:cNvSpPr>
              <p:nvPr/>
            </p:nvSpPr>
            <p:spPr bwMode="auto">
              <a:xfrm>
                <a:off x="4003" y="294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2" name="Freeform 167"/>
              <p:cNvSpPr>
                <a:spLocks/>
              </p:cNvSpPr>
              <p:nvPr/>
            </p:nvSpPr>
            <p:spPr bwMode="auto">
              <a:xfrm>
                <a:off x="3966" y="2927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3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4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1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3" name="Line 168"/>
              <p:cNvSpPr>
                <a:spLocks noChangeShapeType="1"/>
              </p:cNvSpPr>
              <p:nvPr/>
            </p:nvSpPr>
            <p:spPr bwMode="auto">
              <a:xfrm>
                <a:off x="4004" y="22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4" name="Freeform 169"/>
              <p:cNvSpPr>
                <a:spLocks/>
              </p:cNvSpPr>
              <p:nvPr/>
            </p:nvSpPr>
            <p:spPr bwMode="auto">
              <a:xfrm>
                <a:off x="3967" y="2246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3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5" name="Line 170"/>
              <p:cNvSpPr>
                <a:spLocks noChangeShapeType="1"/>
              </p:cNvSpPr>
              <p:nvPr/>
            </p:nvSpPr>
            <p:spPr bwMode="auto">
              <a:xfrm>
                <a:off x="4015" y="150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6" name="Freeform 171"/>
              <p:cNvSpPr>
                <a:spLocks/>
              </p:cNvSpPr>
              <p:nvPr/>
            </p:nvSpPr>
            <p:spPr bwMode="auto">
              <a:xfrm>
                <a:off x="3978" y="1488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9"/>
                    </a:moveTo>
                    <a:lnTo>
                      <a:pt x="258" y="106"/>
                    </a:lnTo>
                    <a:lnTo>
                      <a:pt x="251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29"/>
                    </a:lnTo>
                    <a:lnTo>
                      <a:pt x="194" y="17"/>
                    </a:lnTo>
                    <a:lnTo>
                      <a:pt x="174" y="7"/>
                    </a:lnTo>
                    <a:lnTo>
                      <a:pt x="153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2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9" y="172"/>
                    </a:lnTo>
                    <a:lnTo>
                      <a:pt x="18" y="192"/>
                    </a:lnTo>
                    <a:lnTo>
                      <a:pt x="32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6" y="249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3" y="255"/>
                    </a:lnTo>
                    <a:lnTo>
                      <a:pt x="174" y="249"/>
                    </a:lnTo>
                    <a:lnTo>
                      <a:pt x="194" y="239"/>
                    </a:lnTo>
                    <a:lnTo>
                      <a:pt x="213" y="227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1" y="172"/>
                    </a:lnTo>
                    <a:lnTo>
                      <a:pt x="258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7" name="Line 172"/>
              <p:cNvSpPr>
                <a:spLocks noChangeShapeType="1"/>
              </p:cNvSpPr>
              <p:nvPr/>
            </p:nvSpPr>
            <p:spPr bwMode="auto">
              <a:xfrm>
                <a:off x="4018" y="268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8" name="Freeform 173"/>
              <p:cNvSpPr>
                <a:spLocks/>
              </p:cNvSpPr>
              <p:nvPr/>
            </p:nvSpPr>
            <p:spPr bwMode="auto">
              <a:xfrm>
                <a:off x="3982" y="2663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30"/>
                    </a:moveTo>
                    <a:lnTo>
                      <a:pt x="255" y="108"/>
                    </a:lnTo>
                    <a:lnTo>
                      <a:pt x="248" y="86"/>
                    </a:lnTo>
                    <a:lnTo>
                      <a:pt x="240" y="65"/>
                    </a:lnTo>
                    <a:lnTo>
                      <a:pt x="225" y="46"/>
                    </a:lnTo>
                    <a:lnTo>
                      <a:pt x="211" y="31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3" y="8"/>
                    </a:lnTo>
                    <a:lnTo>
                      <a:pt x="63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6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6" y="175"/>
                    </a:lnTo>
                    <a:lnTo>
                      <a:pt x="16" y="195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3" y="241"/>
                    </a:lnTo>
                    <a:lnTo>
                      <a:pt x="83" y="251"/>
                    </a:lnTo>
                    <a:lnTo>
                      <a:pt x="105" y="257"/>
                    </a:lnTo>
                    <a:lnTo>
                      <a:pt x="128" y="258"/>
                    </a:lnTo>
                    <a:lnTo>
                      <a:pt x="150" y="257"/>
                    </a:lnTo>
                    <a:lnTo>
                      <a:pt x="172" y="251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5" y="212"/>
                    </a:lnTo>
                    <a:lnTo>
                      <a:pt x="240" y="195"/>
                    </a:lnTo>
                    <a:lnTo>
                      <a:pt x="248" y="175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19" name="Line 174"/>
              <p:cNvSpPr>
                <a:spLocks noChangeShapeType="1"/>
              </p:cNvSpPr>
              <p:nvPr/>
            </p:nvSpPr>
            <p:spPr bwMode="auto">
              <a:xfrm>
                <a:off x="4019" y="147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0" name="Freeform 175"/>
              <p:cNvSpPr>
                <a:spLocks/>
              </p:cNvSpPr>
              <p:nvPr/>
            </p:nvSpPr>
            <p:spPr bwMode="auto">
              <a:xfrm>
                <a:off x="3982" y="1458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4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1" name="Line 176"/>
              <p:cNvSpPr>
                <a:spLocks noChangeShapeType="1"/>
              </p:cNvSpPr>
              <p:nvPr/>
            </p:nvSpPr>
            <p:spPr bwMode="auto">
              <a:xfrm>
                <a:off x="4022" y="225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2" name="Freeform 177"/>
              <p:cNvSpPr>
                <a:spLocks/>
              </p:cNvSpPr>
              <p:nvPr/>
            </p:nvSpPr>
            <p:spPr bwMode="auto">
              <a:xfrm>
                <a:off x="3985" y="2233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48" y="85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1" y="29"/>
                    </a:lnTo>
                    <a:lnTo>
                      <a:pt x="192" y="17"/>
                    </a:lnTo>
                    <a:lnTo>
                      <a:pt x="172" y="7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3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7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6" y="211"/>
                    </a:lnTo>
                    <a:lnTo>
                      <a:pt x="240" y="193"/>
                    </a:lnTo>
                    <a:lnTo>
                      <a:pt x="248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3" name="Line 178"/>
              <p:cNvSpPr>
                <a:spLocks noChangeShapeType="1"/>
              </p:cNvSpPr>
              <p:nvPr/>
            </p:nvSpPr>
            <p:spPr bwMode="auto">
              <a:xfrm>
                <a:off x="4028" y="276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4" name="Freeform 179"/>
              <p:cNvSpPr>
                <a:spLocks/>
              </p:cNvSpPr>
              <p:nvPr/>
            </p:nvSpPr>
            <p:spPr bwMode="auto">
              <a:xfrm>
                <a:off x="3991" y="2743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3" y="256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5" name="Line 180"/>
              <p:cNvSpPr>
                <a:spLocks noChangeShapeType="1"/>
              </p:cNvSpPr>
              <p:nvPr/>
            </p:nvSpPr>
            <p:spPr bwMode="auto">
              <a:xfrm>
                <a:off x="4031" y="197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6" name="Freeform 181"/>
              <p:cNvSpPr>
                <a:spLocks/>
              </p:cNvSpPr>
              <p:nvPr/>
            </p:nvSpPr>
            <p:spPr bwMode="auto">
              <a:xfrm>
                <a:off x="3994" y="1960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3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7" name="Line 182"/>
              <p:cNvSpPr>
                <a:spLocks noChangeShapeType="1"/>
              </p:cNvSpPr>
              <p:nvPr/>
            </p:nvSpPr>
            <p:spPr bwMode="auto">
              <a:xfrm>
                <a:off x="4049" y="210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8" name="Freeform 183"/>
              <p:cNvSpPr>
                <a:spLocks/>
              </p:cNvSpPr>
              <p:nvPr/>
            </p:nvSpPr>
            <p:spPr bwMode="auto">
              <a:xfrm>
                <a:off x="4012" y="2090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1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7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6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29" name="Line 184"/>
              <p:cNvSpPr>
                <a:spLocks noChangeShapeType="1"/>
              </p:cNvSpPr>
              <p:nvPr/>
            </p:nvSpPr>
            <p:spPr bwMode="auto">
              <a:xfrm>
                <a:off x="4063" y="316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0" name="Freeform 185"/>
              <p:cNvSpPr>
                <a:spLocks/>
              </p:cNvSpPr>
              <p:nvPr/>
            </p:nvSpPr>
            <p:spPr bwMode="auto">
              <a:xfrm>
                <a:off x="4026" y="3145"/>
                <a:ext cx="37" cy="36"/>
              </a:xfrm>
              <a:custGeom>
                <a:avLst/>
                <a:gdLst>
                  <a:gd name="T0" fmla="*/ 0 w 257"/>
                  <a:gd name="T1" fmla="*/ 0 h 256"/>
                  <a:gd name="T2" fmla="*/ 0 w 257"/>
                  <a:gd name="T3" fmla="*/ 0 h 256"/>
                  <a:gd name="T4" fmla="*/ 0 w 257"/>
                  <a:gd name="T5" fmla="*/ 0 h 256"/>
                  <a:gd name="T6" fmla="*/ 0 w 257"/>
                  <a:gd name="T7" fmla="*/ 0 h 256"/>
                  <a:gd name="T8" fmla="*/ 0 w 257"/>
                  <a:gd name="T9" fmla="*/ 0 h 256"/>
                  <a:gd name="T10" fmla="*/ 0 w 257"/>
                  <a:gd name="T11" fmla="*/ 0 h 256"/>
                  <a:gd name="T12" fmla="*/ 0 w 257"/>
                  <a:gd name="T13" fmla="*/ 0 h 256"/>
                  <a:gd name="T14" fmla="*/ 0 w 257"/>
                  <a:gd name="T15" fmla="*/ 0 h 256"/>
                  <a:gd name="T16" fmla="*/ 0 w 257"/>
                  <a:gd name="T17" fmla="*/ 0 h 256"/>
                  <a:gd name="T18" fmla="*/ 0 w 257"/>
                  <a:gd name="T19" fmla="*/ 0 h 256"/>
                  <a:gd name="T20" fmla="*/ 0 w 257"/>
                  <a:gd name="T21" fmla="*/ 0 h 256"/>
                  <a:gd name="T22" fmla="*/ 0 w 257"/>
                  <a:gd name="T23" fmla="*/ 0 h 256"/>
                  <a:gd name="T24" fmla="*/ 0 w 257"/>
                  <a:gd name="T25" fmla="*/ 0 h 256"/>
                  <a:gd name="T26" fmla="*/ 0 w 257"/>
                  <a:gd name="T27" fmla="*/ 0 h 256"/>
                  <a:gd name="T28" fmla="*/ 0 w 257"/>
                  <a:gd name="T29" fmla="*/ 0 h 256"/>
                  <a:gd name="T30" fmla="*/ 0 w 257"/>
                  <a:gd name="T31" fmla="*/ 0 h 256"/>
                  <a:gd name="T32" fmla="*/ 0 w 257"/>
                  <a:gd name="T33" fmla="*/ 0 h 256"/>
                  <a:gd name="T34" fmla="*/ 0 w 257"/>
                  <a:gd name="T35" fmla="*/ 0 h 256"/>
                  <a:gd name="T36" fmla="*/ 0 w 257"/>
                  <a:gd name="T37" fmla="*/ 0 h 256"/>
                  <a:gd name="T38" fmla="*/ 0 w 257"/>
                  <a:gd name="T39" fmla="*/ 0 h 256"/>
                  <a:gd name="T40" fmla="*/ 0 w 257"/>
                  <a:gd name="T41" fmla="*/ 0 h 256"/>
                  <a:gd name="T42" fmla="*/ 0 w 257"/>
                  <a:gd name="T43" fmla="*/ 0 h 256"/>
                  <a:gd name="T44" fmla="*/ 0 w 257"/>
                  <a:gd name="T45" fmla="*/ 0 h 256"/>
                  <a:gd name="T46" fmla="*/ 0 w 257"/>
                  <a:gd name="T47" fmla="*/ 0 h 256"/>
                  <a:gd name="T48" fmla="*/ 0 w 257"/>
                  <a:gd name="T49" fmla="*/ 0 h 256"/>
                  <a:gd name="T50" fmla="*/ 0 w 257"/>
                  <a:gd name="T51" fmla="*/ 0 h 256"/>
                  <a:gd name="T52" fmla="*/ 0 w 257"/>
                  <a:gd name="T53" fmla="*/ 0 h 256"/>
                  <a:gd name="T54" fmla="*/ 0 w 257"/>
                  <a:gd name="T55" fmla="*/ 0 h 256"/>
                  <a:gd name="T56" fmla="*/ 0 w 257"/>
                  <a:gd name="T57" fmla="*/ 0 h 256"/>
                  <a:gd name="T58" fmla="*/ 0 w 257"/>
                  <a:gd name="T59" fmla="*/ 0 h 256"/>
                  <a:gd name="T60" fmla="*/ 0 w 257"/>
                  <a:gd name="T61" fmla="*/ 0 h 256"/>
                  <a:gd name="T62" fmla="*/ 0 w 257"/>
                  <a:gd name="T63" fmla="*/ 0 h 256"/>
                  <a:gd name="T64" fmla="*/ 0 w 257"/>
                  <a:gd name="T65" fmla="*/ 0 h 256"/>
                  <a:gd name="T66" fmla="*/ 0 w 257"/>
                  <a:gd name="T67" fmla="*/ 0 h 256"/>
                  <a:gd name="T68" fmla="*/ 0 w 257"/>
                  <a:gd name="T69" fmla="*/ 0 h 256"/>
                  <a:gd name="T70" fmla="*/ 0 w 257"/>
                  <a:gd name="T71" fmla="*/ 0 h 256"/>
                  <a:gd name="T72" fmla="*/ 0 w 257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6"/>
                  <a:gd name="T113" fmla="*/ 257 w 257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6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1" y="63"/>
                    </a:lnTo>
                    <a:lnTo>
                      <a:pt x="228" y="44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4" y="6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7" y="1"/>
                    </a:lnTo>
                    <a:lnTo>
                      <a:pt x="85" y="6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29" y="44"/>
                    </a:lnTo>
                    <a:lnTo>
                      <a:pt x="17" y="63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2"/>
                    </a:lnTo>
                    <a:lnTo>
                      <a:pt x="29" y="211"/>
                    </a:lnTo>
                    <a:lnTo>
                      <a:pt x="46" y="226"/>
                    </a:lnTo>
                    <a:lnTo>
                      <a:pt x="64" y="239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29" y="256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3" y="239"/>
                    </a:lnTo>
                    <a:lnTo>
                      <a:pt x="211" y="226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1" name="Line 186"/>
              <p:cNvSpPr>
                <a:spLocks noChangeShapeType="1"/>
              </p:cNvSpPr>
              <p:nvPr/>
            </p:nvSpPr>
            <p:spPr bwMode="auto">
              <a:xfrm>
                <a:off x="4069" y="28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2" name="Freeform 187"/>
              <p:cNvSpPr>
                <a:spLocks/>
              </p:cNvSpPr>
              <p:nvPr/>
            </p:nvSpPr>
            <p:spPr bwMode="auto">
              <a:xfrm>
                <a:off x="4032" y="2845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1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5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1"/>
                    </a:lnTo>
                    <a:lnTo>
                      <a:pt x="7" y="172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5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1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39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3" name="Line 188"/>
              <p:cNvSpPr>
                <a:spLocks noChangeShapeType="1"/>
              </p:cNvSpPr>
              <p:nvPr/>
            </p:nvSpPr>
            <p:spPr bwMode="auto">
              <a:xfrm>
                <a:off x="4080" y="301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4" name="Freeform 189"/>
              <p:cNvSpPr>
                <a:spLocks/>
              </p:cNvSpPr>
              <p:nvPr/>
            </p:nvSpPr>
            <p:spPr bwMode="auto">
              <a:xfrm>
                <a:off x="4043" y="2993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7" y="105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7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5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5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7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5" name="Line 190"/>
              <p:cNvSpPr>
                <a:spLocks noChangeShapeType="1"/>
              </p:cNvSpPr>
              <p:nvPr/>
            </p:nvSpPr>
            <p:spPr bwMode="auto">
              <a:xfrm>
                <a:off x="4087" y="269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6" name="Freeform 191"/>
              <p:cNvSpPr>
                <a:spLocks/>
              </p:cNvSpPr>
              <p:nvPr/>
            </p:nvSpPr>
            <p:spPr bwMode="auto">
              <a:xfrm>
                <a:off x="4051" y="2674"/>
                <a:ext cx="36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48" y="85"/>
                    </a:lnTo>
                    <a:lnTo>
                      <a:pt x="240" y="65"/>
                    </a:lnTo>
                    <a:lnTo>
                      <a:pt x="226" y="46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6" y="3"/>
                    </a:lnTo>
                    <a:lnTo>
                      <a:pt x="84" y="9"/>
                    </a:lnTo>
                    <a:lnTo>
                      <a:pt x="63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6" y="194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3" y="241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6" y="212"/>
                    </a:lnTo>
                    <a:lnTo>
                      <a:pt x="240" y="194"/>
                    </a:lnTo>
                    <a:lnTo>
                      <a:pt x="248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7" name="Line 192"/>
              <p:cNvSpPr>
                <a:spLocks noChangeShapeType="1"/>
              </p:cNvSpPr>
              <p:nvPr/>
            </p:nvSpPr>
            <p:spPr bwMode="auto">
              <a:xfrm>
                <a:off x="4088" y="250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8" name="Freeform 193"/>
              <p:cNvSpPr>
                <a:spLocks/>
              </p:cNvSpPr>
              <p:nvPr/>
            </p:nvSpPr>
            <p:spPr bwMode="auto">
              <a:xfrm>
                <a:off x="4051" y="2485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5" y="107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3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7" y="86"/>
                    </a:lnTo>
                    <a:lnTo>
                      <a:pt x="1" y="107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3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39" name="Line 194"/>
              <p:cNvSpPr>
                <a:spLocks noChangeShapeType="1"/>
              </p:cNvSpPr>
              <p:nvPr/>
            </p:nvSpPr>
            <p:spPr bwMode="auto">
              <a:xfrm>
                <a:off x="4099" y="191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0" name="Freeform 195"/>
              <p:cNvSpPr>
                <a:spLocks/>
              </p:cNvSpPr>
              <p:nvPr/>
            </p:nvSpPr>
            <p:spPr bwMode="auto">
              <a:xfrm>
                <a:off x="4062" y="1896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7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7" y="1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6"/>
                    </a:lnTo>
                    <a:lnTo>
                      <a:pt x="64" y="241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1"/>
                    </a:lnTo>
                    <a:lnTo>
                      <a:pt x="211" y="226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1" name="Line 196"/>
              <p:cNvSpPr>
                <a:spLocks noChangeShapeType="1"/>
              </p:cNvSpPr>
              <p:nvPr/>
            </p:nvSpPr>
            <p:spPr bwMode="auto">
              <a:xfrm>
                <a:off x="4100" y="243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2" name="Freeform 197"/>
              <p:cNvSpPr>
                <a:spLocks/>
              </p:cNvSpPr>
              <p:nvPr/>
            </p:nvSpPr>
            <p:spPr bwMode="auto">
              <a:xfrm>
                <a:off x="4063" y="2416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7" y="105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7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7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3" name="Line 198"/>
              <p:cNvSpPr>
                <a:spLocks noChangeShapeType="1"/>
              </p:cNvSpPr>
              <p:nvPr/>
            </p:nvSpPr>
            <p:spPr bwMode="auto">
              <a:xfrm>
                <a:off x="4108" y="144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4" name="Freeform 199"/>
              <p:cNvSpPr>
                <a:spLocks/>
              </p:cNvSpPr>
              <p:nvPr/>
            </p:nvSpPr>
            <p:spPr bwMode="auto">
              <a:xfrm>
                <a:off x="4071" y="1422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2" y="6"/>
                    </a:lnTo>
                    <a:lnTo>
                      <a:pt x="153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6" y="6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2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5" y="239"/>
                    </a:lnTo>
                    <a:lnTo>
                      <a:pt x="86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3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2" y="226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2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5" name="Line 200"/>
              <p:cNvSpPr>
                <a:spLocks noChangeShapeType="1"/>
              </p:cNvSpPr>
              <p:nvPr/>
            </p:nvSpPr>
            <p:spPr bwMode="auto">
              <a:xfrm>
                <a:off x="4109" y="158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6" name="Freeform 201"/>
              <p:cNvSpPr>
                <a:spLocks/>
              </p:cNvSpPr>
              <p:nvPr/>
            </p:nvSpPr>
            <p:spPr bwMode="auto">
              <a:xfrm>
                <a:off x="4073" y="1564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29"/>
                    </a:lnTo>
                    <a:lnTo>
                      <a:pt x="194" y="17"/>
                    </a:lnTo>
                    <a:lnTo>
                      <a:pt x="173" y="9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6" y="9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7" name="Line 202"/>
              <p:cNvSpPr>
                <a:spLocks noChangeShapeType="1"/>
              </p:cNvSpPr>
              <p:nvPr/>
            </p:nvSpPr>
            <p:spPr bwMode="auto">
              <a:xfrm>
                <a:off x="4114" y="219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8" name="Freeform 203"/>
              <p:cNvSpPr>
                <a:spLocks/>
              </p:cNvSpPr>
              <p:nvPr/>
            </p:nvSpPr>
            <p:spPr bwMode="auto">
              <a:xfrm>
                <a:off x="4077" y="217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3" y="16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8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6" y="63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6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49" name="Line 204"/>
              <p:cNvSpPr>
                <a:spLocks noChangeShapeType="1"/>
              </p:cNvSpPr>
              <p:nvPr/>
            </p:nvSpPr>
            <p:spPr bwMode="auto">
              <a:xfrm>
                <a:off x="4128" y="31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0" name="Freeform 205"/>
              <p:cNvSpPr>
                <a:spLocks/>
              </p:cNvSpPr>
              <p:nvPr/>
            </p:nvSpPr>
            <p:spPr bwMode="auto">
              <a:xfrm>
                <a:off x="4091" y="3120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7" y="105"/>
                    </a:lnTo>
                    <a:lnTo>
                      <a:pt x="251" y="83"/>
                    </a:lnTo>
                    <a:lnTo>
                      <a:pt x="240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3" y="7"/>
                    </a:lnTo>
                    <a:lnTo>
                      <a:pt x="153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7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8" y="63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8" y="192"/>
                    </a:lnTo>
                    <a:lnTo>
                      <a:pt x="31" y="211"/>
                    </a:lnTo>
                    <a:lnTo>
                      <a:pt x="46" y="226"/>
                    </a:lnTo>
                    <a:lnTo>
                      <a:pt x="65" y="240"/>
                    </a:lnTo>
                    <a:lnTo>
                      <a:pt x="86" y="248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3" y="255"/>
                    </a:lnTo>
                    <a:lnTo>
                      <a:pt x="173" y="248"/>
                    </a:lnTo>
                    <a:lnTo>
                      <a:pt x="193" y="240"/>
                    </a:lnTo>
                    <a:lnTo>
                      <a:pt x="212" y="226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1" y="172"/>
                    </a:lnTo>
                    <a:lnTo>
                      <a:pt x="257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1" name="Line 206"/>
              <p:cNvSpPr>
                <a:spLocks noChangeShapeType="1"/>
              </p:cNvSpPr>
              <p:nvPr/>
            </p:nvSpPr>
            <p:spPr bwMode="auto">
              <a:xfrm>
                <a:off x="4131" y="26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2" name="Freeform 207"/>
              <p:cNvSpPr>
                <a:spLocks/>
              </p:cNvSpPr>
              <p:nvPr/>
            </p:nvSpPr>
            <p:spPr bwMode="auto">
              <a:xfrm>
                <a:off x="4094" y="2581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7"/>
                    </a:lnTo>
                    <a:lnTo>
                      <a:pt x="173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9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3" y="255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3" name="Line 208"/>
              <p:cNvSpPr>
                <a:spLocks noChangeShapeType="1"/>
              </p:cNvSpPr>
              <p:nvPr/>
            </p:nvSpPr>
            <p:spPr bwMode="auto">
              <a:xfrm>
                <a:off x="4162" y="158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4" name="Freeform 209"/>
              <p:cNvSpPr>
                <a:spLocks/>
              </p:cNvSpPr>
              <p:nvPr/>
            </p:nvSpPr>
            <p:spPr bwMode="auto">
              <a:xfrm>
                <a:off x="4125" y="1565"/>
                <a:ext cx="37" cy="37"/>
              </a:xfrm>
              <a:custGeom>
                <a:avLst/>
                <a:gdLst>
                  <a:gd name="T0" fmla="*/ 0 w 259"/>
                  <a:gd name="T1" fmla="*/ 0 h 259"/>
                  <a:gd name="T2" fmla="*/ 0 w 259"/>
                  <a:gd name="T3" fmla="*/ 0 h 259"/>
                  <a:gd name="T4" fmla="*/ 0 w 259"/>
                  <a:gd name="T5" fmla="*/ 0 h 259"/>
                  <a:gd name="T6" fmla="*/ 0 w 259"/>
                  <a:gd name="T7" fmla="*/ 0 h 259"/>
                  <a:gd name="T8" fmla="*/ 0 w 259"/>
                  <a:gd name="T9" fmla="*/ 0 h 259"/>
                  <a:gd name="T10" fmla="*/ 0 w 259"/>
                  <a:gd name="T11" fmla="*/ 0 h 259"/>
                  <a:gd name="T12" fmla="*/ 0 w 259"/>
                  <a:gd name="T13" fmla="*/ 0 h 259"/>
                  <a:gd name="T14" fmla="*/ 0 w 259"/>
                  <a:gd name="T15" fmla="*/ 0 h 259"/>
                  <a:gd name="T16" fmla="*/ 0 w 259"/>
                  <a:gd name="T17" fmla="*/ 0 h 259"/>
                  <a:gd name="T18" fmla="*/ 0 w 259"/>
                  <a:gd name="T19" fmla="*/ 0 h 259"/>
                  <a:gd name="T20" fmla="*/ 0 w 259"/>
                  <a:gd name="T21" fmla="*/ 0 h 259"/>
                  <a:gd name="T22" fmla="*/ 0 w 259"/>
                  <a:gd name="T23" fmla="*/ 0 h 259"/>
                  <a:gd name="T24" fmla="*/ 0 w 259"/>
                  <a:gd name="T25" fmla="*/ 0 h 259"/>
                  <a:gd name="T26" fmla="*/ 0 w 259"/>
                  <a:gd name="T27" fmla="*/ 0 h 259"/>
                  <a:gd name="T28" fmla="*/ 0 w 259"/>
                  <a:gd name="T29" fmla="*/ 0 h 259"/>
                  <a:gd name="T30" fmla="*/ 0 w 259"/>
                  <a:gd name="T31" fmla="*/ 0 h 259"/>
                  <a:gd name="T32" fmla="*/ 0 w 259"/>
                  <a:gd name="T33" fmla="*/ 0 h 259"/>
                  <a:gd name="T34" fmla="*/ 0 w 259"/>
                  <a:gd name="T35" fmla="*/ 0 h 259"/>
                  <a:gd name="T36" fmla="*/ 0 w 259"/>
                  <a:gd name="T37" fmla="*/ 0 h 259"/>
                  <a:gd name="T38" fmla="*/ 0 w 259"/>
                  <a:gd name="T39" fmla="*/ 0 h 259"/>
                  <a:gd name="T40" fmla="*/ 0 w 259"/>
                  <a:gd name="T41" fmla="*/ 0 h 259"/>
                  <a:gd name="T42" fmla="*/ 0 w 259"/>
                  <a:gd name="T43" fmla="*/ 0 h 259"/>
                  <a:gd name="T44" fmla="*/ 0 w 259"/>
                  <a:gd name="T45" fmla="*/ 0 h 259"/>
                  <a:gd name="T46" fmla="*/ 0 w 259"/>
                  <a:gd name="T47" fmla="*/ 0 h 259"/>
                  <a:gd name="T48" fmla="*/ 0 w 259"/>
                  <a:gd name="T49" fmla="*/ 0 h 259"/>
                  <a:gd name="T50" fmla="*/ 0 w 259"/>
                  <a:gd name="T51" fmla="*/ 0 h 259"/>
                  <a:gd name="T52" fmla="*/ 0 w 259"/>
                  <a:gd name="T53" fmla="*/ 0 h 259"/>
                  <a:gd name="T54" fmla="*/ 0 w 259"/>
                  <a:gd name="T55" fmla="*/ 0 h 259"/>
                  <a:gd name="T56" fmla="*/ 0 w 259"/>
                  <a:gd name="T57" fmla="*/ 0 h 259"/>
                  <a:gd name="T58" fmla="*/ 0 w 259"/>
                  <a:gd name="T59" fmla="*/ 0 h 259"/>
                  <a:gd name="T60" fmla="*/ 0 w 259"/>
                  <a:gd name="T61" fmla="*/ 0 h 259"/>
                  <a:gd name="T62" fmla="*/ 0 w 259"/>
                  <a:gd name="T63" fmla="*/ 0 h 259"/>
                  <a:gd name="T64" fmla="*/ 0 w 259"/>
                  <a:gd name="T65" fmla="*/ 0 h 259"/>
                  <a:gd name="T66" fmla="*/ 0 w 259"/>
                  <a:gd name="T67" fmla="*/ 0 h 259"/>
                  <a:gd name="T68" fmla="*/ 0 w 259"/>
                  <a:gd name="T69" fmla="*/ 0 h 259"/>
                  <a:gd name="T70" fmla="*/ 0 w 259"/>
                  <a:gd name="T71" fmla="*/ 0 h 259"/>
                  <a:gd name="T72" fmla="*/ 0 w 259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9"/>
                  <a:gd name="T113" fmla="*/ 259 w 259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9">
                    <a:moveTo>
                      <a:pt x="259" y="130"/>
                    </a:moveTo>
                    <a:lnTo>
                      <a:pt x="257" y="107"/>
                    </a:lnTo>
                    <a:lnTo>
                      <a:pt x="251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5" y="18"/>
                    </a:lnTo>
                    <a:lnTo>
                      <a:pt x="174" y="9"/>
                    </a:lnTo>
                    <a:lnTo>
                      <a:pt x="152" y="4"/>
                    </a:lnTo>
                    <a:lnTo>
                      <a:pt x="130" y="0"/>
                    </a:lnTo>
                    <a:lnTo>
                      <a:pt x="107" y="4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2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2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7"/>
                    </a:lnTo>
                    <a:lnTo>
                      <a:pt x="130" y="259"/>
                    </a:lnTo>
                    <a:lnTo>
                      <a:pt x="152" y="257"/>
                    </a:lnTo>
                    <a:lnTo>
                      <a:pt x="174" y="250"/>
                    </a:lnTo>
                    <a:lnTo>
                      <a:pt x="195" y="241"/>
                    </a:lnTo>
                    <a:lnTo>
                      <a:pt x="213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1" y="173"/>
                    </a:lnTo>
                    <a:lnTo>
                      <a:pt x="257" y="153"/>
                    </a:lnTo>
                    <a:lnTo>
                      <a:pt x="259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5" name="Line 210"/>
              <p:cNvSpPr>
                <a:spLocks noChangeShapeType="1"/>
              </p:cNvSpPr>
              <p:nvPr/>
            </p:nvSpPr>
            <p:spPr bwMode="auto">
              <a:xfrm>
                <a:off x="4164" y="283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6" name="Freeform 211"/>
              <p:cNvSpPr>
                <a:spLocks/>
              </p:cNvSpPr>
              <p:nvPr/>
            </p:nvSpPr>
            <p:spPr bwMode="auto">
              <a:xfrm>
                <a:off x="4127" y="2815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5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7" y="84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7" name="Line 212"/>
              <p:cNvSpPr>
                <a:spLocks noChangeShapeType="1"/>
              </p:cNvSpPr>
              <p:nvPr/>
            </p:nvSpPr>
            <p:spPr bwMode="auto">
              <a:xfrm>
                <a:off x="4191" y="193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8" name="Freeform 213"/>
              <p:cNvSpPr>
                <a:spLocks/>
              </p:cNvSpPr>
              <p:nvPr/>
            </p:nvSpPr>
            <p:spPr bwMode="auto">
              <a:xfrm>
                <a:off x="4155" y="1918"/>
                <a:ext cx="36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2"/>
                    </a:lnTo>
                    <a:lnTo>
                      <a:pt x="17" y="193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59" name="Line 214"/>
              <p:cNvSpPr>
                <a:spLocks noChangeShapeType="1"/>
              </p:cNvSpPr>
              <p:nvPr/>
            </p:nvSpPr>
            <p:spPr bwMode="auto">
              <a:xfrm>
                <a:off x="4196" y="237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0" name="Freeform 215"/>
              <p:cNvSpPr>
                <a:spLocks/>
              </p:cNvSpPr>
              <p:nvPr/>
            </p:nvSpPr>
            <p:spPr bwMode="auto">
              <a:xfrm>
                <a:off x="4159" y="2356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49" y="83"/>
                    </a:lnTo>
                    <a:lnTo>
                      <a:pt x="240" y="63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2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3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2" y="248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6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1" name="Line 216"/>
              <p:cNvSpPr>
                <a:spLocks noChangeShapeType="1"/>
              </p:cNvSpPr>
              <p:nvPr/>
            </p:nvSpPr>
            <p:spPr bwMode="auto">
              <a:xfrm>
                <a:off x="4218" y="152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2" name="Freeform 217"/>
              <p:cNvSpPr>
                <a:spLocks/>
              </p:cNvSpPr>
              <p:nvPr/>
            </p:nvSpPr>
            <p:spPr bwMode="auto">
              <a:xfrm>
                <a:off x="4181" y="1506"/>
                <a:ext cx="37" cy="37"/>
              </a:xfrm>
              <a:custGeom>
                <a:avLst/>
                <a:gdLst>
                  <a:gd name="T0" fmla="*/ 0 w 258"/>
                  <a:gd name="T1" fmla="*/ 0 h 256"/>
                  <a:gd name="T2" fmla="*/ 0 w 258"/>
                  <a:gd name="T3" fmla="*/ 0 h 256"/>
                  <a:gd name="T4" fmla="*/ 0 w 258"/>
                  <a:gd name="T5" fmla="*/ 0 h 256"/>
                  <a:gd name="T6" fmla="*/ 0 w 258"/>
                  <a:gd name="T7" fmla="*/ 0 h 256"/>
                  <a:gd name="T8" fmla="*/ 0 w 258"/>
                  <a:gd name="T9" fmla="*/ 0 h 256"/>
                  <a:gd name="T10" fmla="*/ 0 w 258"/>
                  <a:gd name="T11" fmla="*/ 0 h 256"/>
                  <a:gd name="T12" fmla="*/ 0 w 258"/>
                  <a:gd name="T13" fmla="*/ 0 h 256"/>
                  <a:gd name="T14" fmla="*/ 0 w 258"/>
                  <a:gd name="T15" fmla="*/ 0 h 256"/>
                  <a:gd name="T16" fmla="*/ 0 w 258"/>
                  <a:gd name="T17" fmla="*/ 0 h 256"/>
                  <a:gd name="T18" fmla="*/ 0 w 258"/>
                  <a:gd name="T19" fmla="*/ 0 h 256"/>
                  <a:gd name="T20" fmla="*/ 0 w 258"/>
                  <a:gd name="T21" fmla="*/ 0 h 256"/>
                  <a:gd name="T22" fmla="*/ 0 w 258"/>
                  <a:gd name="T23" fmla="*/ 0 h 256"/>
                  <a:gd name="T24" fmla="*/ 0 w 258"/>
                  <a:gd name="T25" fmla="*/ 0 h 256"/>
                  <a:gd name="T26" fmla="*/ 0 w 258"/>
                  <a:gd name="T27" fmla="*/ 0 h 256"/>
                  <a:gd name="T28" fmla="*/ 0 w 258"/>
                  <a:gd name="T29" fmla="*/ 0 h 256"/>
                  <a:gd name="T30" fmla="*/ 0 w 258"/>
                  <a:gd name="T31" fmla="*/ 0 h 256"/>
                  <a:gd name="T32" fmla="*/ 0 w 258"/>
                  <a:gd name="T33" fmla="*/ 0 h 256"/>
                  <a:gd name="T34" fmla="*/ 0 w 258"/>
                  <a:gd name="T35" fmla="*/ 0 h 256"/>
                  <a:gd name="T36" fmla="*/ 0 w 258"/>
                  <a:gd name="T37" fmla="*/ 0 h 256"/>
                  <a:gd name="T38" fmla="*/ 0 w 258"/>
                  <a:gd name="T39" fmla="*/ 0 h 256"/>
                  <a:gd name="T40" fmla="*/ 0 w 258"/>
                  <a:gd name="T41" fmla="*/ 0 h 256"/>
                  <a:gd name="T42" fmla="*/ 0 w 258"/>
                  <a:gd name="T43" fmla="*/ 0 h 256"/>
                  <a:gd name="T44" fmla="*/ 0 w 258"/>
                  <a:gd name="T45" fmla="*/ 0 h 256"/>
                  <a:gd name="T46" fmla="*/ 0 w 258"/>
                  <a:gd name="T47" fmla="*/ 0 h 256"/>
                  <a:gd name="T48" fmla="*/ 0 w 258"/>
                  <a:gd name="T49" fmla="*/ 0 h 256"/>
                  <a:gd name="T50" fmla="*/ 0 w 258"/>
                  <a:gd name="T51" fmla="*/ 0 h 256"/>
                  <a:gd name="T52" fmla="*/ 0 w 258"/>
                  <a:gd name="T53" fmla="*/ 0 h 256"/>
                  <a:gd name="T54" fmla="*/ 0 w 258"/>
                  <a:gd name="T55" fmla="*/ 0 h 256"/>
                  <a:gd name="T56" fmla="*/ 0 w 258"/>
                  <a:gd name="T57" fmla="*/ 0 h 256"/>
                  <a:gd name="T58" fmla="*/ 0 w 258"/>
                  <a:gd name="T59" fmla="*/ 0 h 256"/>
                  <a:gd name="T60" fmla="*/ 0 w 258"/>
                  <a:gd name="T61" fmla="*/ 0 h 256"/>
                  <a:gd name="T62" fmla="*/ 0 w 258"/>
                  <a:gd name="T63" fmla="*/ 0 h 256"/>
                  <a:gd name="T64" fmla="*/ 0 w 258"/>
                  <a:gd name="T65" fmla="*/ 0 h 256"/>
                  <a:gd name="T66" fmla="*/ 0 w 258"/>
                  <a:gd name="T67" fmla="*/ 0 h 256"/>
                  <a:gd name="T68" fmla="*/ 0 w 258"/>
                  <a:gd name="T69" fmla="*/ 0 h 256"/>
                  <a:gd name="T70" fmla="*/ 0 w 258"/>
                  <a:gd name="T71" fmla="*/ 0 h 256"/>
                  <a:gd name="T72" fmla="*/ 0 w 258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6"/>
                  <a:gd name="T113" fmla="*/ 258 w 258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6">
                    <a:moveTo>
                      <a:pt x="258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1" y="62"/>
                    </a:lnTo>
                    <a:lnTo>
                      <a:pt x="228" y="44"/>
                    </a:lnTo>
                    <a:lnTo>
                      <a:pt x="212" y="29"/>
                    </a:lnTo>
                    <a:lnTo>
                      <a:pt x="194" y="15"/>
                    </a:lnTo>
                    <a:lnTo>
                      <a:pt x="174" y="6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7" y="1"/>
                    </a:lnTo>
                    <a:lnTo>
                      <a:pt x="85" y="6"/>
                    </a:lnTo>
                    <a:lnTo>
                      <a:pt x="65" y="15"/>
                    </a:lnTo>
                    <a:lnTo>
                      <a:pt x="46" y="29"/>
                    </a:lnTo>
                    <a:lnTo>
                      <a:pt x="31" y="44"/>
                    </a:lnTo>
                    <a:lnTo>
                      <a:pt x="18" y="62"/>
                    </a:lnTo>
                    <a:lnTo>
                      <a:pt x="9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9" y="172"/>
                    </a:lnTo>
                    <a:lnTo>
                      <a:pt x="18" y="192"/>
                    </a:lnTo>
                    <a:lnTo>
                      <a:pt x="31" y="211"/>
                    </a:lnTo>
                    <a:lnTo>
                      <a:pt x="46" y="225"/>
                    </a:lnTo>
                    <a:lnTo>
                      <a:pt x="65" y="238"/>
                    </a:lnTo>
                    <a:lnTo>
                      <a:pt x="85" y="248"/>
                    </a:lnTo>
                    <a:lnTo>
                      <a:pt x="107" y="255"/>
                    </a:lnTo>
                    <a:lnTo>
                      <a:pt x="129" y="256"/>
                    </a:lnTo>
                    <a:lnTo>
                      <a:pt x="152" y="255"/>
                    </a:lnTo>
                    <a:lnTo>
                      <a:pt x="174" y="248"/>
                    </a:lnTo>
                    <a:lnTo>
                      <a:pt x="194" y="238"/>
                    </a:lnTo>
                    <a:lnTo>
                      <a:pt x="212" y="225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3" name="Line 218"/>
              <p:cNvSpPr>
                <a:spLocks noChangeShapeType="1"/>
              </p:cNvSpPr>
              <p:nvPr/>
            </p:nvSpPr>
            <p:spPr bwMode="auto">
              <a:xfrm>
                <a:off x="4229" y="269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4" name="Freeform 219"/>
              <p:cNvSpPr>
                <a:spLocks/>
              </p:cNvSpPr>
              <p:nvPr/>
            </p:nvSpPr>
            <p:spPr bwMode="auto">
              <a:xfrm>
                <a:off x="4192" y="2675"/>
                <a:ext cx="37" cy="37"/>
              </a:xfrm>
              <a:custGeom>
                <a:avLst/>
                <a:gdLst>
                  <a:gd name="T0" fmla="*/ 0 w 257"/>
                  <a:gd name="T1" fmla="*/ 0 h 256"/>
                  <a:gd name="T2" fmla="*/ 0 w 257"/>
                  <a:gd name="T3" fmla="*/ 0 h 256"/>
                  <a:gd name="T4" fmla="*/ 0 w 257"/>
                  <a:gd name="T5" fmla="*/ 0 h 256"/>
                  <a:gd name="T6" fmla="*/ 0 w 257"/>
                  <a:gd name="T7" fmla="*/ 0 h 256"/>
                  <a:gd name="T8" fmla="*/ 0 w 257"/>
                  <a:gd name="T9" fmla="*/ 0 h 256"/>
                  <a:gd name="T10" fmla="*/ 0 w 257"/>
                  <a:gd name="T11" fmla="*/ 0 h 256"/>
                  <a:gd name="T12" fmla="*/ 0 w 257"/>
                  <a:gd name="T13" fmla="*/ 0 h 256"/>
                  <a:gd name="T14" fmla="*/ 0 w 257"/>
                  <a:gd name="T15" fmla="*/ 0 h 256"/>
                  <a:gd name="T16" fmla="*/ 0 w 257"/>
                  <a:gd name="T17" fmla="*/ 0 h 256"/>
                  <a:gd name="T18" fmla="*/ 0 w 257"/>
                  <a:gd name="T19" fmla="*/ 0 h 256"/>
                  <a:gd name="T20" fmla="*/ 0 w 257"/>
                  <a:gd name="T21" fmla="*/ 0 h 256"/>
                  <a:gd name="T22" fmla="*/ 0 w 257"/>
                  <a:gd name="T23" fmla="*/ 0 h 256"/>
                  <a:gd name="T24" fmla="*/ 0 w 257"/>
                  <a:gd name="T25" fmla="*/ 0 h 256"/>
                  <a:gd name="T26" fmla="*/ 0 w 257"/>
                  <a:gd name="T27" fmla="*/ 0 h 256"/>
                  <a:gd name="T28" fmla="*/ 0 w 257"/>
                  <a:gd name="T29" fmla="*/ 0 h 256"/>
                  <a:gd name="T30" fmla="*/ 0 w 257"/>
                  <a:gd name="T31" fmla="*/ 0 h 256"/>
                  <a:gd name="T32" fmla="*/ 0 w 257"/>
                  <a:gd name="T33" fmla="*/ 0 h 256"/>
                  <a:gd name="T34" fmla="*/ 0 w 257"/>
                  <a:gd name="T35" fmla="*/ 0 h 256"/>
                  <a:gd name="T36" fmla="*/ 0 w 257"/>
                  <a:gd name="T37" fmla="*/ 0 h 256"/>
                  <a:gd name="T38" fmla="*/ 0 w 257"/>
                  <a:gd name="T39" fmla="*/ 0 h 256"/>
                  <a:gd name="T40" fmla="*/ 0 w 257"/>
                  <a:gd name="T41" fmla="*/ 0 h 256"/>
                  <a:gd name="T42" fmla="*/ 0 w 257"/>
                  <a:gd name="T43" fmla="*/ 0 h 256"/>
                  <a:gd name="T44" fmla="*/ 0 w 257"/>
                  <a:gd name="T45" fmla="*/ 0 h 256"/>
                  <a:gd name="T46" fmla="*/ 0 w 257"/>
                  <a:gd name="T47" fmla="*/ 0 h 256"/>
                  <a:gd name="T48" fmla="*/ 0 w 257"/>
                  <a:gd name="T49" fmla="*/ 0 h 256"/>
                  <a:gd name="T50" fmla="*/ 0 w 257"/>
                  <a:gd name="T51" fmla="*/ 0 h 256"/>
                  <a:gd name="T52" fmla="*/ 0 w 257"/>
                  <a:gd name="T53" fmla="*/ 0 h 256"/>
                  <a:gd name="T54" fmla="*/ 0 w 257"/>
                  <a:gd name="T55" fmla="*/ 0 h 256"/>
                  <a:gd name="T56" fmla="*/ 0 w 257"/>
                  <a:gd name="T57" fmla="*/ 0 h 256"/>
                  <a:gd name="T58" fmla="*/ 0 w 257"/>
                  <a:gd name="T59" fmla="*/ 0 h 256"/>
                  <a:gd name="T60" fmla="*/ 0 w 257"/>
                  <a:gd name="T61" fmla="*/ 0 h 256"/>
                  <a:gd name="T62" fmla="*/ 0 w 257"/>
                  <a:gd name="T63" fmla="*/ 0 h 256"/>
                  <a:gd name="T64" fmla="*/ 0 w 257"/>
                  <a:gd name="T65" fmla="*/ 0 h 256"/>
                  <a:gd name="T66" fmla="*/ 0 w 257"/>
                  <a:gd name="T67" fmla="*/ 0 h 256"/>
                  <a:gd name="T68" fmla="*/ 0 w 257"/>
                  <a:gd name="T69" fmla="*/ 0 h 256"/>
                  <a:gd name="T70" fmla="*/ 0 w 257"/>
                  <a:gd name="T71" fmla="*/ 0 h 256"/>
                  <a:gd name="T72" fmla="*/ 0 w 257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6"/>
                  <a:gd name="T113" fmla="*/ 257 w 257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6">
                    <a:moveTo>
                      <a:pt x="257" y="127"/>
                    </a:moveTo>
                    <a:lnTo>
                      <a:pt x="255" y="106"/>
                    </a:lnTo>
                    <a:lnTo>
                      <a:pt x="248" y="84"/>
                    </a:lnTo>
                    <a:lnTo>
                      <a:pt x="240" y="64"/>
                    </a:lnTo>
                    <a:lnTo>
                      <a:pt x="227" y="45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2" y="7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7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6" y="64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6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3" y="239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6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2" y="239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8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5" name="Line 220"/>
              <p:cNvSpPr>
                <a:spLocks noChangeShapeType="1"/>
              </p:cNvSpPr>
              <p:nvPr/>
            </p:nvSpPr>
            <p:spPr bwMode="auto">
              <a:xfrm>
                <a:off x="4230" y="174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6" name="Freeform 221"/>
              <p:cNvSpPr>
                <a:spLocks/>
              </p:cNvSpPr>
              <p:nvPr/>
            </p:nvSpPr>
            <p:spPr bwMode="auto">
              <a:xfrm>
                <a:off x="4193" y="1729"/>
                <a:ext cx="37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6" y="85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6" y="174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3" y="240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6" y="212"/>
                    </a:lnTo>
                    <a:lnTo>
                      <a:pt x="240" y="193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6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7" name="Line 222"/>
              <p:cNvSpPr>
                <a:spLocks noChangeShapeType="1"/>
              </p:cNvSpPr>
              <p:nvPr/>
            </p:nvSpPr>
            <p:spPr bwMode="auto">
              <a:xfrm>
                <a:off x="4246" y="252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8" name="Freeform 223"/>
              <p:cNvSpPr>
                <a:spLocks/>
              </p:cNvSpPr>
              <p:nvPr/>
            </p:nvSpPr>
            <p:spPr bwMode="auto">
              <a:xfrm>
                <a:off x="4209" y="2507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69" name="Line 224"/>
              <p:cNvSpPr>
                <a:spLocks noChangeShapeType="1"/>
              </p:cNvSpPr>
              <p:nvPr/>
            </p:nvSpPr>
            <p:spPr bwMode="auto">
              <a:xfrm>
                <a:off x="4249" y="285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0" name="Freeform 225"/>
              <p:cNvSpPr>
                <a:spLocks/>
              </p:cNvSpPr>
              <p:nvPr/>
            </p:nvSpPr>
            <p:spPr bwMode="auto">
              <a:xfrm>
                <a:off x="4212" y="2840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8"/>
                    </a:lnTo>
                    <a:lnTo>
                      <a:pt x="251" y="86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6" y="65"/>
                    </a:lnTo>
                    <a:lnTo>
                      <a:pt x="8" y="86"/>
                    </a:lnTo>
                    <a:lnTo>
                      <a:pt x="2" y="108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6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1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1" name="Line 226"/>
              <p:cNvSpPr>
                <a:spLocks noChangeShapeType="1"/>
              </p:cNvSpPr>
              <p:nvPr/>
            </p:nvSpPr>
            <p:spPr bwMode="auto">
              <a:xfrm>
                <a:off x="4254" y="248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2" name="Freeform 227"/>
              <p:cNvSpPr>
                <a:spLocks/>
              </p:cNvSpPr>
              <p:nvPr/>
            </p:nvSpPr>
            <p:spPr bwMode="auto">
              <a:xfrm>
                <a:off x="4217" y="2469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2" y="107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3" name="Line 228"/>
              <p:cNvSpPr>
                <a:spLocks noChangeShapeType="1"/>
              </p:cNvSpPr>
              <p:nvPr/>
            </p:nvSpPr>
            <p:spPr bwMode="auto">
              <a:xfrm>
                <a:off x="4268" y="132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4" name="Freeform 229"/>
              <p:cNvSpPr>
                <a:spLocks/>
              </p:cNvSpPr>
              <p:nvPr/>
            </p:nvSpPr>
            <p:spPr bwMode="auto">
              <a:xfrm>
                <a:off x="4231" y="1308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7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2" y="31"/>
                    </a:lnTo>
                    <a:lnTo>
                      <a:pt x="193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4"/>
                    </a:lnTo>
                    <a:lnTo>
                      <a:pt x="17" y="193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1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2" y="256"/>
                    </a:lnTo>
                    <a:lnTo>
                      <a:pt x="174" y="251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5" name="Line 230"/>
              <p:cNvSpPr>
                <a:spLocks noChangeShapeType="1"/>
              </p:cNvSpPr>
              <p:nvPr/>
            </p:nvSpPr>
            <p:spPr bwMode="auto">
              <a:xfrm>
                <a:off x="4303" y="280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6" name="Freeform 231"/>
              <p:cNvSpPr>
                <a:spLocks/>
              </p:cNvSpPr>
              <p:nvPr/>
            </p:nvSpPr>
            <p:spPr bwMode="auto">
              <a:xfrm>
                <a:off x="4266" y="2785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3" y="249"/>
                    </a:lnTo>
                    <a:lnTo>
                      <a:pt x="193" y="241"/>
                    </a:lnTo>
                    <a:lnTo>
                      <a:pt x="211" y="227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7" name="Line 232"/>
              <p:cNvSpPr>
                <a:spLocks noChangeShapeType="1"/>
              </p:cNvSpPr>
              <p:nvPr/>
            </p:nvSpPr>
            <p:spPr bwMode="auto">
              <a:xfrm>
                <a:off x="4317" y="23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8" name="Freeform 233"/>
              <p:cNvSpPr>
                <a:spLocks/>
              </p:cNvSpPr>
              <p:nvPr/>
            </p:nvSpPr>
            <p:spPr bwMode="auto">
              <a:xfrm>
                <a:off x="4281" y="2282"/>
                <a:ext cx="36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1" y="29"/>
                    </a:lnTo>
                    <a:lnTo>
                      <a:pt x="192" y="17"/>
                    </a:lnTo>
                    <a:lnTo>
                      <a:pt x="172" y="6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6"/>
                    </a:lnTo>
                    <a:lnTo>
                      <a:pt x="62" y="17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2"/>
                    </a:lnTo>
                    <a:lnTo>
                      <a:pt x="16" y="192"/>
                    </a:lnTo>
                    <a:lnTo>
                      <a:pt x="29" y="211"/>
                    </a:lnTo>
                    <a:lnTo>
                      <a:pt x="46" y="226"/>
                    </a:lnTo>
                    <a:lnTo>
                      <a:pt x="62" y="239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2" y="239"/>
                    </a:lnTo>
                    <a:lnTo>
                      <a:pt x="211" y="226"/>
                    </a:lnTo>
                    <a:lnTo>
                      <a:pt x="226" y="211"/>
                    </a:lnTo>
                    <a:lnTo>
                      <a:pt x="240" y="192"/>
                    </a:lnTo>
                    <a:lnTo>
                      <a:pt x="249" y="172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79" name="Line 234"/>
              <p:cNvSpPr>
                <a:spLocks noChangeShapeType="1"/>
              </p:cNvSpPr>
              <p:nvPr/>
            </p:nvSpPr>
            <p:spPr bwMode="auto">
              <a:xfrm>
                <a:off x="4330" y="290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0" name="Freeform 235"/>
              <p:cNvSpPr>
                <a:spLocks/>
              </p:cNvSpPr>
              <p:nvPr/>
            </p:nvSpPr>
            <p:spPr bwMode="auto">
              <a:xfrm>
                <a:off x="4293" y="2885"/>
                <a:ext cx="37" cy="37"/>
              </a:xfrm>
              <a:custGeom>
                <a:avLst/>
                <a:gdLst>
                  <a:gd name="T0" fmla="*/ 0 w 258"/>
                  <a:gd name="T1" fmla="*/ 0 h 256"/>
                  <a:gd name="T2" fmla="*/ 0 w 258"/>
                  <a:gd name="T3" fmla="*/ 0 h 256"/>
                  <a:gd name="T4" fmla="*/ 0 w 258"/>
                  <a:gd name="T5" fmla="*/ 0 h 256"/>
                  <a:gd name="T6" fmla="*/ 0 w 258"/>
                  <a:gd name="T7" fmla="*/ 0 h 256"/>
                  <a:gd name="T8" fmla="*/ 0 w 258"/>
                  <a:gd name="T9" fmla="*/ 0 h 256"/>
                  <a:gd name="T10" fmla="*/ 0 w 258"/>
                  <a:gd name="T11" fmla="*/ 0 h 256"/>
                  <a:gd name="T12" fmla="*/ 0 w 258"/>
                  <a:gd name="T13" fmla="*/ 0 h 256"/>
                  <a:gd name="T14" fmla="*/ 0 w 258"/>
                  <a:gd name="T15" fmla="*/ 0 h 256"/>
                  <a:gd name="T16" fmla="*/ 0 w 258"/>
                  <a:gd name="T17" fmla="*/ 0 h 256"/>
                  <a:gd name="T18" fmla="*/ 0 w 258"/>
                  <a:gd name="T19" fmla="*/ 0 h 256"/>
                  <a:gd name="T20" fmla="*/ 0 w 258"/>
                  <a:gd name="T21" fmla="*/ 0 h 256"/>
                  <a:gd name="T22" fmla="*/ 0 w 258"/>
                  <a:gd name="T23" fmla="*/ 0 h 256"/>
                  <a:gd name="T24" fmla="*/ 0 w 258"/>
                  <a:gd name="T25" fmla="*/ 0 h 256"/>
                  <a:gd name="T26" fmla="*/ 0 w 258"/>
                  <a:gd name="T27" fmla="*/ 0 h 256"/>
                  <a:gd name="T28" fmla="*/ 0 w 258"/>
                  <a:gd name="T29" fmla="*/ 0 h 256"/>
                  <a:gd name="T30" fmla="*/ 0 w 258"/>
                  <a:gd name="T31" fmla="*/ 0 h 256"/>
                  <a:gd name="T32" fmla="*/ 0 w 258"/>
                  <a:gd name="T33" fmla="*/ 0 h 256"/>
                  <a:gd name="T34" fmla="*/ 0 w 258"/>
                  <a:gd name="T35" fmla="*/ 0 h 256"/>
                  <a:gd name="T36" fmla="*/ 0 w 258"/>
                  <a:gd name="T37" fmla="*/ 0 h 256"/>
                  <a:gd name="T38" fmla="*/ 0 w 258"/>
                  <a:gd name="T39" fmla="*/ 0 h 256"/>
                  <a:gd name="T40" fmla="*/ 0 w 258"/>
                  <a:gd name="T41" fmla="*/ 0 h 256"/>
                  <a:gd name="T42" fmla="*/ 0 w 258"/>
                  <a:gd name="T43" fmla="*/ 0 h 256"/>
                  <a:gd name="T44" fmla="*/ 0 w 258"/>
                  <a:gd name="T45" fmla="*/ 0 h 256"/>
                  <a:gd name="T46" fmla="*/ 0 w 258"/>
                  <a:gd name="T47" fmla="*/ 0 h 256"/>
                  <a:gd name="T48" fmla="*/ 0 w 258"/>
                  <a:gd name="T49" fmla="*/ 0 h 256"/>
                  <a:gd name="T50" fmla="*/ 0 w 258"/>
                  <a:gd name="T51" fmla="*/ 0 h 256"/>
                  <a:gd name="T52" fmla="*/ 0 w 258"/>
                  <a:gd name="T53" fmla="*/ 0 h 256"/>
                  <a:gd name="T54" fmla="*/ 0 w 258"/>
                  <a:gd name="T55" fmla="*/ 0 h 256"/>
                  <a:gd name="T56" fmla="*/ 0 w 258"/>
                  <a:gd name="T57" fmla="*/ 0 h 256"/>
                  <a:gd name="T58" fmla="*/ 0 w 258"/>
                  <a:gd name="T59" fmla="*/ 0 h 256"/>
                  <a:gd name="T60" fmla="*/ 0 w 258"/>
                  <a:gd name="T61" fmla="*/ 0 h 256"/>
                  <a:gd name="T62" fmla="*/ 0 w 258"/>
                  <a:gd name="T63" fmla="*/ 0 h 256"/>
                  <a:gd name="T64" fmla="*/ 0 w 258"/>
                  <a:gd name="T65" fmla="*/ 0 h 256"/>
                  <a:gd name="T66" fmla="*/ 0 w 258"/>
                  <a:gd name="T67" fmla="*/ 0 h 256"/>
                  <a:gd name="T68" fmla="*/ 0 w 258"/>
                  <a:gd name="T69" fmla="*/ 0 h 256"/>
                  <a:gd name="T70" fmla="*/ 0 w 258"/>
                  <a:gd name="T71" fmla="*/ 0 h 256"/>
                  <a:gd name="T72" fmla="*/ 0 w 258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6"/>
                  <a:gd name="T113" fmla="*/ 258 w 258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6">
                    <a:moveTo>
                      <a:pt x="258" y="127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40" y="63"/>
                    </a:lnTo>
                    <a:lnTo>
                      <a:pt x="227" y="45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2" y="6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6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5"/>
                    </a:lnTo>
                    <a:lnTo>
                      <a:pt x="17" y="63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7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4" y="239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6"/>
                    </a:lnTo>
                    <a:lnTo>
                      <a:pt x="152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2" y="226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6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1" name="Line 236"/>
              <p:cNvSpPr>
                <a:spLocks noChangeShapeType="1"/>
              </p:cNvSpPr>
              <p:nvPr/>
            </p:nvSpPr>
            <p:spPr bwMode="auto">
              <a:xfrm>
                <a:off x="4330" y="203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2" name="Freeform 237"/>
              <p:cNvSpPr>
                <a:spLocks/>
              </p:cNvSpPr>
              <p:nvPr/>
            </p:nvSpPr>
            <p:spPr bwMode="auto">
              <a:xfrm>
                <a:off x="4293" y="2013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6"/>
                    </a:lnTo>
                    <a:lnTo>
                      <a:pt x="249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49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3" name="Line 238"/>
              <p:cNvSpPr>
                <a:spLocks noChangeShapeType="1"/>
              </p:cNvSpPr>
              <p:nvPr/>
            </p:nvSpPr>
            <p:spPr bwMode="auto">
              <a:xfrm>
                <a:off x="4348" y="192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4" name="Freeform 239"/>
              <p:cNvSpPr>
                <a:spLocks/>
              </p:cNvSpPr>
              <p:nvPr/>
            </p:nvSpPr>
            <p:spPr bwMode="auto">
              <a:xfrm>
                <a:off x="4311" y="1903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3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3" y="257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5" name="Line 240"/>
              <p:cNvSpPr>
                <a:spLocks noChangeShapeType="1"/>
              </p:cNvSpPr>
              <p:nvPr/>
            </p:nvSpPr>
            <p:spPr bwMode="auto">
              <a:xfrm>
                <a:off x="4368" y="13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6" name="Freeform 241"/>
              <p:cNvSpPr>
                <a:spLocks/>
              </p:cNvSpPr>
              <p:nvPr/>
            </p:nvSpPr>
            <p:spPr bwMode="auto">
              <a:xfrm>
                <a:off x="4332" y="1345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41" y="64"/>
                    </a:lnTo>
                    <a:lnTo>
                      <a:pt x="228" y="47"/>
                    </a:lnTo>
                    <a:lnTo>
                      <a:pt x="211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0" y="47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1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2" y="257"/>
                    </a:lnTo>
                    <a:lnTo>
                      <a:pt x="173" y="251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7" name="Line 242"/>
              <p:cNvSpPr>
                <a:spLocks noChangeShapeType="1"/>
              </p:cNvSpPr>
              <p:nvPr/>
            </p:nvSpPr>
            <p:spPr bwMode="auto">
              <a:xfrm>
                <a:off x="4383" y="243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8" name="Freeform 243"/>
              <p:cNvSpPr>
                <a:spLocks/>
              </p:cNvSpPr>
              <p:nvPr/>
            </p:nvSpPr>
            <p:spPr bwMode="auto">
              <a:xfrm>
                <a:off x="4347" y="2413"/>
                <a:ext cx="36" cy="37"/>
              </a:xfrm>
              <a:custGeom>
                <a:avLst/>
                <a:gdLst>
                  <a:gd name="T0" fmla="*/ 0 w 256"/>
                  <a:gd name="T1" fmla="*/ 0 h 257"/>
                  <a:gd name="T2" fmla="*/ 0 w 256"/>
                  <a:gd name="T3" fmla="*/ 0 h 257"/>
                  <a:gd name="T4" fmla="*/ 0 w 256"/>
                  <a:gd name="T5" fmla="*/ 0 h 257"/>
                  <a:gd name="T6" fmla="*/ 0 w 256"/>
                  <a:gd name="T7" fmla="*/ 0 h 257"/>
                  <a:gd name="T8" fmla="*/ 0 w 256"/>
                  <a:gd name="T9" fmla="*/ 0 h 257"/>
                  <a:gd name="T10" fmla="*/ 0 w 256"/>
                  <a:gd name="T11" fmla="*/ 0 h 257"/>
                  <a:gd name="T12" fmla="*/ 0 w 256"/>
                  <a:gd name="T13" fmla="*/ 0 h 257"/>
                  <a:gd name="T14" fmla="*/ 0 w 256"/>
                  <a:gd name="T15" fmla="*/ 0 h 257"/>
                  <a:gd name="T16" fmla="*/ 0 w 256"/>
                  <a:gd name="T17" fmla="*/ 0 h 257"/>
                  <a:gd name="T18" fmla="*/ 0 w 256"/>
                  <a:gd name="T19" fmla="*/ 0 h 257"/>
                  <a:gd name="T20" fmla="*/ 0 w 256"/>
                  <a:gd name="T21" fmla="*/ 0 h 257"/>
                  <a:gd name="T22" fmla="*/ 0 w 256"/>
                  <a:gd name="T23" fmla="*/ 0 h 257"/>
                  <a:gd name="T24" fmla="*/ 0 w 256"/>
                  <a:gd name="T25" fmla="*/ 0 h 257"/>
                  <a:gd name="T26" fmla="*/ 0 w 256"/>
                  <a:gd name="T27" fmla="*/ 0 h 257"/>
                  <a:gd name="T28" fmla="*/ 0 w 256"/>
                  <a:gd name="T29" fmla="*/ 0 h 257"/>
                  <a:gd name="T30" fmla="*/ 0 w 256"/>
                  <a:gd name="T31" fmla="*/ 0 h 257"/>
                  <a:gd name="T32" fmla="*/ 0 w 256"/>
                  <a:gd name="T33" fmla="*/ 0 h 257"/>
                  <a:gd name="T34" fmla="*/ 0 w 256"/>
                  <a:gd name="T35" fmla="*/ 0 h 257"/>
                  <a:gd name="T36" fmla="*/ 0 w 256"/>
                  <a:gd name="T37" fmla="*/ 0 h 257"/>
                  <a:gd name="T38" fmla="*/ 0 w 256"/>
                  <a:gd name="T39" fmla="*/ 0 h 257"/>
                  <a:gd name="T40" fmla="*/ 0 w 256"/>
                  <a:gd name="T41" fmla="*/ 0 h 257"/>
                  <a:gd name="T42" fmla="*/ 0 w 256"/>
                  <a:gd name="T43" fmla="*/ 0 h 257"/>
                  <a:gd name="T44" fmla="*/ 0 w 256"/>
                  <a:gd name="T45" fmla="*/ 0 h 257"/>
                  <a:gd name="T46" fmla="*/ 0 w 256"/>
                  <a:gd name="T47" fmla="*/ 0 h 257"/>
                  <a:gd name="T48" fmla="*/ 0 w 256"/>
                  <a:gd name="T49" fmla="*/ 0 h 257"/>
                  <a:gd name="T50" fmla="*/ 0 w 256"/>
                  <a:gd name="T51" fmla="*/ 0 h 257"/>
                  <a:gd name="T52" fmla="*/ 0 w 256"/>
                  <a:gd name="T53" fmla="*/ 0 h 257"/>
                  <a:gd name="T54" fmla="*/ 0 w 256"/>
                  <a:gd name="T55" fmla="*/ 0 h 257"/>
                  <a:gd name="T56" fmla="*/ 0 w 256"/>
                  <a:gd name="T57" fmla="*/ 0 h 257"/>
                  <a:gd name="T58" fmla="*/ 0 w 256"/>
                  <a:gd name="T59" fmla="*/ 0 h 257"/>
                  <a:gd name="T60" fmla="*/ 0 w 256"/>
                  <a:gd name="T61" fmla="*/ 0 h 257"/>
                  <a:gd name="T62" fmla="*/ 0 w 256"/>
                  <a:gd name="T63" fmla="*/ 0 h 257"/>
                  <a:gd name="T64" fmla="*/ 0 w 256"/>
                  <a:gd name="T65" fmla="*/ 0 h 257"/>
                  <a:gd name="T66" fmla="*/ 0 w 256"/>
                  <a:gd name="T67" fmla="*/ 0 h 257"/>
                  <a:gd name="T68" fmla="*/ 0 w 256"/>
                  <a:gd name="T69" fmla="*/ 0 h 257"/>
                  <a:gd name="T70" fmla="*/ 0 w 256"/>
                  <a:gd name="T71" fmla="*/ 0 h 257"/>
                  <a:gd name="T72" fmla="*/ 0 w 256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7"/>
                  <a:gd name="T113" fmla="*/ 256 w 256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7">
                    <a:moveTo>
                      <a:pt x="256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9" y="63"/>
                    </a:lnTo>
                    <a:lnTo>
                      <a:pt x="226" y="46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2" y="6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6"/>
                    </a:lnTo>
                    <a:lnTo>
                      <a:pt x="63" y="17"/>
                    </a:lnTo>
                    <a:lnTo>
                      <a:pt x="45" y="29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3"/>
                    </a:lnTo>
                    <a:lnTo>
                      <a:pt x="17" y="192"/>
                    </a:lnTo>
                    <a:lnTo>
                      <a:pt x="29" y="211"/>
                    </a:lnTo>
                    <a:lnTo>
                      <a:pt x="45" y="226"/>
                    </a:lnTo>
                    <a:lnTo>
                      <a:pt x="63" y="241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41"/>
                    </a:lnTo>
                    <a:lnTo>
                      <a:pt x="211" y="226"/>
                    </a:lnTo>
                    <a:lnTo>
                      <a:pt x="226" y="211"/>
                    </a:lnTo>
                    <a:lnTo>
                      <a:pt x="239" y="192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89" name="Line 244"/>
              <p:cNvSpPr>
                <a:spLocks noChangeShapeType="1"/>
              </p:cNvSpPr>
              <p:nvPr/>
            </p:nvSpPr>
            <p:spPr bwMode="auto">
              <a:xfrm>
                <a:off x="4392" y="180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0" name="Freeform 245"/>
              <p:cNvSpPr>
                <a:spLocks/>
              </p:cNvSpPr>
              <p:nvPr/>
            </p:nvSpPr>
            <p:spPr bwMode="auto">
              <a:xfrm>
                <a:off x="4356" y="1785"/>
                <a:ext cx="36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5" y="105"/>
                    </a:lnTo>
                    <a:lnTo>
                      <a:pt x="249" y="84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5" y="255"/>
                    </a:lnTo>
                    <a:lnTo>
                      <a:pt x="128" y="258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1" name="Line 246"/>
              <p:cNvSpPr>
                <a:spLocks noChangeShapeType="1"/>
              </p:cNvSpPr>
              <p:nvPr/>
            </p:nvSpPr>
            <p:spPr bwMode="auto">
              <a:xfrm>
                <a:off x="4415" y="311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2" name="Freeform 247"/>
              <p:cNvSpPr>
                <a:spLocks/>
              </p:cNvSpPr>
              <p:nvPr/>
            </p:nvSpPr>
            <p:spPr bwMode="auto">
              <a:xfrm>
                <a:off x="4378" y="3096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3" name="Line 248"/>
              <p:cNvSpPr>
                <a:spLocks noChangeShapeType="1"/>
              </p:cNvSpPr>
              <p:nvPr/>
            </p:nvSpPr>
            <p:spPr bwMode="auto">
              <a:xfrm>
                <a:off x="4430" y="213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4" name="Freeform 249"/>
              <p:cNvSpPr>
                <a:spLocks/>
              </p:cNvSpPr>
              <p:nvPr/>
            </p:nvSpPr>
            <p:spPr bwMode="auto">
              <a:xfrm>
                <a:off x="4394" y="2117"/>
                <a:ext cx="36" cy="36"/>
              </a:xfrm>
              <a:custGeom>
                <a:avLst/>
                <a:gdLst>
                  <a:gd name="T0" fmla="*/ 0 w 256"/>
                  <a:gd name="T1" fmla="*/ 0 h 257"/>
                  <a:gd name="T2" fmla="*/ 0 w 256"/>
                  <a:gd name="T3" fmla="*/ 0 h 257"/>
                  <a:gd name="T4" fmla="*/ 0 w 256"/>
                  <a:gd name="T5" fmla="*/ 0 h 257"/>
                  <a:gd name="T6" fmla="*/ 0 w 256"/>
                  <a:gd name="T7" fmla="*/ 0 h 257"/>
                  <a:gd name="T8" fmla="*/ 0 w 256"/>
                  <a:gd name="T9" fmla="*/ 0 h 257"/>
                  <a:gd name="T10" fmla="*/ 0 w 256"/>
                  <a:gd name="T11" fmla="*/ 0 h 257"/>
                  <a:gd name="T12" fmla="*/ 0 w 256"/>
                  <a:gd name="T13" fmla="*/ 0 h 257"/>
                  <a:gd name="T14" fmla="*/ 0 w 256"/>
                  <a:gd name="T15" fmla="*/ 0 h 257"/>
                  <a:gd name="T16" fmla="*/ 0 w 256"/>
                  <a:gd name="T17" fmla="*/ 0 h 257"/>
                  <a:gd name="T18" fmla="*/ 0 w 256"/>
                  <a:gd name="T19" fmla="*/ 0 h 257"/>
                  <a:gd name="T20" fmla="*/ 0 w 256"/>
                  <a:gd name="T21" fmla="*/ 0 h 257"/>
                  <a:gd name="T22" fmla="*/ 0 w 256"/>
                  <a:gd name="T23" fmla="*/ 0 h 257"/>
                  <a:gd name="T24" fmla="*/ 0 w 256"/>
                  <a:gd name="T25" fmla="*/ 0 h 257"/>
                  <a:gd name="T26" fmla="*/ 0 w 256"/>
                  <a:gd name="T27" fmla="*/ 0 h 257"/>
                  <a:gd name="T28" fmla="*/ 0 w 256"/>
                  <a:gd name="T29" fmla="*/ 0 h 257"/>
                  <a:gd name="T30" fmla="*/ 0 w 256"/>
                  <a:gd name="T31" fmla="*/ 0 h 257"/>
                  <a:gd name="T32" fmla="*/ 0 w 256"/>
                  <a:gd name="T33" fmla="*/ 0 h 257"/>
                  <a:gd name="T34" fmla="*/ 0 w 256"/>
                  <a:gd name="T35" fmla="*/ 0 h 257"/>
                  <a:gd name="T36" fmla="*/ 0 w 256"/>
                  <a:gd name="T37" fmla="*/ 0 h 257"/>
                  <a:gd name="T38" fmla="*/ 0 w 256"/>
                  <a:gd name="T39" fmla="*/ 0 h 257"/>
                  <a:gd name="T40" fmla="*/ 0 w 256"/>
                  <a:gd name="T41" fmla="*/ 0 h 257"/>
                  <a:gd name="T42" fmla="*/ 0 w 256"/>
                  <a:gd name="T43" fmla="*/ 0 h 257"/>
                  <a:gd name="T44" fmla="*/ 0 w 256"/>
                  <a:gd name="T45" fmla="*/ 0 h 257"/>
                  <a:gd name="T46" fmla="*/ 0 w 256"/>
                  <a:gd name="T47" fmla="*/ 0 h 257"/>
                  <a:gd name="T48" fmla="*/ 0 w 256"/>
                  <a:gd name="T49" fmla="*/ 0 h 257"/>
                  <a:gd name="T50" fmla="*/ 0 w 256"/>
                  <a:gd name="T51" fmla="*/ 0 h 257"/>
                  <a:gd name="T52" fmla="*/ 0 w 256"/>
                  <a:gd name="T53" fmla="*/ 0 h 257"/>
                  <a:gd name="T54" fmla="*/ 0 w 256"/>
                  <a:gd name="T55" fmla="*/ 0 h 257"/>
                  <a:gd name="T56" fmla="*/ 0 w 256"/>
                  <a:gd name="T57" fmla="*/ 0 h 257"/>
                  <a:gd name="T58" fmla="*/ 0 w 256"/>
                  <a:gd name="T59" fmla="*/ 0 h 257"/>
                  <a:gd name="T60" fmla="*/ 0 w 256"/>
                  <a:gd name="T61" fmla="*/ 0 h 257"/>
                  <a:gd name="T62" fmla="*/ 0 w 256"/>
                  <a:gd name="T63" fmla="*/ 0 h 257"/>
                  <a:gd name="T64" fmla="*/ 0 w 256"/>
                  <a:gd name="T65" fmla="*/ 0 h 257"/>
                  <a:gd name="T66" fmla="*/ 0 w 256"/>
                  <a:gd name="T67" fmla="*/ 0 h 257"/>
                  <a:gd name="T68" fmla="*/ 0 w 256"/>
                  <a:gd name="T69" fmla="*/ 0 h 257"/>
                  <a:gd name="T70" fmla="*/ 0 w 256"/>
                  <a:gd name="T71" fmla="*/ 0 h 257"/>
                  <a:gd name="T72" fmla="*/ 0 w 256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7"/>
                  <a:gd name="T113" fmla="*/ 256 w 256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7">
                    <a:moveTo>
                      <a:pt x="256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9" y="64"/>
                    </a:lnTo>
                    <a:lnTo>
                      <a:pt x="226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4" y="30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3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4" y="228"/>
                    </a:lnTo>
                    <a:lnTo>
                      <a:pt x="63" y="240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6" y="211"/>
                    </a:lnTo>
                    <a:lnTo>
                      <a:pt x="239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5" name="Line 250"/>
              <p:cNvSpPr>
                <a:spLocks noChangeShapeType="1"/>
              </p:cNvSpPr>
              <p:nvPr/>
            </p:nvSpPr>
            <p:spPr bwMode="auto">
              <a:xfrm>
                <a:off x="4431" y="307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6" name="Freeform 251"/>
              <p:cNvSpPr>
                <a:spLocks/>
              </p:cNvSpPr>
              <p:nvPr/>
            </p:nvSpPr>
            <p:spPr bwMode="auto">
              <a:xfrm>
                <a:off x="4394" y="3059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1" y="65"/>
                    </a:lnTo>
                    <a:lnTo>
                      <a:pt x="226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5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6" y="212"/>
                    </a:lnTo>
                    <a:lnTo>
                      <a:pt x="241" y="193"/>
                    </a:lnTo>
                    <a:lnTo>
                      <a:pt x="249" y="172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7" name="Line 252"/>
              <p:cNvSpPr>
                <a:spLocks noChangeShapeType="1"/>
              </p:cNvSpPr>
              <p:nvPr/>
            </p:nvSpPr>
            <p:spPr bwMode="auto">
              <a:xfrm>
                <a:off x="4434" y="249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8" name="Freeform 253"/>
              <p:cNvSpPr>
                <a:spLocks/>
              </p:cNvSpPr>
              <p:nvPr/>
            </p:nvSpPr>
            <p:spPr bwMode="auto">
              <a:xfrm>
                <a:off x="4397" y="2480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29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5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30" y="259"/>
                    </a:lnTo>
                    <a:lnTo>
                      <a:pt x="153" y="255"/>
                    </a:lnTo>
                    <a:lnTo>
                      <a:pt x="175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699" name="Line 254"/>
              <p:cNvSpPr>
                <a:spLocks noChangeShapeType="1"/>
              </p:cNvSpPr>
              <p:nvPr/>
            </p:nvSpPr>
            <p:spPr bwMode="auto">
              <a:xfrm>
                <a:off x="4468" y="187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0" name="Freeform 255"/>
              <p:cNvSpPr>
                <a:spLocks/>
              </p:cNvSpPr>
              <p:nvPr/>
            </p:nvSpPr>
            <p:spPr bwMode="auto">
              <a:xfrm>
                <a:off x="4432" y="1853"/>
                <a:ext cx="36" cy="37"/>
              </a:xfrm>
              <a:custGeom>
                <a:avLst/>
                <a:gdLst>
                  <a:gd name="T0" fmla="*/ 0 w 256"/>
                  <a:gd name="T1" fmla="*/ 0 h 256"/>
                  <a:gd name="T2" fmla="*/ 0 w 256"/>
                  <a:gd name="T3" fmla="*/ 0 h 256"/>
                  <a:gd name="T4" fmla="*/ 0 w 256"/>
                  <a:gd name="T5" fmla="*/ 0 h 256"/>
                  <a:gd name="T6" fmla="*/ 0 w 256"/>
                  <a:gd name="T7" fmla="*/ 0 h 256"/>
                  <a:gd name="T8" fmla="*/ 0 w 256"/>
                  <a:gd name="T9" fmla="*/ 0 h 256"/>
                  <a:gd name="T10" fmla="*/ 0 w 256"/>
                  <a:gd name="T11" fmla="*/ 0 h 256"/>
                  <a:gd name="T12" fmla="*/ 0 w 256"/>
                  <a:gd name="T13" fmla="*/ 0 h 256"/>
                  <a:gd name="T14" fmla="*/ 0 w 256"/>
                  <a:gd name="T15" fmla="*/ 0 h 256"/>
                  <a:gd name="T16" fmla="*/ 0 w 256"/>
                  <a:gd name="T17" fmla="*/ 0 h 256"/>
                  <a:gd name="T18" fmla="*/ 0 w 256"/>
                  <a:gd name="T19" fmla="*/ 0 h 256"/>
                  <a:gd name="T20" fmla="*/ 0 w 256"/>
                  <a:gd name="T21" fmla="*/ 0 h 256"/>
                  <a:gd name="T22" fmla="*/ 0 w 256"/>
                  <a:gd name="T23" fmla="*/ 0 h 256"/>
                  <a:gd name="T24" fmla="*/ 0 w 256"/>
                  <a:gd name="T25" fmla="*/ 0 h 256"/>
                  <a:gd name="T26" fmla="*/ 0 w 256"/>
                  <a:gd name="T27" fmla="*/ 0 h 256"/>
                  <a:gd name="T28" fmla="*/ 0 w 256"/>
                  <a:gd name="T29" fmla="*/ 0 h 256"/>
                  <a:gd name="T30" fmla="*/ 0 w 256"/>
                  <a:gd name="T31" fmla="*/ 0 h 256"/>
                  <a:gd name="T32" fmla="*/ 0 w 256"/>
                  <a:gd name="T33" fmla="*/ 0 h 256"/>
                  <a:gd name="T34" fmla="*/ 0 w 256"/>
                  <a:gd name="T35" fmla="*/ 0 h 256"/>
                  <a:gd name="T36" fmla="*/ 0 w 256"/>
                  <a:gd name="T37" fmla="*/ 0 h 256"/>
                  <a:gd name="T38" fmla="*/ 0 w 256"/>
                  <a:gd name="T39" fmla="*/ 0 h 256"/>
                  <a:gd name="T40" fmla="*/ 0 w 256"/>
                  <a:gd name="T41" fmla="*/ 0 h 256"/>
                  <a:gd name="T42" fmla="*/ 0 w 256"/>
                  <a:gd name="T43" fmla="*/ 0 h 256"/>
                  <a:gd name="T44" fmla="*/ 0 w 256"/>
                  <a:gd name="T45" fmla="*/ 0 h 256"/>
                  <a:gd name="T46" fmla="*/ 0 w 256"/>
                  <a:gd name="T47" fmla="*/ 0 h 256"/>
                  <a:gd name="T48" fmla="*/ 0 w 256"/>
                  <a:gd name="T49" fmla="*/ 0 h 256"/>
                  <a:gd name="T50" fmla="*/ 0 w 256"/>
                  <a:gd name="T51" fmla="*/ 0 h 256"/>
                  <a:gd name="T52" fmla="*/ 0 w 256"/>
                  <a:gd name="T53" fmla="*/ 0 h 256"/>
                  <a:gd name="T54" fmla="*/ 0 w 256"/>
                  <a:gd name="T55" fmla="*/ 0 h 256"/>
                  <a:gd name="T56" fmla="*/ 0 w 256"/>
                  <a:gd name="T57" fmla="*/ 0 h 256"/>
                  <a:gd name="T58" fmla="*/ 0 w 256"/>
                  <a:gd name="T59" fmla="*/ 0 h 256"/>
                  <a:gd name="T60" fmla="*/ 0 w 256"/>
                  <a:gd name="T61" fmla="*/ 0 h 256"/>
                  <a:gd name="T62" fmla="*/ 0 w 256"/>
                  <a:gd name="T63" fmla="*/ 0 h 256"/>
                  <a:gd name="T64" fmla="*/ 0 w 256"/>
                  <a:gd name="T65" fmla="*/ 0 h 256"/>
                  <a:gd name="T66" fmla="*/ 0 w 256"/>
                  <a:gd name="T67" fmla="*/ 0 h 256"/>
                  <a:gd name="T68" fmla="*/ 0 w 256"/>
                  <a:gd name="T69" fmla="*/ 0 h 256"/>
                  <a:gd name="T70" fmla="*/ 0 w 256"/>
                  <a:gd name="T71" fmla="*/ 0 h 256"/>
                  <a:gd name="T72" fmla="*/ 0 w 256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6"/>
                  <a:gd name="T113" fmla="*/ 256 w 256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6">
                    <a:moveTo>
                      <a:pt x="256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8" y="63"/>
                    </a:lnTo>
                    <a:lnTo>
                      <a:pt x="226" y="45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2" y="7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7"/>
                    </a:lnTo>
                    <a:lnTo>
                      <a:pt x="63" y="17"/>
                    </a:lnTo>
                    <a:lnTo>
                      <a:pt x="45" y="30"/>
                    </a:lnTo>
                    <a:lnTo>
                      <a:pt x="29" y="45"/>
                    </a:lnTo>
                    <a:lnTo>
                      <a:pt x="17" y="63"/>
                    </a:lnTo>
                    <a:lnTo>
                      <a:pt x="6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3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5" y="226"/>
                    </a:lnTo>
                    <a:lnTo>
                      <a:pt x="63" y="240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6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2" y="240"/>
                    </a:lnTo>
                    <a:lnTo>
                      <a:pt x="211" y="226"/>
                    </a:lnTo>
                    <a:lnTo>
                      <a:pt x="226" y="212"/>
                    </a:lnTo>
                    <a:lnTo>
                      <a:pt x="238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1" name="Line 256"/>
              <p:cNvSpPr>
                <a:spLocks noChangeShapeType="1"/>
              </p:cNvSpPr>
              <p:nvPr/>
            </p:nvSpPr>
            <p:spPr bwMode="auto">
              <a:xfrm>
                <a:off x="4482" y="229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2" name="Freeform 257"/>
              <p:cNvSpPr>
                <a:spLocks/>
              </p:cNvSpPr>
              <p:nvPr/>
            </p:nvSpPr>
            <p:spPr bwMode="auto">
              <a:xfrm>
                <a:off x="4445" y="2278"/>
                <a:ext cx="37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28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8"/>
                    </a:lnTo>
                    <a:lnTo>
                      <a:pt x="63" y="18"/>
                    </a:lnTo>
                    <a:lnTo>
                      <a:pt x="45" y="30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6" y="83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0"/>
                    </a:lnTo>
                    <a:lnTo>
                      <a:pt x="6" y="172"/>
                    </a:lnTo>
                    <a:lnTo>
                      <a:pt x="16" y="193"/>
                    </a:lnTo>
                    <a:lnTo>
                      <a:pt x="29" y="212"/>
                    </a:lnTo>
                    <a:lnTo>
                      <a:pt x="45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5" y="255"/>
                    </a:lnTo>
                    <a:lnTo>
                      <a:pt x="128" y="258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39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3" name="Line 258"/>
              <p:cNvSpPr>
                <a:spLocks noChangeShapeType="1"/>
              </p:cNvSpPr>
              <p:nvPr/>
            </p:nvSpPr>
            <p:spPr bwMode="auto">
              <a:xfrm>
                <a:off x="4489" y="163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4" name="Freeform 259"/>
              <p:cNvSpPr>
                <a:spLocks/>
              </p:cNvSpPr>
              <p:nvPr/>
            </p:nvSpPr>
            <p:spPr bwMode="auto">
              <a:xfrm>
                <a:off x="4453" y="1614"/>
                <a:ext cx="36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29"/>
                    </a:moveTo>
                    <a:lnTo>
                      <a:pt x="256" y="106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5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7" y="86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8" y="194"/>
                    </a:lnTo>
                    <a:lnTo>
                      <a:pt x="30" y="213"/>
                    </a:lnTo>
                    <a:lnTo>
                      <a:pt x="45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9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7" y="213"/>
                    </a:lnTo>
                    <a:lnTo>
                      <a:pt x="240" y="194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5" name="Line 260"/>
              <p:cNvSpPr>
                <a:spLocks noChangeShapeType="1"/>
              </p:cNvSpPr>
              <p:nvPr/>
            </p:nvSpPr>
            <p:spPr bwMode="auto">
              <a:xfrm>
                <a:off x="4507" y="156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6" name="Freeform 261"/>
              <p:cNvSpPr>
                <a:spLocks/>
              </p:cNvSpPr>
              <p:nvPr/>
            </p:nvSpPr>
            <p:spPr bwMode="auto">
              <a:xfrm>
                <a:off x="4470" y="1548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1" y="63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4" y="17"/>
                    </a:lnTo>
                    <a:lnTo>
                      <a:pt x="173" y="6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6"/>
                    </a:lnTo>
                    <a:lnTo>
                      <a:pt x="63" y="17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7" y="63"/>
                    </a:lnTo>
                    <a:lnTo>
                      <a:pt x="8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3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7" name="Line 262"/>
              <p:cNvSpPr>
                <a:spLocks noChangeShapeType="1"/>
              </p:cNvSpPr>
              <p:nvPr/>
            </p:nvSpPr>
            <p:spPr bwMode="auto">
              <a:xfrm>
                <a:off x="4518" y="202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8" name="Freeform 263"/>
              <p:cNvSpPr>
                <a:spLocks/>
              </p:cNvSpPr>
              <p:nvPr/>
            </p:nvSpPr>
            <p:spPr bwMode="auto">
              <a:xfrm>
                <a:off x="4482" y="2005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1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09" name="Line 264"/>
              <p:cNvSpPr>
                <a:spLocks noChangeShapeType="1"/>
              </p:cNvSpPr>
              <p:nvPr/>
            </p:nvSpPr>
            <p:spPr bwMode="auto">
              <a:xfrm>
                <a:off x="4533" y="192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0" name="Freeform 265"/>
              <p:cNvSpPr>
                <a:spLocks/>
              </p:cNvSpPr>
              <p:nvPr/>
            </p:nvSpPr>
            <p:spPr bwMode="auto">
              <a:xfrm>
                <a:off x="4497" y="1907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1" name="Line 266"/>
              <p:cNvSpPr>
                <a:spLocks noChangeShapeType="1"/>
              </p:cNvSpPr>
              <p:nvPr/>
            </p:nvSpPr>
            <p:spPr bwMode="auto">
              <a:xfrm>
                <a:off x="4540" y="193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2" name="Freeform 267"/>
              <p:cNvSpPr>
                <a:spLocks/>
              </p:cNvSpPr>
              <p:nvPr/>
            </p:nvSpPr>
            <p:spPr bwMode="auto">
              <a:xfrm>
                <a:off x="4504" y="1915"/>
                <a:ext cx="36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7" y="108"/>
                    </a:lnTo>
                    <a:lnTo>
                      <a:pt x="251" y="86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3" y="8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3" y="108"/>
                    </a:lnTo>
                    <a:lnTo>
                      <a:pt x="0" y="130"/>
                    </a:lnTo>
                    <a:lnTo>
                      <a:pt x="3" y="153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2" y="257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1" y="174"/>
                    </a:lnTo>
                    <a:lnTo>
                      <a:pt x="257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3" name="Line 268"/>
              <p:cNvSpPr>
                <a:spLocks noChangeShapeType="1"/>
              </p:cNvSpPr>
              <p:nvPr/>
            </p:nvSpPr>
            <p:spPr bwMode="auto">
              <a:xfrm>
                <a:off x="4552" y="269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4" name="Freeform 269"/>
              <p:cNvSpPr>
                <a:spLocks/>
              </p:cNvSpPr>
              <p:nvPr/>
            </p:nvSpPr>
            <p:spPr bwMode="auto">
              <a:xfrm>
                <a:off x="4515" y="267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3" y="107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3" y="256"/>
                    </a:lnTo>
                    <a:lnTo>
                      <a:pt x="173" y="251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5" name="Line 270"/>
              <p:cNvSpPr>
                <a:spLocks noChangeShapeType="1"/>
              </p:cNvSpPr>
              <p:nvPr/>
            </p:nvSpPr>
            <p:spPr bwMode="auto">
              <a:xfrm>
                <a:off x="4557" y="26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6" name="Freeform 271"/>
              <p:cNvSpPr>
                <a:spLocks/>
              </p:cNvSpPr>
              <p:nvPr/>
            </p:nvSpPr>
            <p:spPr bwMode="auto">
              <a:xfrm>
                <a:off x="4520" y="2587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7"/>
                    </a:moveTo>
                    <a:lnTo>
                      <a:pt x="257" y="106"/>
                    </a:lnTo>
                    <a:lnTo>
                      <a:pt x="251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4" y="8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7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1" y="172"/>
                    </a:lnTo>
                    <a:lnTo>
                      <a:pt x="257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7" name="Line 272"/>
              <p:cNvSpPr>
                <a:spLocks noChangeShapeType="1"/>
              </p:cNvSpPr>
              <p:nvPr/>
            </p:nvSpPr>
            <p:spPr bwMode="auto">
              <a:xfrm>
                <a:off x="4562" y="271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8" name="Freeform 273"/>
              <p:cNvSpPr>
                <a:spLocks/>
              </p:cNvSpPr>
              <p:nvPr/>
            </p:nvSpPr>
            <p:spPr bwMode="auto">
              <a:xfrm>
                <a:off x="4525" y="2695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1"/>
                    </a:lnTo>
                    <a:lnTo>
                      <a:pt x="108" y="256"/>
                    </a:lnTo>
                    <a:lnTo>
                      <a:pt x="129" y="257"/>
                    </a:lnTo>
                    <a:lnTo>
                      <a:pt x="152" y="256"/>
                    </a:lnTo>
                    <a:lnTo>
                      <a:pt x="174" y="251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19" name="Line 274"/>
              <p:cNvSpPr>
                <a:spLocks noChangeShapeType="1"/>
              </p:cNvSpPr>
              <p:nvPr/>
            </p:nvSpPr>
            <p:spPr bwMode="auto">
              <a:xfrm>
                <a:off x="4567" y="315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0" name="Freeform 275"/>
              <p:cNvSpPr>
                <a:spLocks/>
              </p:cNvSpPr>
              <p:nvPr/>
            </p:nvSpPr>
            <p:spPr bwMode="auto">
              <a:xfrm>
                <a:off x="4531" y="3131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7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1" name="Line 276"/>
              <p:cNvSpPr>
                <a:spLocks noChangeShapeType="1"/>
              </p:cNvSpPr>
              <p:nvPr/>
            </p:nvSpPr>
            <p:spPr bwMode="auto">
              <a:xfrm>
                <a:off x="4583" y="187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2" name="Freeform 277"/>
              <p:cNvSpPr>
                <a:spLocks/>
              </p:cNvSpPr>
              <p:nvPr/>
            </p:nvSpPr>
            <p:spPr bwMode="auto">
              <a:xfrm>
                <a:off x="4546" y="1856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30"/>
                    </a:lnTo>
                    <a:lnTo>
                      <a:pt x="3" y="153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3" name="Line 278"/>
              <p:cNvSpPr>
                <a:spLocks noChangeShapeType="1"/>
              </p:cNvSpPr>
              <p:nvPr/>
            </p:nvSpPr>
            <p:spPr bwMode="auto">
              <a:xfrm>
                <a:off x="4595" y="154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4" name="Freeform 279"/>
              <p:cNvSpPr>
                <a:spLocks/>
              </p:cNvSpPr>
              <p:nvPr/>
            </p:nvSpPr>
            <p:spPr bwMode="auto">
              <a:xfrm>
                <a:off x="4558" y="1523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5" name="Line 280"/>
              <p:cNvSpPr>
                <a:spLocks noChangeShapeType="1"/>
              </p:cNvSpPr>
              <p:nvPr/>
            </p:nvSpPr>
            <p:spPr bwMode="auto">
              <a:xfrm>
                <a:off x="4596" y="158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6" name="Freeform 281"/>
              <p:cNvSpPr>
                <a:spLocks/>
              </p:cNvSpPr>
              <p:nvPr/>
            </p:nvSpPr>
            <p:spPr bwMode="auto">
              <a:xfrm>
                <a:off x="4559" y="1564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5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3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5" y="227"/>
                    </a:lnTo>
                    <a:lnTo>
                      <a:pt x="63" y="239"/>
                    </a:lnTo>
                    <a:lnTo>
                      <a:pt x="84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0" y="192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7" name="Line 282"/>
              <p:cNvSpPr>
                <a:spLocks noChangeShapeType="1"/>
              </p:cNvSpPr>
              <p:nvPr/>
            </p:nvSpPr>
            <p:spPr bwMode="auto">
              <a:xfrm>
                <a:off x="4600" y="201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8" name="Freeform 283"/>
              <p:cNvSpPr>
                <a:spLocks/>
              </p:cNvSpPr>
              <p:nvPr/>
            </p:nvSpPr>
            <p:spPr bwMode="auto">
              <a:xfrm>
                <a:off x="4563" y="2000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39" y="64"/>
                    </a:lnTo>
                    <a:lnTo>
                      <a:pt x="227" y="45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2" y="7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7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1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2" y="241"/>
                    </a:lnTo>
                    <a:lnTo>
                      <a:pt x="211" y="227"/>
                    </a:lnTo>
                    <a:lnTo>
                      <a:pt x="227" y="212"/>
                    </a:lnTo>
                    <a:lnTo>
                      <a:pt x="239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29" name="Line 284"/>
              <p:cNvSpPr>
                <a:spLocks noChangeShapeType="1"/>
              </p:cNvSpPr>
              <p:nvPr/>
            </p:nvSpPr>
            <p:spPr bwMode="auto">
              <a:xfrm>
                <a:off x="4613" y="18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0" name="Freeform 285"/>
              <p:cNvSpPr>
                <a:spLocks/>
              </p:cNvSpPr>
              <p:nvPr/>
            </p:nvSpPr>
            <p:spPr bwMode="auto">
              <a:xfrm>
                <a:off x="4576" y="1781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6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7" y="194"/>
                    </a:lnTo>
                    <a:lnTo>
                      <a:pt x="29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5" y="256"/>
                    </a:lnTo>
                    <a:lnTo>
                      <a:pt x="128" y="259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7" y="213"/>
                    </a:lnTo>
                    <a:lnTo>
                      <a:pt x="239" y="194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1" name="Line 286"/>
              <p:cNvSpPr>
                <a:spLocks noChangeShapeType="1"/>
              </p:cNvSpPr>
              <p:nvPr/>
            </p:nvSpPr>
            <p:spPr bwMode="auto">
              <a:xfrm>
                <a:off x="4616" y="302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2" name="Freeform 287"/>
              <p:cNvSpPr>
                <a:spLocks/>
              </p:cNvSpPr>
              <p:nvPr/>
            </p:nvSpPr>
            <p:spPr bwMode="auto">
              <a:xfrm>
                <a:off x="4579" y="3004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5" y="30"/>
                    </a:lnTo>
                    <a:lnTo>
                      <a:pt x="30" y="46"/>
                    </a:lnTo>
                    <a:lnTo>
                      <a:pt x="16" y="65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6" y="193"/>
                    </a:lnTo>
                    <a:lnTo>
                      <a:pt x="30" y="211"/>
                    </a:lnTo>
                    <a:lnTo>
                      <a:pt x="45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39" y="193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3" name="Line 288"/>
              <p:cNvSpPr>
                <a:spLocks noChangeShapeType="1"/>
              </p:cNvSpPr>
              <p:nvPr/>
            </p:nvSpPr>
            <p:spPr bwMode="auto">
              <a:xfrm>
                <a:off x="4631" y="172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4" name="Freeform 289"/>
              <p:cNvSpPr>
                <a:spLocks/>
              </p:cNvSpPr>
              <p:nvPr/>
            </p:nvSpPr>
            <p:spPr bwMode="auto">
              <a:xfrm>
                <a:off x="4594" y="170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1"/>
                    </a:lnTo>
                    <a:lnTo>
                      <a:pt x="241" y="192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5" name="Line 290"/>
              <p:cNvSpPr>
                <a:spLocks noChangeShapeType="1"/>
              </p:cNvSpPr>
              <p:nvPr/>
            </p:nvSpPr>
            <p:spPr bwMode="auto">
              <a:xfrm>
                <a:off x="4644" y="224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6" name="Freeform 291"/>
              <p:cNvSpPr>
                <a:spLocks/>
              </p:cNvSpPr>
              <p:nvPr/>
            </p:nvSpPr>
            <p:spPr bwMode="auto">
              <a:xfrm>
                <a:off x="4607" y="2227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30"/>
                    </a:moveTo>
                    <a:lnTo>
                      <a:pt x="255" y="107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4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6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6" y="256"/>
                    </a:lnTo>
                    <a:lnTo>
                      <a:pt x="129" y="259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7" name="Line 292"/>
              <p:cNvSpPr>
                <a:spLocks noChangeShapeType="1"/>
              </p:cNvSpPr>
              <p:nvPr/>
            </p:nvSpPr>
            <p:spPr bwMode="auto">
              <a:xfrm>
                <a:off x="4647" y="132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8" name="Freeform 293"/>
              <p:cNvSpPr>
                <a:spLocks/>
              </p:cNvSpPr>
              <p:nvPr/>
            </p:nvSpPr>
            <p:spPr bwMode="auto">
              <a:xfrm>
                <a:off x="4610" y="1307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3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3" y="257"/>
                    </a:lnTo>
                    <a:lnTo>
                      <a:pt x="173" y="251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39" name="Line 294"/>
              <p:cNvSpPr>
                <a:spLocks noChangeShapeType="1"/>
              </p:cNvSpPr>
              <p:nvPr/>
            </p:nvSpPr>
            <p:spPr bwMode="auto">
              <a:xfrm>
                <a:off x="4650" y="157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0" name="Freeform 295"/>
              <p:cNvSpPr>
                <a:spLocks/>
              </p:cNvSpPr>
              <p:nvPr/>
            </p:nvSpPr>
            <p:spPr bwMode="auto">
              <a:xfrm>
                <a:off x="4613" y="1556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1" name="Line 296"/>
              <p:cNvSpPr>
                <a:spLocks noChangeShapeType="1"/>
              </p:cNvSpPr>
              <p:nvPr/>
            </p:nvSpPr>
            <p:spPr bwMode="auto">
              <a:xfrm>
                <a:off x="4653" y="198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2" name="Freeform 297"/>
              <p:cNvSpPr>
                <a:spLocks/>
              </p:cNvSpPr>
              <p:nvPr/>
            </p:nvSpPr>
            <p:spPr bwMode="auto">
              <a:xfrm>
                <a:off x="4616" y="1964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30"/>
                    </a:moveTo>
                    <a:lnTo>
                      <a:pt x="255" y="108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2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2" y="108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7" y="174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2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49" y="174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3" name="Line 298"/>
              <p:cNvSpPr>
                <a:spLocks noChangeShapeType="1"/>
              </p:cNvSpPr>
              <p:nvPr/>
            </p:nvSpPr>
            <p:spPr bwMode="auto">
              <a:xfrm>
                <a:off x="4655" y="199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4" name="Freeform 299"/>
              <p:cNvSpPr>
                <a:spLocks/>
              </p:cNvSpPr>
              <p:nvPr/>
            </p:nvSpPr>
            <p:spPr bwMode="auto">
              <a:xfrm>
                <a:off x="4618" y="1974"/>
                <a:ext cx="37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30"/>
                    </a:moveTo>
                    <a:lnTo>
                      <a:pt x="255" y="107"/>
                    </a:lnTo>
                    <a:lnTo>
                      <a:pt x="249" y="86"/>
                    </a:lnTo>
                    <a:lnTo>
                      <a:pt x="239" y="65"/>
                    </a:lnTo>
                    <a:lnTo>
                      <a:pt x="226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3" y="9"/>
                    </a:lnTo>
                    <a:lnTo>
                      <a:pt x="62" y="18"/>
                    </a:lnTo>
                    <a:lnTo>
                      <a:pt x="44" y="30"/>
                    </a:lnTo>
                    <a:lnTo>
                      <a:pt x="30" y="46"/>
                    </a:lnTo>
                    <a:lnTo>
                      <a:pt x="15" y="65"/>
                    </a:lnTo>
                    <a:lnTo>
                      <a:pt x="7" y="86"/>
                    </a:lnTo>
                    <a:lnTo>
                      <a:pt x="1" y="107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3"/>
                    </a:lnTo>
                    <a:lnTo>
                      <a:pt x="15" y="194"/>
                    </a:lnTo>
                    <a:lnTo>
                      <a:pt x="30" y="212"/>
                    </a:lnTo>
                    <a:lnTo>
                      <a:pt x="44" y="228"/>
                    </a:lnTo>
                    <a:lnTo>
                      <a:pt x="62" y="241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6" y="212"/>
                    </a:lnTo>
                    <a:lnTo>
                      <a:pt x="239" y="194"/>
                    </a:lnTo>
                    <a:lnTo>
                      <a:pt x="249" y="173"/>
                    </a:lnTo>
                    <a:lnTo>
                      <a:pt x="255" y="153"/>
                    </a:lnTo>
                    <a:lnTo>
                      <a:pt x="256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5" name="Line 300"/>
              <p:cNvSpPr>
                <a:spLocks noChangeShapeType="1"/>
              </p:cNvSpPr>
              <p:nvPr/>
            </p:nvSpPr>
            <p:spPr bwMode="auto">
              <a:xfrm>
                <a:off x="4656" y="266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6" name="Freeform 301"/>
              <p:cNvSpPr>
                <a:spLocks/>
              </p:cNvSpPr>
              <p:nvPr/>
            </p:nvSpPr>
            <p:spPr bwMode="auto">
              <a:xfrm>
                <a:off x="4619" y="2643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39" y="193"/>
                    </a:lnTo>
                    <a:lnTo>
                      <a:pt x="250" y="172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7" name="Line 302"/>
              <p:cNvSpPr>
                <a:spLocks noChangeShapeType="1"/>
              </p:cNvSpPr>
              <p:nvPr/>
            </p:nvSpPr>
            <p:spPr bwMode="auto">
              <a:xfrm>
                <a:off x="4668" y="271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8" name="Freeform 303"/>
              <p:cNvSpPr>
                <a:spLocks/>
              </p:cNvSpPr>
              <p:nvPr/>
            </p:nvSpPr>
            <p:spPr bwMode="auto">
              <a:xfrm>
                <a:off x="4631" y="2700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29"/>
                    </a:moveTo>
                    <a:lnTo>
                      <a:pt x="257" y="106"/>
                    </a:lnTo>
                    <a:lnTo>
                      <a:pt x="249" y="86"/>
                    </a:lnTo>
                    <a:lnTo>
                      <a:pt x="241" y="65"/>
                    </a:lnTo>
                    <a:lnTo>
                      <a:pt x="228" y="47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4" y="9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30" y="47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9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49" y="173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49" name="Line 304"/>
              <p:cNvSpPr>
                <a:spLocks noChangeShapeType="1"/>
              </p:cNvSpPr>
              <p:nvPr/>
            </p:nvSpPr>
            <p:spPr bwMode="auto">
              <a:xfrm>
                <a:off x="4693" y="222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0" name="Freeform 305"/>
              <p:cNvSpPr>
                <a:spLocks/>
              </p:cNvSpPr>
              <p:nvPr/>
            </p:nvSpPr>
            <p:spPr bwMode="auto">
              <a:xfrm>
                <a:off x="4656" y="2210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7" y="106"/>
                    </a:lnTo>
                    <a:lnTo>
                      <a:pt x="251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8"/>
                    </a:lnTo>
                    <a:lnTo>
                      <a:pt x="175" y="9"/>
                    </a:lnTo>
                    <a:lnTo>
                      <a:pt x="153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2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9" y="174"/>
                    </a:lnTo>
                    <a:lnTo>
                      <a:pt x="18" y="194"/>
                    </a:lnTo>
                    <a:lnTo>
                      <a:pt x="32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8"/>
                    </a:lnTo>
                    <a:lnTo>
                      <a:pt x="153" y="255"/>
                    </a:lnTo>
                    <a:lnTo>
                      <a:pt x="175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1" y="174"/>
                    </a:lnTo>
                    <a:lnTo>
                      <a:pt x="257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1" name="Line 306"/>
              <p:cNvSpPr>
                <a:spLocks noChangeShapeType="1"/>
              </p:cNvSpPr>
              <p:nvPr/>
            </p:nvSpPr>
            <p:spPr bwMode="auto">
              <a:xfrm>
                <a:off x="4731" y="29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2" name="Freeform 307"/>
              <p:cNvSpPr>
                <a:spLocks/>
              </p:cNvSpPr>
              <p:nvPr/>
            </p:nvSpPr>
            <p:spPr bwMode="auto">
              <a:xfrm>
                <a:off x="4695" y="2920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39" y="64"/>
                    </a:lnTo>
                    <a:lnTo>
                      <a:pt x="227" y="46"/>
                    </a:lnTo>
                    <a:lnTo>
                      <a:pt x="211" y="32"/>
                    </a:lnTo>
                    <a:lnTo>
                      <a:pt x="192" y="17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5" y="9"/>
                    </a:lnTo>
                    <a:lnTo>
                      <a:pt x="64" y="17"/>
                    </a:lnTo>
                    <a:lnTo>
                      <a:pt x="46" y="32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4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1"/>
                    </a:lnTo>
                    <a:lnTo>
                      <a:pt x="105" y="257"/>
                    </a:lnTo>
                    <a:lnTo>
                      <a:pt x="128" y="258"/>
                    </a:lnTo>
                    <a:lnTo>
                      <a:pt x="151" y="257"/>
                    </a:lnTo>
                    <a:lnTo>
                      <a:pt x="173" y="251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39" y="194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3" name="Line 308"/>
              <p:cNvSpPr>
                <a:spLocks noChangeShapeType="1"/>
              </p:cNvSpPr>
              <p:nvPr/>
            </p:nvSpPr>
            <p:spPr bwMode="auto">
              <a:xfrm>
                <a:off x="4739" y="145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4" name="Freeform 309"/>
              <p:cNvSpPr>
                <a:spLocks/>
              </p:cNvSpPr>
              <p:nvPr/>
            </p:nvSpPr>
            <p:spPr bwMode="auto">
              <a:xfrm>
                <a:off x="4702" y="1433"/>
                <a:ext cx="37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5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8" y="194"/>
                    </a:lnTo>
                    <a:lnTo>
                      <a:pt x="30" y="212"/>
                    </a:lnTo>
                    <a:lnTo>
                      <a:pt x="45" y="227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1" y="227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6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5" name="Line 310"/>
              <p:cNvSpPr>
                <a:spLocks noChangeShapeType="1"/>
              </p:cNvSpPr>
              <p:nvPr/>
            </p:nvSpPr>
            <p:spPr bwMode="auto">
              <a:xfrm>
                <a:off x="4744" y="294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6" name="Freeform 311"/>
              <p:cNvSpPr>
                <a:spLocks/>
              </p:cNvSpPr>
              <p:nvPr/>
            </p:nvSpPr>
            <p:spPr bwMode="auto">
              <a:xfrm>
                <a:off x="4707" y="2931"/>
                <a:ext cx="37" cy="36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4" y="251"/>
                    </a:lnTo>
                    <a:lnTo>
                      <a:pt x="105" y="257"/>
                    </a:lnTo>
                    <a:lnTo>
                      <a:pt x="128" y="258"/>
                    </a:lnTo>
                    <a:lnTo>
                      <a:pt x="150" y="257"/>
                    </a:lnTo>
                    <a:lnTo>
                      <a:pt x="172" y="251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7" name="Line 312"/>
              <p:cNvSpPr>
                <a:spLocks noChangeShapeType="1"/>
              </p:cNvSpPr>
              <p:nvPr/>
            </p:nvSpPr>
            <p:spPr bwMode="auto">
              <a:xfrm>
                <a:off x="4763" y="15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8" name="Freeform 313"/>
              <p:cNvSpPr>
                <a:spLocks/>
              </p:cNvSpPr>
              <p:nvPr/>
            </p:nvSpPr>
            <p:spPr bwMode="auto">
              <a:xfrm>
                <a:off x="4726" y="1502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8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6" y="46"/>
                    </a:lnTo>
                    <a:lnTo>
                      <a:pt x="211" y="32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0" y="4"/>
                    </a:lnTo>
                    <a:lnTo>
                      <a:pt x="128" y="0"/>
                    </a:lnTo>
                    <a:lnTo>
                      <a:pt x="105" y="4"/>
                    </a:lnTo>
                    <a:lnTo>
                      <a:pt x="83" y="9"/>
                    </a:lnTo>
                    <a:lnTo>
                      <a:pt x="63" y="18"/>
                    </a:lnTo>
                    <a:lnTo>
                      <a:pt x="46" y="32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6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6" y="175"/>
                    </a:lnTo>
                    <a:lnTo>
                      <a:pt x="16" y="195"/>
                    </a:lnTo>
                    <a:lnTo>
                      <a:pt x="29" y="213"/>
                    </a:lnTo>
                    <a:lnTo>
                      <a:pt x="46" y="228"/>
                    </a:lnTo>
                    <a:lnTo>
                      <a:pt x="63" y="241"/>
                    </a:lnTo>
                    <a:lnTo>
                      <a:pt x="83" y="251"/>
                    </a:lnTo>
                    <a:lnTo>
                      <a:pt x="105" y="258"/>
                    </a:lnTo>
                    <a:lnTo>
                      <a:pt x="128" y="259"/>
                    </a:lnTo>
                    <a:lnTo>
                      <a:pt x="150" y="258"/>
                    </a:lnTo>
                    <a:lnTo>
                      <a:pt x="172" y="251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6" y="213"/>
                    </a:lnTo>
                    <a:lnTo>
                      <a:pt x="240" y="195"/>
                    </a:lnTo>
                    <a:lnTo>
                      <a:pt x="249" y="175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59" name="Line 314"/>
              <p:cNvSpPr>
                <a:spLocks noChangeShapeType="1"/>
              </p:cNvSpPr>
              <p:nvPr/>
            </p:nvSpPr>
            <p:spPr bwMode="auto">
              <a:xfrm>
                <a:off x="4767" y="222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0" name="Freeform 315"/>
              <p:cNvSpPr>
                <a:spLocks/>
              </p:cNvSpPr>
              <p:nvPr/>
            </p:nvSpPr>
            <p:spPr bwMode="auto">
              <a:xfrm>
                <a:off x="4730" y="2208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6"/>
                    </a:lnTo>
                    <a:lnTo>
                      <a:pt x="65" y="241"/>
                    </a:lnTo>
                    <a:lnTo>
                      <a:pt x="83" y="249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49"/>
                    </a:lnTo>
                    <a:lnTo>
                      <a:pt x="193" y="241"/>
                    </a:lnTo>
                    <a:lnTo>
                      <a:pt x="211" y="226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1" name="Line 316"/>
              <p:cNvSpPr>
                <a:spLocks noChangeShapeType="1"/>
              </p:cNvSpPr>
              <p:nvPr/>
            </p:nvSpPr>
            <p:spPr bwMode="auto">
              <a:xfrm>
                <a:off x="4798" y="23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2" name="Freeform 317"/>
              <p:cNvSpPr>
                <a:spLocks/>
              </p:cNvSpPr>
              <p:nvPr/>
            </p:nvSpPr>
            <p:spPr bwMode="auto">
              <a:xfrm>
                <a:off x="4761" y="2345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7" y="45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1" y="45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1" y="107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1" y="213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7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3" name="Line 318"/>
              <p:cNvSpPr>
                <a:spLocks noChangeShapeType="1"/>
              </p:cNvSpPr>
              <p:nvPr/>
            </p:nvSpPr>
            <p:spPr bwMode="auto">
              <a:xfrm>
                <a:off x="4805" y="209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4" name="Freeform 319"/>
              <p:cNvSpPr>
                <a:spLocks/>
              </p:cNvSpPr>
              <p:nvPr/>
            </p:nvSpPr>
            <p:spPr bwMode="auto">
              <a:xfrm>
                <a:off x="4768" y="2074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1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5" name="Line 320"/>
              <p:cNvSpPr>
                <a:spLocks noChangeShapeType="1"/>
              </p:cNvSpPr>
              <p:nvPr/>
            </p:nvSpPr>
            <p:spPr bwMode="auto">
              <a:xfrm>
                <a:off x="4818" y="21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6" name="Freeform 321"/>
              <p:cNvSpPr>
                <a:spLocks/>
              </p:cNvSpPr>
              <p:nvPr/>
            </p:nvSpPr>
            <p:spPr bwMode="auto">
              <a:xfrm>
                <a:off x="4781" y="2103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3"/>
                    </a:lnTo>
                    <a:lnTo>
                      <a:pt x="1" y="105"/>
                    </a:lnTo>
                    <a:lnTo>
                      <a:pt x="0" y="127"/>
                    </a:lnTo>
                    <a:lnTo>
                      <a:pt x="1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6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0"/>
                    </a:lnTo>
                    <a:lnTo>
                      <a:pt x="213" y="226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9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7" name="Line 322"/>
              <p:cNvSpPr>
                <a:spLocks noChangeShapeType="1"/>
              </p:cNvSpPr>
              <p:nvPr/>
            </p:nvSpPr>
            <p:spPr bwMode="auto">
              <a:xfrm>
                <a:off x="4828" y="305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8" name="Freeform 323"/>
              <p:cNvSpPr>
                <a:spLocks/>
              </p:cNvSpPr>
              <p:nvPr/>
            </p:nvSpPr>
            <p:spPr bwMode="auto">
              <a:xfrm>
                <a:off x="4792" y="3034"/>
                <a:ext cx="36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6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6" y="212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69" name="Line 324"/>
              <p:cNvSpPr>
                <a:spLocks noChangeShapeType="1"/>
              </p:cNvSpPr>
              <p:nvPr/>
            </p:nvSpPr>
            <p:spPr bwMode="auto">
              <a:xfrm>
                <a:off x="4830" y="203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0" name="Freeform 325"/>
              <p:cNvSpPr>
                <a:spLocks/>
              </p:cNvSpPr>
              <p:nvPr/>
            </p:nvSpPr>
            <p:spPr bwMode="auto">
              <a:xfrm>
                <a:off x="4794" y="2014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49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1" name="Line 326"/>
              <p:cNvSpPr>
                <a:spLocks noChangeShapeType="1"/>
              </p:cNvSpPr>
              <p:nvPr/>
            </p:nvSpPr>
            <p:spPr bwMode="auto">
              <a:xfrm>
                <a:off x="4838" y="135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2" name="Freeform 327"/>
              <p:cNvSpPr>
                <a:spLocks/>
              </p:cNvSpPr>
              <p:nvPr/>
            </p:nvSpPr>
            <p:spPr bwMode="auto">
              <a:xfrm>
                <a:off x="4801" y="1335"/>
                <a:ext cx="37" cy="36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7" y="106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4" y="106"/>
                    </a:lnTo>
                    <a:lnTo>
                      <a:pt x="0" y="129"/>
                    </a:lnTo>
                    <a:lnTo>
                      <a:pt x="4" y="152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3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7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3" name="Line 328"/>
              <p:cNvSpPr>
                <a:spLocks noChangeShapeType="1"/>
              </p:cNvSpPr>
              <p:nvPr/>
            </p:nvSpPr>
            <p:spPr bwMode="auto">
              <a:xfrm>
                <a:off x="4840" y="266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4" name="Freeform 329"/>
              <p:cNvSpPr>
                <a:spLocks/>
              </p:cNvSpPr>
              <p:nvPr/>
            </p:nvSpPr>
            <p:spPr bwMode="auto">
              <a:xfrm>
                <a:off x="4803" y="2648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7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7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2" y="256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1" y="226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49" y="172"/>
                    </a:lnTo>
                    <a:lnTo>
                      <a:pt x="256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5" name="Line 330"/>
              <p:cNvSpPr>
                <a:spLocks noChangeShapeType="1"/>
              </p:cNvSpPr>
              <p:nvPr/>
            </p:nvSpPr>
            <p:spPr bwMode="auto">
              <a:xfrm>
                <a:off x="4868" y="27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6" name="Freeform 331"/>
              <p:cNvSpPr>
                <a:spLocks/>
              </p:cNvSpPr>
              <p:nvPr/>
            </p:nvSpPr>
            <p:spPr bwMode="auto">
              <a:xfrm>
                <a:off x="4832" y="2739"/>
                <a:ext cx="36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6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6" y="193"/>
                    </a:lnTo>
                    <a:lnTo>
                      <a:pt x="31" y="211"/>
                    </a:lnTo>
                    <a:lnTo>
                      <a:pt x="46" y="226"/>
                    </a:lnTo>
                    <a:lnTo>
                      <a:pt x="63" y="240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6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1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7" name="Line 332"/>
              <p:cNvSpPr>
                <a:spLocks noChangeShapeType="1"/>
              </p:cNvSpPr>
              <p:nvPr/>
            </p:nvSpPr>
            <p:spPr bwMode="auto">
              <a:xfrm>
                <a:off x="4870" y="196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8" name="Freeform 333"/>
              <p:cNvSpPr>
                <a:spLocks/>
              </p:cNvSpPr>
              <p:nvPr/>
            </p:nvSpPr>
            <p:spPr bwMode="auto">
              <a:xfrm>
                <a:off x="4833" y="1949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6"/>
                    </a:lnTo>
                    <a:lnTo>
                      <a:pt x="251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7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2"/>
                    </a:lnTo>
                    <a:lnTo>
                      <a:pt x="17" y="193"/>
                    </a:lnTo>
                    <a:lnTo>
                      <a:pt x="32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79" name="Line 334"/>
              <p:cNvSpPr>
                <a:spLocks noChangeShapeType="1"/>
              </p:cNvSpPr>
              <p:nvPr/>
            </p:nvSpPr>
            <p:spPr bwMode="auto">
              <a:xfrm>
                <a:off x="4883" y="220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0" name="Freeform 335"/>
              <p:cNvSpPr>
                <a:spLocks/>
              </p:cNvSpPr>
              <p:nvPr/>
            </p:nvSpPr>
            <p:spPr bwMode="auto">
              <a:xfrm>
                <a:off x="4846" y="2189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1" name="Line 336"/>
              <p:cNvSpPr>
                <a:spLocks noChangeShapeType="1"/>
              </p:cNvSpPr>
              <p:nvPr/>
            </p:nvSpPr>
            <p:spPr bwMode="auto">
              <a:xfrm>
                <a:off x="4884" y="210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2" name="Freeform 337"/>
              <p:cNvSpPr>
                <a:spLocks/>
              </p:cNvSpPr>
              <p:nvPr/>
            </p:nvSpPr>
            <p:spPr bwMode="auto">
              <a:xfrm>
                <a:off x="4847" y="2087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1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3" name="Line 338"/>
              <p:cNvSpPr>
                <a:spLocks noChangeShapeType="1"/>
              </p:cNvSpPr>
              <p:nvPr/>
            </p:nvSpPr>
            <p:spPr bwMode="auto">
              <a:xfrm>
                <a:off x="4884" y="279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4" name="Freeform 339"/>
              <p:cNvSpPr>
                <a:spLocks/>
              </p:cNvSpPr>
              <p:nvPr/>
            </p:nvSpPr>
            <p:spPr bwMode="auto">
              <a:xfrm>
                <a:off x="4847" y="2779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5" name="Line 340"/>
              <p:cNvSpPr>
                <a:spLocks noChangeShapeType="1"/>
              </p:cNvSpPr>
              <p:nvPr/>
            </p:nvSpPr>
            <p:spPr bwMode="auto">
              <a:xfrm>
                <a:off x="4897" y="19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6" name="Freeform 341"/>
              <p:cNvSpPr>
                <a:spLocks/>
              </p:cNvSpPr>
              <p:nvPr/>
            </p:nvSpPr>
            <p:spPr bwMode="auto">
              <a:xfrm>
                <a:off x="4861" y="1902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39" y="64"/>
                    </a:lnTo>
                    <a:lnTo>
                      <a:pt x="226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6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6" y="194"/>
                    </a:lnTo>
                    <a:lnTo>
                      <a:pt x="30" y="212"/>
                    </a:lnTo>
                    <a:lnTo>
                      <a:pt x="46" y="226"/>
                    </a:lnTo>
                    <a:lnTo>
                      <a:pt x="63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2" y="241"/>
                    </a:lnTo>
                    <a:lnTo>
                      <a:pt x="211" y="226"/>
                    </a:lnTo>
                    <a:lnTo>
                      <a:pt x="226" y="212"/>
                    </a:lnTo>
                    <a:lnTo>
                      <a:pt x="239" y="194"/>
                    </a:lnTo>
                    <a:lnTo>
                      <a:pt x="249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7" name="Line 342"/>
              <p:cNvSpPr>
                <a:spLocks noChangeShapeType="1"/>
              </p:cNvSpPr>
              <p:nvPr/>
            </p:nvSpPr>
            <p:spPr bwMode="auto">
              <a:xfrm>
                <a:off x="4898" y="216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8" name="Freeform 343"/>
              <p:cNvSpPr>
                <a:spLocks/>
              </p:cNvSpPr>
              <p:nvPr/>
            </p:nvSpPr>
            <p:spPr bwMode="auto">
              <a:xfrm>
                <a:off x="4861" y="2150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89" name="Line 344"/>
              <p:cNvSpPr>
                <a:spLocks noChangeShapeType="1"/>
              </p:cNvSpPr>
              <p:nvPr/>
            </p:nvSpPr>
            <p:spPr bwMode="auto">
              <a:xfrm>
                <a:off x="4904" y="164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0" name="Freeform 345"/>
              <p:cNvSpPr>
                <a:spLocks/>
              </p:cNvSpPr>
              <p:nvPr/>
            </p:nvSpPr>
            <p:spPr bwMode="auto">
              <a:xfrm>
                <a:off x="4867" y="1628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7" y="105"/>
                    </a:lnTo>
                    <a:lnTo>
                      <a:pt x="250" y="83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3"/>
                    </a:lnTo>
                    <a:lnTo>
                      <a:pt x="4" y="105"/>
                    </a:lnTo>
                    <a:lnTo>
                      <a:pt x="0" y="128"/>
                    </a:lnTo>
                    <a:lnTo>
                      <a:pt x="4" y="151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3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3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7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1" name="Line 346"/>
              <p:cNvSpPr>
                <a:spLocks noChangeShapeType="1"/>
              </p:cNvSpPr>
              <p:nvPr/>
            </p:nvSpPr>
            <p:spPr bwMode="auto">
              <a:xfrm>
                <a:off x="4923" y="144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2" name="Freeform 347"/>
              <p:cNvSpPr>
                <a:spLocks/>
              </p:cNvSpPr>
              <p:nvPr/>
            </p:nvSpPr>
            <p:spPr bwMode="auto">
              <a:xfrm>
                <a:off x="4886" y="1431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8" y="105"/>
                    </a:lnTo>
                    <a:lnTo>
                      <a:pt x="251" y="83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5" y="16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8" y="64"/>
                    </a:lnTo>
                    <a:lnTo>
                      <a:pt x="9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2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5" y="240"/>
                    </a:lnTo>
                    <a:lnTo>
                      <a:pt x="213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3" name="Line 348"/>
              <p:cNvSpPr>
                <a:spLocks noChangeShapeType="1"/>
              </p:cNvSpPr>
              <p:nvPr/>
            </p:nvSpPr>
            <p:spPr bwMode="auto">
              <a:xfrm>
                <a:off x="4937" y="219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4" name="Freeform 349"/>
              <p:cNvSpPr>
                <a:spLocks/>
              </p:cNvSpPr>
              <p:nvPr/>
            </p:nvSpPr>
            <p:spPr bwMode="auto">
              <a:xfrm>
                <a:off x="4900" y="217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5"/>
                    </a:lnTo>
                    <a:lnTo>
                      <a:pt x="248" y="84"/>
                    </a:lnTo>
                    <a:lnTo>
                      <a:pt x="239" y="64"/>
                    </a:lnTo>
                    <a:lnTo>
                      <a:pt x="225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8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6" y="84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5" y="211"/>
                    </a:lnTo>
                    <a:lnTo>
                      <a:pt x="239" y="193"/>
                    </a:lnTo>
                    <a:lnTo>
                      <a:pt x="248" y="172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5" name="Line 350"/>
              <p:cNvSpPr>
                <a:spLocks noChangeShapeType="1"/>
              </p:cNvSpPr>
              <p:nvPr/>
            </p:nvSpPr>
            <p:spPr bwMode="auto">
              <a:xfrm>
                <a:off x="4950" y="298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6" name="Freeform 351"/>
              <p:cNvSpPr>
                <a:spLocks/>
              </p:cNvSpPr>
              <p:nvPr/>
            </p:nvSpPr>
            <p:spPr bwMode="auto">
              <a:xfrm>
                <a:off x="4913" y="2965"/>
                <a:ext cx="37" cy="36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7" name="Line 352"/>
              <p:cNvSpPr>
                <a:spLocks noChangeShapeType="1"/>
              </p:cNvSpPr>
              <p:nvPr/>
            </p:nvSpPr>
            <p:spPr bwMode="auto">
              <a:xfrm>
                <a:off x="4967" y="14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8" name="Freeform 353"/>
              <p:cNvSpPr>
                <a:spLocks/>
              </p:cNvSpPr>
              <p:nvPr/>
            </p:nvSpPr>
            <p:spPr bwMode="auto">
              <a:xfrm>
                <a:off x="4930" y="138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6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6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799" name="Line 354"/>
              <p:cNvSpPr>
                <a:spLocks noChangeShapeType="1"/>
              </p:cNvSpPr>
              <p:nvPr/>
            </p:nvSpPr>
            <p:spPr bwMode="auto">
              <a:xfrm>
                <a:off x="4968" y="174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0" name="Freeform 355"/>
              <p:cNvSpPr>
                <a:spLocks/>
              </p:cNvSpPr>
              <p:nvPr/>
            </p:nvSpPr>
            <p:spPr bwMode="auto">
              <a:xfrm>
                <a:off x="4931" y="1723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2" y="16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6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51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51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1" name="Line 356"/>
              <p:cNvSpPr>
                <a:spLocks noChangeShapeType="1"/>
              </p:cNvSpPr>
              <p:nvPr/>
            </p:nvSpPr>
            <p:spPr bwMode="auto">
              <a:xfrm>
                <a:off x="4978" y="286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2" name="Freeform 357"/>
              <p:cNvSpPr>
                <a:spLocks/>
              </p:cNvSpPr>
              <p:nvPr/>
            </p:nvSpPr>
            <p:spPr bwMode="auto">
              <a:xfrm>
                <a:off x="4941" y="2843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3" y="8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39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3" name="Line 358"/>
              <p:cNvSpPr>
                <a:spLocks noChangeShapeType="1"/>
              </p:cNvSpPr>
              <p:nvPr/>
            </p:nvSpPr>
            <p:spPr bwMode="auto">
              <a:xfrm>
                <a:off x="4985" y="20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4" name="Freeform 359"/>
              <p:cNvSpPr>
                <a:spLocks/>
              </p:cNvSpPr>
              <p:nvPr/>
            </p:nvSpPr>
            <p:spPr bwMode="auto">
              <a:xfrm>
                <a:off x="4948" y="2038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5" name="Line 360"/>
              <p:cNvSpPr>
                <a:spLocks noChangeShapeType="1"/>
              </p:cNvSpPr>
              <p:nvPr/>
            </p:nvSpPr>
            <p:spPr bwMode="auto">
              <a:xfrm>
                <a:off x="5031" y="292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6" name="Freeform 361"/>
              <p:cNvSpPr>
                <a:spLocks/>
              </p:cNvSpPr>
              <p:nvPr/>
            </p:nvSpPr>
            <p:spPr bwMode="auto">
              <a:xfrm>
                <a:off x="4994" y="2903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2"/>
                    </a:lnTo>
                    <a:lnTo>
                      <a:pt x="194" y="17"/>
                    </a:lnTo>
                    <a:lnTo>
                      <a:pt x="174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7" y="3"/>
                    </a:lnTo>
                    <a:lnTo>
                      <a:pt x="85" y="9"/>
                    </a:lnTo>
                    <a:lnTo>
                      <a:pt x="65" y="17"/>
                    </a:lnTo>
                    <a:lnTo>
                      <a:pt x="46" y="32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9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4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1"/>
                    </a:lnTo>
                    <a:lnTo>
                      <a:pt x="107" y="257"/>
                    </a:lnTo>
                    <a:lnTo>
                      <a:pt x="129" y="258"/>
                    </a:lnTo>
                    <a:lnTo>
                      <a:pt x="152" y="257"/>
                    </a:lnTo>
                    <a:lnTo>
                      <a:pt x="174" y="251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7" name="Line 362"/>
              <p:cNvSpPr>
                <a:spLocks noChangeShapeType="1"/>
              </p:cNvSpPr>
              <p:nvPr/>
            </p:nvSpPr>
            <p:spPr bwMode="auto">
              <a:xfrm>
                <a:off x="5047" y="143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8" name="Freeform 363"/>
              <p:cNvSpPr>
                <a:spLocks/>
              </p:cNvSpPr>
              <p:nvPr/>
            </p:nvSpPr>
            <p:spPr bwMode="auto">
              <a:xfrm>
                <a:off x="5010" y="1412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09" name="Line 364"/>
              <p:cNvSpPr>
                <a:spLocks noChangeShapeType="1"/>
              </p:cNvSpPr>
              <p:nvPr/>
            </p:nvSpPr>
            <p:spPr bwMode="auto">
              <a:xfrm>
                <a:off x="5050" y="177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0" name="Freeform 365"/>
              <p:cNvSpPr>
                <a:spLocks/>
              </p:cNvSpPr>
              <p:nvPr/>
            </p:nvSpPr>
            <p:spPr bwMode="auto">
              <a:xfrm>
                <a:off x="5013" y="1753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5" y="105"/>
                    </a:lnTo>
                    <a:lnTo>
                      <a:pt x="250" y="83"/>
                    </a:lnTo>
                    <a:lnTo>
                      <a:pt x="240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2" y="6"/>
                    </a:lnTo>
                    <a:lnTo>
                      <a:pt x="151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6" y="6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3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2"/>
                    </a:lnTo>
                    <a:lnTo>
                      <a:pt x="255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1" name="Line 366"/>
              <p:cNvSpPr>
                <a:spLocks noChangeShapeType="1"/>
              </p:cNvSpPr>
              <p:nvPr/>
            </p:nvSpPr>
            <p:spPr bwMode="auto">
              <a:xfrm>
                <a:off x="5071" y="2906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2" name="Freeform 367"/>
              <p:cNvSpPr>
                <a:spLocks/>
              </p:cNvSpPr>
              <p:nvPr/>
            </p:nvSpPr>
            <p:spPr bwMode="auto">
              <a:xfrm>
                <a:off x="5034" y="2887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50"/>
                    </a:lnTo>
                    <a:lnTo>
                      <a:pt x="107" y="256"/>
                    </a:lnTo>
                    <a:lnTo>
                      <a:pt x="129" y="257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3" name="Line 368"/>
              <p:cNvSpPr>
                <a:spLocks noChangeShapeType="1"/>
              </p:cNvSpPr>
              <p:nvPr/>
            </p:nvSpPr>
            <p:spPr bwMode="auto">
              <a:xfrm>
                <a:off x="5073" y="262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4" name="Freeform 369"/>
              <p:cNvSpPr>
                <a:spLocks/>
              </p:cNvSpPr>
              <p:nvPr/>
            </p:nvSpPr>
            <p:spPr bwMode="auto">
              <a:xfrm>
                <a:off x="5036" y="2603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49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5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5" name="Line 370"/>
              <p:cNvSpPr>
                <a:spLocks noChangeShapeType="1"/>
              </p:cNvSpPr>
              <p:nvPr/>
            </p:nvSpPr>
            <p:spPr bwMode="auto">
              <a:xfrm>
                <a:off x="5075" y="2538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6" name="Freeform 371"/>
              <p:cNvSpPr>
                <a:spLocks/>
              </p:cNvSpPr>
              <p:nvPr/>
            </p:nvSpPr>
            <p:spPr bwMode="auto">
              <a:xfrm>
                <a:off x="5038" y="2519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7" y="106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7" y="45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4" y="8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30" y="45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3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3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7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7" name="Line 372"/>
              <p:cNvSpPr>
                <a:spLocks noChangeShapeType="1"/>
              </p:cNvSpPr>
              <p:nvPr/>
            </p:nvSpPr>
            <p:spPr bwMode="auto">
              <a:xfrm>
                <a:off x="5077" y="2551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8" name="Freeform 373"/>
              <p:cNvSpPr>
                <a:spLocks/>
              </p:cNvSpPr>
              <p:nvPr/>
            </p:nvSpPr>
            <p:spPr bwMode="auto">
              <a:xfrm>
                <a:off x="5040" y="2532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29"/>
                    </a:moveTo>
                    <a:lnTo>
                      <a:pt x="257" y="107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2"/>
                    </a:lnTo>
                    <a:lnTo>
                      <a:pt x="194" y="18"/>
                    </a:lnTo>
                    <a:lnTo>
                      <a:pt x="174" y="9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2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4"/>
                    </a:lnTo>
                    <a:lnTo>
                      <a:pt x="18" y="194"/>
                    </a:lnTo>
                    <a:lnTo>
                      <a:pt x="31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1"/>
                    </a:lnTo>
                    <a:lnTo>
                      <a:pt x="107" y="257"/>
                    </a:lnTo>
                    <a:lnTo>
                      <a:pt x="130" y="259"/>
                    </a:lnTo>
                    <a:lnTo>
                      <a:pt x="152" y="257"/>
                    </a:lnTo>
                    <a:lnTo>
                      <a:pt x="174" y="251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19" name="Line 374"/>
              <p:cNvSpPr>
                <a:spLocks noChangeShapeType="1"/>
              </p:cNvSpPr>
              <p:nvPr/>
            </p:nvSpPr>
            <p:spPr bwMode="auto">
              <a:xfrm>
                <a:off x="5110" y="141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0" name="Freeform 375"/>
              <p:cNvSpPr>
                <a:spLocks/>
              </p:cNvSpPr>
              <p:nvPr/>
            </p:nvSpPr>
            <p:spPr bwMode="auto">
              <a:xfrm>
                <a:off x="5074" y="1394"/>
                <a:ext cx="36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7" y="45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1" y="45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1" y="107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1" y="213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7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1" name="Line 376"/>
              <p:cNvSpPr>
                <a:spLocks noChangeShapeType="1"/>
              </p:cNvSpPr>
              <p:nvPr/>
            </p:nvSpPr>
            <p:spPr bwMode="auto">
              <a:xfrm>
                <a:off x="5111" y="1712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2" name="Freeform 377"/>
              <p:cNvSpPr>
                <a:spLocks/>
              </p:cNvSpPr>
              <p:nvPr/>
            </p:nvSpPr>
            <p:spPr bwMode="auto">
              <a:xfrm>
                <a:off x="5074" y="1694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0" y="63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2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6" y="63"/>
                    </a:lnTo>
                    <a:lnTo>
                      <a:pt x="7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7" y="172"/>
                    </a:lnTo>
                    <a:lnTo>
                      <a:pt x="16" y="193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3" name="Line 378"/>
              <p:cNvSpPr>
                <a:spLocks noChangeShapeType="1"/>
              </p:cNvSpPr>
              <p:nvPr/>
            </p:nvSpPr>
            <p:spPr bwMode="auto">
              <a:xfrm>
                <a:off x="5127" y="318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4" name="Freeform 379"/>
              <p:cNvSpPr>
                <a:spLocks/>
              </p:cNvSpPr>
              <p:nvPr/>
            </p:nvSpPr>
            <p:spPr bwMode="auto">
              <a:xfrm>
                <a:off x="5091" y="3171"/>
                <a:ext cx="36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30"/>
                    </a:moveTo>
                    <a:lnTo>
                      <a:pt x="255" y="108"/>
                    </a:lnTo>
                    <a:lnTo>
                      <a:pt x="248" y="86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3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6" y="65"/>
                    </a:lnTo>
                    <a:lnTo>
                      <a:pt x="7" y="86"/>
                    </a:lnTo>
                    <a:lnTo>
                      <a:pt x="2" y="108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7" y="175"/>
                    </a:lnTo>
                    <a:lnTo>
                      <a:pt x="16" y="193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4" y="251"/>
                    </a:lnTo>
                    <a:lnTo>
                      <a:pt x="106" y="257"/>
                    </a:lnTo>
                    <a:lnTo>
                      <a:pt x="128" y="258"/>
                    </a:lnTo>
                    <a:lnTo>
                      <a:pt x="151" y="257"/>
                    </a:lnTo>
                    <a:lnTo>
                      <a:pt x="173" y="251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39" y="193"/>
                    </a:lnTo>
                    <a:lnTo>
                      <a:pt x="248" y="175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5" name="Line 380"/>
              <p:cNvSpPr>
                <a:spLocks noChangeShapeType="1"/>
              </p:cNvSpPr>
              <p:nvPr/>
            </p:nvSpPr>
            <p:spPr bwMode="auto">
              <a:xfrm>
                <a:off x="5181" y="306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6" name="Freeform 381"/>
              <p:cNvSpPr>
                <a:spLocks/>
              </p:cNvSpPr>
              <p:nvPr/>
            </p:nvSpPr>
            <p:spPr bwMode="auto">
              <a:xfrm>
                <a:off x="5145" y="3041"/>
                <a:ext cx="36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4"/>
                    </a:lnTo>
                    <a:lnTo>
                      <a:pt x="241" y="63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3"/>
                    </a:lnTo>
                    <a:lnTo>
                      <a:pt x="7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2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5" y="248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3" y="248"/>
                    </a:lnTo>
                    <a:lnTo>
                      <a:pt x="194" y="240"/>
                    </a:lnTo>
                    <a:lnTo>
                      <a:pt x="212" y="226"/>
                    </a:lnTo>
                    <a:lnTo>
                      <a:pt x="227" y="211"/>
                    </a:lnTo>
                    <a:lnTo>
                      <a:pt x="241" y="192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7" name="Line 382"/>
              <p:cNvSpPr>
                <a:spLocks noChangeShapeType="1"/>
              </p:cNvSpPr>
              <p:nvPr/>
            </p:nvSpPr>
            <p:spPr bwMode="auto">
              <a:xfrm>
                <a:off x="5206" y="2223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8" name="Freeform 383"/>
              <p:cNvSpPr>
                <a:spLocks/>
              </p:cNvSpPr>
              <p:nvPr/>
            </p:nvSpPr>
            <p:spPr bwMode="auto">
              <a:xfrm>
                <a:off x="5169" y="2204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7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9" y="174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2" y="256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4"/>
                    </a:lnTo>
                    <a:lnTo>
                      <a:pt x="257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29" name="Line 384"/>
              <p:cNvSpPr>
                <a:spLocks noChangeShapeType="1"/>
              </p:cNvSpPr>
              <p:nvPr/>
            </p:nvSpPr>
            <p:spPr bwMode="auto">
              <a:xfrm>
                <a:off x="5223" y="192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0" name="Freeform 385"/>
              <p:cNvSpPr>
                <a:spLocks/>
              </p:cNvSpPr>
              <p:nvPr/>
            </p:nvSpPr>
            <p:spPr bwMode="auto">
              <a:xfrm>
                <a:off x="5187" y="1906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0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4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4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1" name="Line 386"/>
              <p:cNvSpPr>
                <a:spLocks noChangeShapeType="1"/>
              </p:cNvSpPr>
              <p:nvPr/>
            </p:nvSpPr>
            <p:spPr bwMode="auto">
              <a:xfrm>
                <a:off x="5224" y="2295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2" name="Freeform 387"/>
              <p:cNvSpPr>
                <a:spLocks/>
              </p:cNvSpPr>
              <p:nvPr/>
            </p:nvSpPr>
            <p:spPr bwMode="auto">
              <a:xfrm>
                <a:off x="5188" y="2277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41" y="63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6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4" y="16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3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3" name="Line 388"/>
              <p:cNvSpPr>
                <a:spLocks noChangeShapeType="1"/>
              </p:cNvSpPr>
              <p:nvPr/>
            </p:nvSpPr>
            <p:spPr bwMode="auto">
              <a:xfrm>
                <a:off x="5251" y="1734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4" name="Freeform 389"/>
              <p:cNvSpPr>
                <a:spLocks/>
              </p:cNvSpPr>
              <p:nvPr/>
            </p:nvSpPr>
            <p:spPr bwMode="auto">
              <a:xfrm>
                <a:off x="5214" y="1716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2"/>
                    </a:lnTo>
                    <a:lnTo>
                      <a:pt x="17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3" y="249"/>
                    </a:lnTo>
                    <a:lnTo>
                      <a:pt x="194" y="240"/>
                    </a:lnTo>
                    <a:lnTo>
                      <a:pt x="212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5" name="Line 390"/>
              <p:cNvSpPr>
                <a:spLocks noChangeShapeType="1"/>
              </p:cNvSpPr>
              <p:nvPr/>
            </p:nvSpPr>
            <p:spPr bwMode="auto">
              <a:xfrm>
                <a:off x="5254" y="1439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6" name="Freeform 391"/>
              <p:cNvSpPr>
                <a:spLocks/>
              </p:cNvSpPr>
              <p:nvPr/>
            </p:nvSpPr>
            <p:spPr bwMode="auto">
              <a:xfrm>
                <a:off x="5217" y="1421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1"/>
                    </a:lnTo>
                    <a:lnTo>
                      <a:pt x="85" y="249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4" y="249"/>
                    </a:lnTo>
                    <a:lnTo>
                      <a:pt x="193" y="241"/>
                    </a:lnTo>
                    <a:lnTo>
                      <a:pt x="211" y="227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7" name="Line 392"/>
              <p:cNvSpPr>
                <a:spLocks noChangeShapeType="1"/>
              </p:cNvSpPr>
              <p:nvPr/>
            </p:nvSpPr>
            <p:spPr bwMode="auto">
              <a:xfrm>
                <a:off x="5258" y="1837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8" name="Freeform 393"/>
              <p:cNvSpPr>
                <a:spLocks/>
              </p:cNvSpPr>
              <p:nvPr/>
            </p:nvSpPr>
            <p:spPr bwMode="auto">
              <a:xfrm>
                <a:off x="5221" y="1819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5"/>
                    </a:lnTo>
                    <a:lnTo>
                      <a:pt x="249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4" y="17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49" y="172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39" name="Line 394"/>
              <p:cNvSpPr>
                <a:spLocks noChangeShapeType="1"/>
              </p:cNvSpPr>
              <p:nvPr/>
            </p:nvSpPr>
            <p:spPr bwMode="auto">
              <a:xfrm>
                <a:off x="5275" y="1410"/>
                <a:ext cx="1" cy="1"/>
              </a:xfrm>
              <a:prstGeom prst="line">
                <a:avLst/>
              </a:prstGeom>
              <a:noFill/>
              <a:ln w="0">
                <a:solidFill>
                  <a:srgbClr val="E0A86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0" name="Freeform 395"/>
              <p:cNvSpPr>
                <a:spLocks/>
              </p:cNvSpPr>
              <p:nvPr/>
            </p:nvSpPr>
            <p:spPr bwMode="auto">
              <a:xfrm>
                <a:off x="5238" y="1392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7" y="105"/>
                    </a:lnTo>
                    <a:lnTo>
                      <a:pt x="250" y="83"/>
                    </a:lnTo>
                    <a:lnTo>
                      <a:pt x="240" y="62"/>
                    </a:lnTo>
                    <a:lnTo>
                      <a:pt x="227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3" y="6"/>
                    </a:lnTo>
                    <a:lnTo>
                      <a:pt x="151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6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7" y="62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1" y="211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6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7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E0A860"/>
              </a:solidFill>
              <a:ln w="3175">
                <a:solidFill>
                  <a:srgbClr val="E0A86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1" name="Line 396"/>
              <p:cNvSpPr>
                <a:spLocks noChangeShapeType="1"/>
              </p:cNvSpPr>
              <p:nvPr/>
            </p:nvSpPr>
            <p:spPr bwMode="auto">
              <a:xfrm>
                <a:off x="4208" y="223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2" name="Freeform 397"/>
              <p:cNvSpPr>
                <a:spLocks/>
              </p:cNvSpPr>
              <p:nvPr/>
            </p:nvSpPr>
            <p:spPr bwMode="auto">
              <a:xfrm>
                <a:off x="4171" y="2216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6" y="107"/>
                    </a:lnTo>
                    <a:lnTo>
                      <a:pt x="251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5" y="18"/>
                    </a:lnTo>
                    <a:lnTo>
                      <a:pt x="174" y="8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2" y="46"/>
                    </a:lnTo>
                    <a:lnTo>
                      <a:pt x="17" y="65"/>
                    </a:lnTo>
                    <a:lnTo>
                      <a:pt x="9" y="86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7" y="194"/>
                    </a:lnTo>
                    <a:lnTo>
                      <a:pt x="32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1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2" y="257"/>
                    </a:lnTo>
                    <a:lnTo>
                      <a:pt x="174" y="251"/>
                    </a:lnTo>
                    <a:lnTo>
                      <a:pt x="195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1" y="173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3" name="Line 398"/>
              <p:cNvSpPr>
                <a:spLocks noChangeShapeType="1"/>
              </p:cNvSpPr>
              <p:nvPr/>
            </p:nvSpPr>
            <p:spPr bwMode="auto">
              <a:xfrm>
                <a:off x="4227" y="23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4" name="Freeform 399"/>
              <p:cNvSpPr>
                <a:spLocks/>
              </p:cNvSpPr>
              <p:nvPr/>
            </p:nvSpPr>
            <p:spPr bwMode="auto">
              <a:xfrm>
                <a:off x="4190" y="2338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29"/>
                    </a:moveTo>
                    <a:lnTo>
                      <a:pt x="256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4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30" y="259"/>
                    </a:lnTo>
                    <a:lnTo>
                      <a:pt x="153" y="255"/>
                    </a:lnTo>
                    <a:lnTo>
                      <a:pt x="174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5" name="Line 400"/>
              <p:cNvSpPr>
                <a:spLocks noChangeShapeType="1"/>
              </p:cNvSpPr>
              <p:nvPr/>
            </p:nvSpPr>
            <p:spPr bwMode="auto">
              <a:xfrm>
                <a:off x="4239" y="2269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6" name="Freeform 401"/>
              <p:cNvSpPr>
                <a:spLocks/>
              </p:cNvSpPr>
              <p:nvPr/>
            </p:nvSpPr>
            <p:spPr bwMode="auto">
              <a:xfrm>
                <a:off x="4203" y="2251"/>
                <a:ext cx="36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6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4" y="8"/>
                    </a:lnTo>
                    <a:lnTo>
                      <a:pt x="65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3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4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7" name="Line 402"/>
              <p:cNvSpPr>
                <a:spLocks noChangeShapeType="1"/>
              </p:cNvSpPr>
              <p:nvPr/>
            </p:nvSpPr>
            <p:spPr bwMode="auto">
              <a:xfrm>
                <a:off x="4243" y="2610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8" name="Freeform 403"/>
              <p:cNvSpPr>
                <a:spLocks/>
              </p:cNvSpPr>
              <p:nvPr/>
            </p:nvSpPr>
            <p:spPr bwMode="auto">
              <a:xfrm>
                <a:off x="4206" y="2592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2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7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7" y="173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7" y="257"/>
                    </a:lnTo>
                    <a:lnTo>
                      <a:pt x="130" y="258"/>
                    </a:lnTo>
                    <a:lnTo>
                      <a:pt x="152" y="257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49" name="Line 404"/>
              <p:cNvSpPr>
                <a:spLocks noChangeShapeType="1"/>
              </p:cNvSpPr>
              <p:nvPr/>
            </p:nvSpPr>
            <p:spPr bwMode="auto">
              <a:xfrm>
                <a:off x="4293" y="2092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0" name="Freeform 405"/>
              <p:cNvSpPr>
                <a:spLocks/>
              </p:cNvSpPr>
              <p:nvPr/>
            </p:nvSpPr>
            <p:spPr bwMode="auto">
              <a:xfrm>
                <a:off x="4256" y="2073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40" y="63"/>
                    </a:lnTo>
                    <a:lnTo>
                      <a:pt x="227" y="45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7" y="63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7" y="194"/>
                    </a:lnTo>
                    <a:lnTo>
                      <a:pt x="29" y="212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6"/>
                    </a:lnTo>
                    <a:lnTo>
                      <a:pt x="227" y="212"/>
                    </a:lnTo>
                    <a:lnTo>
                      <a:pt x="240" y="194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1" name="Line 406"/>
              <p:cNvSpPr>
                <a:spLocks noChangeShapeType="1"/>
              </p:cNvSpPr>
              <p:nvPr/>
            </p:nvSpPr>
            <p:spPr bwMode="auto">
              <a:xfrm>
                <a:off x="4317" y="243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2" name="Freeform 407"/>
              <p:cNvSpPr>
                <a:spLocks/>
              </p:cNvSpPr>
              <p:nvPr/>
            </p:nvSpPr>
            <p:spPr bwMode="auto">
              <a:xfrm>
                <a:off x="4280" y="2416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3" name="Line 408"/>
              <p:cNvSpPr>
                <a:spLocks noChangeShapeType="1"/>
              </p:cNvSpPr>
              <p:nvPr/>
            </p:nvSpPr>
            <p:spPr bwMode="auto">
              <a:xfrm>
                <a:off x="4359" y="207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4" name="Freeform 409"/>
              <p:cNvSpPr>
                <a:spLocks/>
              </p:cNvSpPr>
              <p:nvPr/>
            </p:nvSpPr>
            <p:spPr bwMode="auto">
              <a:xfrm>
                <a:off x="4322" y="2053"/>
                <a:ext cx="37" cy="36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7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7" y="151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5" name="Line 410"/>
              <p:cNvSpPr>
                <a:spLocks noChangeShapeType="1"/>
              </p:cNvSpPr>
              <p:nvPr/>
            </p:nvSpPr>
            <p:spPr bwMode="auto">
              <a:xfrm>
                <a:off x="4402" y="195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6" name="Freeform 411"/>
              <p:cNvSpPr>
                <a:spLocks/>
              </p:cNvSpPr>
              <p:nvPr/>
            </p:nvSpPr>
            <p:spPr bwMode="auto">
              <a:xfrm>
                <a:off x="4365" y="1939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8"/>
                    </a:moveTo>
                    <a:lnTo>
                      <a:pt x="257" y="105"/>
                    </a:lnTo>
                    <a:lnTo>
                      <a:pt x="249" y="84"/>
                    </a:lnTo>
                    <a:lnTo>
                      <a:pt x="240" y="64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7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7" name="Line 412"/>
              <p:cNvSpPr>
                <a:spLocks noChangeShapeType="1"/>
              </p:cNvSpPr>
              <p:nvPr/>
            </p:nvSpPr>
            <p:spPr bwMode="auto">
              <a:xfrm>
                <a:off x="4405" y="222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8" name="Freeform 413"/>
              <p:cNvSpPr>
                <a:spLocks/>
              </p:cNvSpPr>
              <p:nvPr/>
            </p:nvSpPr>
            <p:spPr bwMode="auto">
              <a:xfrm>
                <a:off x="4368" y="220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7" y="105"/>
                    </a:lnTo>
                    <a:lnTo>
                      <a:pt x="251" y="83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6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18" y="64"/>
                    </a:lnTo>
                    <a:lnTo>
                      <a:pt x="9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0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2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7" y="150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59" name="Line 414"/>
              <p:cNvSpPr>
                <a:spLocks noChangeShapeType="1"/>
              </p:cNvSpPr>
              <p:nvPr/>
            </p:nvSpPr>
            <p:spPr bwMode="auto">
              <a:xfrm>
                <a:off x="4406" y="226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0" name="Freeform 415"/>
              <p:cNvSpPr>
                <a:spLocks/>
              </p:cNvSpPr>
              <p:nvPr/>
            </p:nvSpPr>
            <p:spPr bwMode="auto">
              <a:xfrm>
                <a:off x="4370" y="2248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5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6" y="85"/>
                    </a:lnTo>
                    <a:lnTo>
                      <a:pt x="1" y="105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6" y="172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8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1" name="Line 416"/>
              <p:cNvSpPr>
                <a:spLocks noChangeShapeType="1"/>
              </p:cNvSpPr>
              <p:nvPr/>
            </p:nvSpPr>
            <p:spPr bwMode="auto">
              <a:xfrm>
                <a:off x="4434" y="242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2" name="Freeform 417"/>
              <p:cNvSpPr>
                <a:spLocks/>
              </p:cNvSpPr>
              <p:nvPr/>
            </p:nvSpPr>
            <p:spPr bwMode="auto">
              <a:xfrm>
                <a:off x="4397" y="2409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7"/>
                    </a:moveTo>
                    <a:lnTo>
                      <a:pt x="255" y="105"/>
                    </a:lnTo>
                    <a:lnTo>
                      <a:pt x="249" y="83"/>
                    </a:lnTo>
                    <a:lnTo>
                      <a:pt x="240" y="63"/>
                    </a:lnTo>
                    <a:lnTo>
                      <a:pt x="227" y="46"/>
                    </a:lnTo>
                    <a:lnTo>
                      <a:pt x="211" y="29"/>
                    </a:lnTo>
                    <a:lnTo>
                      <a:pt x="193" y="16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4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3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4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8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5" y="150"/>
                    </a:lnTo>
                    <a:lnTo>
                      <a:pt x="257" y="127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3" name="Line 418"/>
              <p:cNvSpPr>
                <a:spLocks noChangeShapeType="1"/>
              </p:cNvSpPr>
              <p:nvPr/>
            </p:nvSpPr>
            <p:spPr bwMode="auto">
              <a:xfrm>
                <a:off x="4439" y="1850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4" name="Freeform 419"/>
              <p:cNvSpPr>
                <a:spLocks/>
              </p:cNvSpPr>
              <p:nvPr/>
            </p:nvSpPr>
            <p:spPr bwMode="auto">
              <a:xfrm>
                <a:off x="4402" y="1832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9" y="84"/>
                    </a:lnTo>
                    <a:lnTo>
                      <a:pt x="239" y="64"/>
                    </a:lnTo>
                    <a:lnTo>
                      <a:pt x="227" y="46"/>
                    </a:lnTo>
                    <a:lnTo>
                      <a:pt x="211" y="29"/>
                    </a:lnTo>
                    <a:lnTo>
                      <a:pt x="192" y="16"/>
                    </a:lnTo>
                    <a:lnTo>
                      <a:pt x="172" y="7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6" y="64"/>
                    </a:lnTo>
                    <a:lnTo>
                      <a:pt x="7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6" y="192"/>
                    </a:lnTo>
                    <a:lnTo>
                      <a:pt x="29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3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7" y="211"/>
                    </a:lnTo>
                    <a:lnTo>
                      <a:pt x="239" y="192"/>
                    </a:lnTo>
                    <a:lnTo>
                      <a:pt x="249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5" name="Line 420"/>
              <p:cNvSpPr>
                <a:spLocks noChangeShapeType="1"/>
              </p:cNvSpPr>
              <p:nvPr/>
            </p:nvSpPr>
            <p:spPr bwMode="auto">
              <a:xfrm>
                <a:off x="4442" y="237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6" name="Freeform 421"/>
              <p:cNvSpPr>
                <a:spLocks/>
              </p:cNvSpPr>
              <p:nvPr/>
            </p:nvSpPr>
            <p:spPr bwMode="auto">
              <a:xfrm>
                <a:off x="4406" y="2359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5"/>
                    </a:lnTo>
                    <a:lnTo>
                      <a:pt x="249" y="83"/>
                    </a:lnTo>
                    <a:lnTo>
                      <a:pt x="240" y="63"/>
                    </a:lnTo>
                    <a:lnTo>
                      <a:pt x="227" y="46"/>
                    </a:lnTo>
                    <a:lnTo>
                      <a:pt x="211" y="29"/>
                    </a:lnTo>
                    <a:lnTo>
                      <a:pt x="192" y="16"/>
                    </a:lnTo>
                    <a:lnTo>
                      <a:pt x="172" y="7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29" y="46"/>
                    </a:lnTo>
                    <a:lnTo>
                      <a:pt x="17" y="63"/>
                    </a:lnTo>
                    <a:lnTo>
                      <a:pt x="7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3" y="248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8"/>
                    </a:lnTo>
                    <a:lnTo>
                      <a:pt x="192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2"/>
                    </a:lnTo>
                    <a:lnTo>
                      <a:pt x="255" y="150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7" name="Line 422"/>
              <p:cNvSpPr>
                <a:spLocks noChangeShapeType="1"/>
              </p:cNvSpPr>
              <p:nvPr/>
            </p:nvSpPr>
            <p:spPr bwMode="auto">
              <a:xfrm>
                <a:off x="4456" y="199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8" name="Freeform 423"/>
              <p:cNvSpPr>
                <a:spLocks/>
              </p:cNvSpPr>
              <p:nvPr/>
            </p:nvSpPr>
            <p:spPr bwMode="auto">
              <a:xfrm>
                <a:off x="4419" y="1978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6" y="107"/>
                    </a:lnTo>
                    <a:lnTo>
                      <a:pt x="251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7" y="194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4"/>
                    </a:lnTo>
                    <a:lnTo>
                      <a:pt x="251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69" name="Line 424"/>
              <p:cNvSpPr>
                <a:spLocks noChangeShapeType="1"/>
              </p:cNvSpPr>
              <p:nvPr/>
            </p:nvSpPr>
            <p:spPr bwMode="auto">
              <a:xfrm>
                <a:off x="4467" y="2133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0" name="Freeform 425"/>
              <p:cNvSpPr>
                <a:spLocks/>
              </p:cNvSpPr>
              <p:nvPr/>
            </p:nvSpPr>
            <p:spPr bwMode="auto">
              <a:xfrm>
                <a:off x="4430" y="2115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1" name="Line 426"/>
              <p:cNvSpPr>
                <a:spLocks noChangeShapeType="1"/>
              </p:cNvSpPr>
              <p:nvPr/>
            </p:nvSpPr>
            <p:spPr bwMode="auto">
              <a:xfrm>
                <a:off x="4484" y="2369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2" name="Freeform 427"/>
              <p:cNvSpPr>
                <a:spLocks/>
              </p:cNvSpPr>
              <p:nvPr/>
            </p:nvSpPr>
            <p:spPr bwMode="auto">
              <a:xfrm>
                <a:off x="4447" y="2350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6" y="108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3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6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3" name="Line 428"/>
              <p:cNvSpPr>
                <a:spLocks noChangeShapeType="1"/>
              </p:cNvSpPr>
              <p:nvPr/>
            </p:nvSpPr>
            <p:spPr bwMode="auto">
              <a:xfrm>
                <a:off x="4500" y="2239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4" name="Freeform 429"/>
              <p:cNvSpPr>
                <a:spLocks/>
              </p:cNvSpPr>
              <p:nvPr/>
            </p:nvSpPr>
            <p:spPr bwMode="auto">
              <a:xfrm>
                <a:off x="4463" y="2221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41" y="64"/>
                    </a:lnTo>
                    <a:lnTo>
                      <a:pt x="226" y="46"/>
                    </a:lnTo>
                    <a:lnTo>
                      <a:pt x="212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7" y="85"/>
                    </a:lnTo>
                    <a:lnTo>
                      <a:pt x="1" y="107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4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50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2" y="227"/>
                    </a:lnTo>
                    <a:lnTo>
                      <a:pt x="226" y="212"/>
                    </a:lnTo>
                    <a:lnTo>
                      <a:pt x="241" y="193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5" name="Line 430"/>
              <p:cNvSpPr>
                <a:spLocks noChangeShapeType="1"/>
              </p:cNvSpPr>
              <p:nvPr/>
            </p:nvSpPr>
            <p:spPr bwMode="auto">
              <a:xfrm>
                <a:off x="4504" y="214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6" name="Freeform 431"/>
              <p:cNvSpPr>
                <a:spLocks/>
              </p:cNvSpPr>
              <p:nvPr/>
            </p:nvSpPr>
            <p:spPr bwMode="auto">
              <a:xfrm>
                <a:off x="4467" y="212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49" y="85"/>
                    </a:lnTo>
                    <a:lnTo>
                      <a:pt x="240" y="65"/>
                    </a:lnTo>
                    <a:lnTo>
                      <a:pt x="226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5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7" y="174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6" y="211"/>
                    </a:lnTo>
                    <a:lnTo>
                      <a:pt x="240" y="193"/>
                    </a:lnTo>
                    <a:lnTo>
                      <a:pt x="249" y="174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7" name="Line 432"/>
              <p:cNvSpPr>
                <a:spLocks noChangeShapeType="1"/>
              </p:cNvSpPr>
              <p:nvPr/>
            </p:nvSpPr>
            <p:spPr bwMode="auto">
              <a:xfrm>
                <a:off x="4535" y="2345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8" name="Freeform 433"/>
              <p:cNvSpPr>
                <a:spLocks/>
              </p:cNvSpPr>
              <p:nvPr/>
            </p:nvSpPr>
            <p:spPr bwMode="auto">
              <a:xfrm>
                <a:off x="4499" y="2327"/>
                <a:ext cx="36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6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9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9" y="172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1" y="255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79" name="Line 434"/>
              <p:cNvSpPr>
                <a:spLocks noChangeShapeType="1"/>
              </p:cNvSpPr>
              <p:nvPr/>
            </p:nvSpPr>
            <p:spPr bwMode="auto">
              <a:xfrm>
                <a:off x="4541" y="2332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0" name="Freeform 435"/>
              <p:cNvSpPr>
                <a:spLocks/>
              </p:cNvSpPr>
              <p:nvPr/>
            </p:nvSpPr>
            <p:spPr bwMode="auto">
              <a:xfrm>
                <a:off x="4504" y="2314"/>
                <a:ext cx="37" cy="36"/>
              </a:xfrm>
              <a:custGeom>
                <a:avLst/>
                <a:gdLst>
                  <a:gd name="T0" fmla="*/ 0 w 258"/>
                  <a:gd name="T1" fmla="*/ 0 h 256"/>
                  <a:gd name="T2" fmla="*/ 0 w 258"/>
                  <a:gd name="T3" fmla="*/ 0 h 256"/>
                  <a:gd name="T4" fmla="*/ 0 w 258"/>
                  <a:gd name="T5" fmla="*/ 0 h 256"/>
                  <a:gd name="T6" fmla="*/ 0 w 258"/>
                  <a:gd name="T7" fmla="*/ 0 h 256"/>
                  <a:gd name="T8" fmla="*/ 0 w 258"/>
                  <a:gd name="T9" fmla="*/ 0 h 256"/>
                  <a:gd name="T10" fmla="*/ 0 w 258"/>
                  <a:gd name="T11" fmla="*/ 0 h 256"/>
                  <a:gd name="T12" fmla="*/ 0 w 258"/>
                  <a:gd name="T13" fmla="*/ 0 h 256"/>
                  <a:gd name="T14" fmla="*/ 0 w 258"/>
                  <a:gd name="T15" fmla="*/ 0 h 256"/>
                  <a:gd name="T16" fmla="*/ 0 w 258"/>
                  <a:gd name="T17" fmla="*/ 0 h 256"/>
                  <a:gd name="T18" fmla="*/ 0 w 258"/>
                  <a:gd name="T19" fmla="*/ 0 h 256"/>
                  <a:gd name="T20" fmla="*/ 0 w 258"/>
                  <a:gd name="T21" fmla="*/ 0 h 256"/>
                  <a:gd name="T22" fmla="*/ 0 w 258"/>
                  <a:gd name="T23" fmla="*/ 0 h 256"/>
                  <a:gd name="T24" fmla="*/ 0 w 258"/>
                  <a:gd name="T25" fmla="*/ 0 h 256"/>
                  <a:gd name="T26" fmla="*/ 0 w 258"/>
                  <a:gd name="T27" fmla="*/ 0 h 256"/>
                  <a:gd name="T28" fmla="*/ 0 w 258"/>
                  <a:gd name="T29" fmla="*/ 0 h 256"/>
                  <a:gd name="T30" fmla="*/ 0 w 258"/>
                  <a:gd name="T31" fmla="*/ 0 h 256"/>
                  <a:gd name="T32" fmla="*/ 0 w 258"/>
                  <a:gd name="T33" fmla="*/ 0 h 256"/>
                  <a:gd name="T34" fmla="*/ 0 w 258"/>
                  <a:gd name="T35" fmla="*/ 0 h 256"/>
                  <a:gd name="T36" fmla="*/ 0 w 258"/>
                  <a:gd name="T37" fmla="*/ 0 h 256"/>
                  <a:gd name="T38" fmla="*/ 0 w 258"/>
                  <a:gd name="T39" fmla="*/ 0 h 256"/>
                  <a:gd name="T40" fmla="*/ 0 w 258"/>
                  <a:gd name="T41" fmla="*/ 0 h 256"/>
                  <a:gd name="T42" fmla="*/ 0 w 258"/>
                  <a:gd name="T43" fmla="*/ 0 h 256"/>
                  <a:gd name="T44" fmla="*/ 0 w 258"/>
                  <a:gd name="T45" fmla="*/ 0 h 256"/>
                  <a:gd name="T46" fmla="*/ 0 w 258"/>
                  <a:gd name="T47" fmla="*/ 0 h 256"/>
                  <a:gd name="T48" fmla="*/ 0 w 258"/>
                  <a:gd name="T49" fmla="*/ 0 h 256"/>
                  <a:gd name="T50" fmla="*/ 0 w 258"/>
                  <a:gd name="T51" fmla="*/ 0 h 256"/>
                  <a:gd name="T52" fmla="*/ 0 w 258"/>
                  <a:gd name="T53" fmla="*/ 0 h 256"/>
                  <a:gd name="T54" fmla="*/ 0 w 258"/>
                  <a:gd name="T55" fmla="*/ 0 h 256"/>
                  <a:gd name="T56" fmla="*/ 0 w 258"/>
                  <a:gd name="T57" fmla="*/ 0 h 256"/>
                  <a:gd name="T58" fmla="*/ 0 w 258"/>
                  <a:gd name="T59" fmla="*/ 0 h 256"/>
                  <a:gd name="T60" fmla="*/ 0 w 258"/>
                  <a:gd name="T61" fmla="*/ 0 h 256"/>
                  <a:gd name="T62" fmla="*/ 0 w 258"/>
                  <a:gd name="T63" fmla="*/ 0 h 256"/>
                  <a:gd name="T64" fmla="*/ 0 w 258"/>
                  <a:gd name="T65" fmla="*/ 0 h 256"/>
                  <a:gd name="T66" fmla="*/ 0 w 258"/>
                  <a:gd name="T67" fmla="*/ 0 h 256"/>
                  <a:gd name="T68" fmla="*/ 0 w 258"/>
                  <a:gd name="T69" fmla="*/ 0 h 256"/>
                  <a:gd name="T70" fmla="*/ 0 w 258"/>
                  <a:gd name="T71" fmla="*/ 0 h 256"/>
                  <a:gd name="T72" fmla="*/ 0 w 258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6"/>
                  <a:gd name="T113" fmla="*/ 258 w 258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6">
                    <a:moveTo>
                      <a:pt x="258" y="127"/>
                    </a:moveTo>
                    <a:lnTo>
                      <a:pt x="257" y="105"/>
                    </a:lnTo>
                    <a:lnTo>
                      <a:pt x="250" y="83"/>
                    </a:lnTo>
                    <a:lnTo>
                      <a:pt x="240" y="62"/>
                    </a:lnTo>
                    <a:lnTo>
                      <a:pt x="228" y="45"/>
                    </a:lnTo>
                    <a:lnTo>
                      <a:pt x="212" y="30"/>
                    </a:lnTo>
                    <a:lnTo>
                      <a:pt x="193" y="16"/>
                    </a:lnTo>
                    <a:lnTo>
                      <a:pt x="174" y="7"/>
                    </a:lnTo>
                    <a:lnTo>
                      <a:pt x="152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7"/>
                    </a:lnTo>
                    <a:lnTo>
                      <a:pt x="65" y="16"/>
                    </a:lnTo>
                    <a:lnTo>
                      <a:pt x="46" y="30"/>
                    </a:lnTo>
                    <a:lnTo>
                      <a:pt x="30" y="45"/>
                    </a:lnTo>
                    <a:lnTo>
                      <a:pt x="17" y="62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7"/>
                    </a:lnTo>
                    <a:lnTo>
                      <a:pt x="3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6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39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7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1" name="Line 436"/>
              <p:cNvSpPr>
                <a:spLocks noChangeShapeType="1"/>
              </p:cNvSpPr>
              <p:nvPr/>
            </p:nvSpPr>
            <p:spPr bwMode="auto">
              <a:xfrm>
                <a:off x="4544" y="213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2" name="Freeform 437"/>
              <p:cNvSpPr>
                <a:spLocks/>
              </p:cNvSpPr>
              <p:nvPr/>
            </p:nvSpPr>
            <p:spPr bwMode="auto">
              <a:xfrm>
                <a:off x="4507" y="2118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7" y="106"/>
                    </a:lnTo>
                    <a:lnTo>
                      <a:pt x="251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7" y="192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1" y="173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3" name="Line 438"/>
              <p:cNvSpPr>
                <a:spLocks noChangeShapeType="1"/>
              </p:cNvSpPr>
              <p:nvPr/>
            </p:nvSpPr>
            <p:spPr bwMode="auto">
              <a:xfrm>
                <a:off x="4545" y="228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4" name="Freeform 439"/>
              <p:cNvSpPr>
                <a:spLocks/>
              </p:cNvSpPr>
              <p:nvPr/>
            </p:nvSpPr>
            <p:spPr bwMode="auto">
              <a:xfrm>
                <a:off x="4508" y="2262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3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7" y="84"/>
                    </a:lnTo>
                    <a:lnTo>
                      <a:pt x="1" y="106"/>
                    </a:lnTo>
                    <a:lnTo>
                      <a:pt x="0" y="129"/>
                    </a:lnTo>
                    <a:lnTo>
                      <a:pt x="1" y="151"/>
                    </a:lnTo>
                    <a:lnTo>
                      <a:pt x="7" y="173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5" name="Line 440"/>
              <p:cNvSpPr>
                <a:spLocks noChangeShapeType="1"/>
              </p:cNvSpPr>
              <p:nvPr/>
            </p:nvSpPr>
            <p:spPr bwMode="auto">
              <a:xfrm>
                <a:off x="4547" y="2059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6" name="Freeform 441"/>
              <p:cNvSpPr>
                <a:spLocks/>
              </p:cNvSpPr>
              <p:nvPr/>
            </p:nvSpPr>
            <p:spPr bwMode="auto">
              <a:xfrm>
                <a:off x="4510" y="2041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5"/>
                    </a:lnTo>
                    <a:lnTo>
                      <a:pt x="250" y="83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6"/>
                    </a:lnTo>
                    <a:lnTo>
                      <a:pt x="172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6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4"/>
                    </a:lnTo>
                    <a:lnTo>
                      <a:pt x="8" y="83"/>
                    </a:lnTo>
                    <a:lnTo>
                      <a:pt x="3" y="105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4" y="240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2" y="249"/>
                    </a:lnTo>
                    <a:lnTo>
                      <a:pt x="193" y="240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7" name="Line 442"/>
              <p:cNvSpPr>
                <a:spLocks noChangeShapeType="1"/>
              </p:cNvSpPr>
              <p:nvPr/>
            </p:nvSpPr>
            <p:spPr bwMode="auto">
              <a:xfrm>
                <a:off x="4573" y="2190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8" name="Freeform 443"/>
              <p:cNvSpPr>
                <a:spLocks/>
              </p:cNvSpPr>
              <p:nvPr/>
            </p:nvSpPr>
            <p:spPr bwMode="auto">
              <a:xfrm>
                <a:off x="4537" y="2171"/>
                <a:ext cx="36" cy="37"/>
              </a:xfrm>
              <a:custGeom>
                <a:avLst/>
                <a:gdLst>
                  <a:gd name="T0" fmla="*/ 0 w 256"/>
                  <a:gd name="T1" fmla="*/ 0 h 258"/>
                  <a:gd name="T2" fmla="*/ 0 w 256"/>
                  <a:gd name="T3" fmla="*/ 0 h 258"/>
                  <a:gd name="T4" fmla="*/ 0 w 256"/>
                  <a:gd name="T5" fmla="*/ 0 h 258"/>
                  <a:gd name="T6" fmla="*/ 0 w 256"/>
                  <a:gd name="T7" fmla="*/ 0 h 258"/>
                  <a:gd name="T8" fmla="*/ 0 w 256"/>
                  <a:gd name="T9" fmla="*/ 0 h 258"/>
                  <a:gd name="T10" fmla="*/ 0 w 256"/>
                  <a:gd name="T11" fmla="*/ 0 h 258"/>
                  <a:gd name="T12" fmla="*/ 0 w 256"/>
                  <a:gd name="T13" fmla="*/ 0 h 258"/>
                  <a:gd name="T14" fmla="*/ 0 w 256"/>
                  <a:gd name="T15" fmla="*/ 0 h 258"/>
                  <a:gd name="T16" fmla="*/ 0 w 256"/>
                  <a:gd name="T17" fmla="*/ 0 h 258"/>
                  <a:gd name="T18" fmla="*/ 0 w 256"/>
                  <a:gd name="T19" fmla="*/ 0 h 258"/>
                  <a:gd name="T20" fmla="*/ 0 w 256"/>
                  <a:gd name="T21" fmla="*/ 0 h 258"/>
                  <a:gd name="T22" fmla="*/ 0 w 256"/>
                  <a:gd name="T23" fmla="*/ 0 h 258"/>
                  <a:gd name="T24" fmla="*/ 0 w 256"/>
                  <a:gd name="T25" fmla="*/ 0 h 258"/>
                  <a:gd name="T26" fmla="*/ 0 w 256"/>
                  <a:gd name="T27" fmla="*/ 0 h 258"/>
                  <a:gd name="T28" fmla="*/ 0 w 256"/>
                  <a:gd name="T29" fmla="*/ 0 h 258"/>
                  <a:gd name="T30" fmla="*/ 0 w 256"/>
                  <a:gd name="T31" fmla="*/ 0 h 258"/>
                  <a:gd name="T32" fmla="*/ 0 w 256"/>
                  <a:gd name="T33" fmla="*/ 0 h 258"/>
                  <a:gd name="T34" fmla="*/ 0 w 256"/>
                  <a:gd name="T35" fmla="*/ 0 h 258"/>
                  <a:gd name="T36" fmla="*/ 0 w 256"/>
                  <a:gd name="T37" fmla="*/ 0 h 258"/>
                  <a:gd name="T38" fmla="*/ 0 w 256"/>
                  <a:gd name="T39" fmla="*/ 0 h 258"/>
                  <a:gd name="T40" fmla="*/ 0 w 256"/>
                  <a:gd name="T41" fmla="*/ 0 h 258"/>
                  <a:gd name="T42" fmla="*/ 0 w 256"/>
                  <a:gd name="T43" fmla="*/ 0 h 258"/>
                  <a:gd name="T44" fmla="*/ 0 w 256"/>
                  <a:gd name="T45" fmla="*/ 0 h 258"/>
                  <a:gd name="T46" fmla="*/ 0 w 256"/>
                  <a:gd name="T47" fmla="*/ 0 h 258"/>
                  <a:gd name="T48" fmla="*/ 0 w 256"/>
                  <a:gd name="T49" fmla="*/ 0 h 258"/>
                  <a:gd name="T50" fmla="*/ 0 w 256"/>
                  <a:gd name="T51" fmla="*/ 0 h 258"/>
                  <a:gd name="T52" fmla="*/ 0 w 256"/>
                  <a:gd name="T53" fmla="*/ 0 h 258"/>
                  <a:gd name="T54" fmla="*/ 0 w 256"/>
                  <a:gd name="T55" fmla="*/ 0 h 258"/>
                  <a:gd name="T56" fmla="*/ 0 w 256"/>
                  <a:gd name="T57" fmla="*/ 0 h 258"/>
                  <a:gd name="T58" fmla="*/ 0 w 256"/>
                  <a:gd name="T59" fmla="*/ 0 h 258"/>
                  <a:gd name="T60" fmla="*/ 0 w 256"/>
                  <a:gd name="T61" fmla="*/ 0 h 258"/>
                  <a:gd name="T62" fmla="*/ 0 w 256"/>
                  <a:gd name="T63" fmla="*/ 0 h 258"/>
                  <a:gd name="T64" fmla="*/ 0 w 256"/>
                  <a:gd name="T65" fmla="*/ 0 h 258"/>
                  <a:gd name="T66" fmla="*/ 0 w 256"/>
                  <a:gd name="T67" fmla="*/ 0 h 258"/>
                  <a:gd name="T68" fmla="*/ 0 w 256"/>
                  <a:gd name="T69" fmla="*/ 0 h 258"/>
                  <a:gd name="T70" fmla="*/ 0 w 256"/>
                  <a:gd name="T71" fmla="*/ 0 h 258"/>
                  <a:gd name="T72" fmla="*/ 0 w 256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8"/>
                  <a:gd name="T113" fmla="*/ 256 w 256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8">
                    <a:moveTo>
                      <a:pt x="256" y="129"/>
                    </a:moveTo>
                    <a:lnTo>
                      <a:pt x="255" y="107"/>
                    </a:lnTo>
                    <a:lnTo>
                      <a:pt x="249" y="85"/>
                    </a:lnTo>
                    <a:lnTo>
                      <a:pt x="238" y="64"/>
                    </a:lnTo>
                    <a:lnTo>
                      <a:pt x="226" y="45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2" y="8"/>
                    </a:lnTo>
                    <a:lnTo>
                      <a:pt x="150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8"/>
                    </a:lnTo>
                    <a:lnTo>
                      <a:pt x="63" y="18"/>
                    </a:lnTo>
                    <a:lnTo>
                      <a:pt x="44" y="31"/>
                    </a:lnTo>
                    <a:lnTo>
                      <a:pt x="29" y="45"/>
                    </a:lnTo>
                    <a:lnTo>
                      <a:pt x="17" y="64"/>
                    </a:lnTo>
                    <a:lnTo>
                      <a:pt x="6" y="85"/>
                    </a:lnTo>
                    <a:lnTo>
                      <a:pt x="1" y="107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6" y="173"/>
                    </a:lnTo>
                    <a:lnTo>
                      <a:pt x="17" y="194"/>
                    </a:lnTo>
                    <a:lnTo>
                      <a:pt x="29" y="213"/>
                    </a:lnTo>
                    <a:lnTo>
                      <a:pt x="44" y="227"/>
                    </a:lnTo>
                    <a:lnTo>
                      <a:pt x="63" y="241"/>
                    </a:lnTo>
                    <a:lnTo>
                      <a:pt x="83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2" y="241"/>
                    </a:lnTo>
                    <a:lnTo>
                      <a:pt x="211" y="227"/>
                    </a:lnTo>
                    <a:lnTo>
                      <a:pt x="226" y="213"/>
                    </a:lnTo>
                    <a:lnTo>
                      <a:pt x="238" y="194"/>
                    </a:lnTo>
                    <a:lnTo>
                      <a:pt x="249" y="173"/>
                    </a:lnTo>
                    <a:lnTo>
                      <a:pt x="255" y="152"/>
                    </a:lnTo>
                    <a:lnTo>
                      <a:pt x="256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89" name="Line 444"/>
              <p:cNvSpPr>
                <a:spLocks noChangeShapeType="1"/>
              </p:cNvSpPr>
              <p:nvPr/>
            </p:nvSpPr>
            <p:spPr bwMode="auto">
              <a:xfrm>
                <a:off x="4581" y="254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0" name="Freeform 445"/>
              <p:cNvSpPr>
                <a:spLocks/>
              </p:cNvSpPr>
              <p:nvPr/>
            </p:nvSpPr>
            <p:spPr bwMode="auto">
              <a:xfrm>
                <a:off x="4544" y="2527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6" y="105"/>
                    </a:lnTo>
                    <a:lnTo>
                      <a:pt x="251" y="83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3" y="240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2"/>
                    </a:lnTo>
                    <a:lnTo>
                      <a:pt x="256" y="150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1" name="Line 446"/>
              <p:cNvSpPr>
                <a:spLocks noChangeShapeType="1"/>
              </p:cNvSpPr>
              <p:nvPr/>
            </p:nvSpPr>
            <p:spPr bwMode="auto">
              <a:xfrm>
                <a:off x="4617" y="211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2" name="Freeform 447"/>
              <p:cNvSpPr>
                <a:spLocks/>
              </p:cNvSpPr>
              <p:nvPr/>
            </p:nvSpPr>
            <p:spPr bwMode="auto">
              <a:xfrm>
                <a:off x="4580" y="2098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6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3" name="Line 448"/>
              <p:cNvSpPr>
                <a:spLocks noChangeShapeType="1"/>
              </p:cNvSpPr>
              <p:nvPr/>
            </p:nvSpPr>
            <p:spPr bwMode="auto">
              <a:xfrm>
                <a:off x="4619" y="214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4" name="Freeform 449"/>
              <p:cNvSpPr>
                <a:spLocks/>
              </p:cNvSpPr>
              <p:nvPr/>
            </p:nvSpPr>
            <p:spPr bwMode="auto">
              <a:xfrm>
                <a:off x="4582" y="2123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7"/>
                    </a:moveTo>
                    <a:lnTo>
                      <a:pt x="257" y="105"/>
                    </a:lnTo>
                    <a:lnTo>
                      <a:pt x="251" y="83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3" y="7"/>
                    </a:lnTo>
                    <a:lnTo>
                      <a:pt x="151" y="1"/>
                    </a:lnTo>
                    <a:lnTo>
                      <a:pt x="130" y="0"/>
                    </a:lnTo>
                    <a:lnTo>
                      <a:pt x="107" y="1"/>
                    </a:lnTo>
                    <a:lnTo>
                      <a:pt x="85" y="7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8" y="83"/>
                    </a:lnTo>
                    <a:lnTo>
                      <a:pt x="2" y="105"/>
                    </a:lnTo>
                    <a:lnTo>
                      <a:pt x="0" y="127"/>
                    </a:lnTo>
                    <a:lnTo>
                      <a:pt x="2" y="150"/>
                    </a:lnTo>
                    <a:lnTo>
                      <a:pt x="8" y="172"/>
                    </a:lnTo>
                    <a:lnTo>
                      <a:pt x="17" y="193"/>
                    </a:lnTo>
                    <a:lnTo>
                      <a:pt x="31" y="211"/>
                    </a:lnTo>
                    <a:lnTo>
                      <a:pt x="46" y="226"/>
                    </a:lnTo>
                    <a:lnTo>
                      <a:pt x="64" y="240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2" y="226"/>
                    </a:lnTo>
                    <a:lnTo>
                      <a:pt x="228" y="211"/>
                    </a:lnTo>
                    <a:lnTo>
                      <a:pt x="240" y="193"/>
                    </a:lnTo>
                    <a:lnTo>
                      <a:pt x="251" y="172"/>
                    </a:lnTo>
                    <a:lnTo>
                      <a:pt x="257" y="150"/>
                    </a:lnTo>
                    <a:lnTo>
                      <a:pt x="258" y="127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5" name="Line 450"/>
              <p:cNvSpPr>
                <a:spLocks noChangeShapeType="1"/>
              </p:cNvSpPr>
              <p:nvPr/>
            </p:nvSpPr>
            <p:spPr bwMode="auto">
              <a:xfrm>
                <a:off x="4631" y="173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6" name="Freeform 451"/>
              <p:cNvSpPr>
                <a:spLocks/>
              </p:cNvSpPr>
              <p:nvPr/>
            </p:nvSpPr>
            <p:spPr bwMode="auto">
              <a:xfrm>
                <a:off x="4595" y="1712"/>
                <a:ext cx="36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29"/>
                    </a:moveTo>
                    <a:lnTo>
                      <a:pt x="256" y="106"/>
                    </a:lnTo>
                    <a:lnTo>
                      <a:pt x="249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7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5" y="250"/>
                    </a:lnTo>
                    <a:lnTo>
                      <a:pt x="106" y="255"/>
                    </a:lnTo>
                    <a:lnTo>
                      <a:pt x="129" y="259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49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7" name="Line 452"/>
              <p:cNvSpPr>
                <a:spLocks noChangeShapeType="1"/>
              </p:cNvSpPr>
              <p:nvPr/>
            </p:nvSpPr>
            <p:spPr bwMode="auto">
              <a:xfrm>
                <a:off x="4641" y="2095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8" name="Freeform 453"/>
              <p:cNvSpPr>
                <a:spLocks/>
              </p:cNvSpPr>
              <p:nvPr/>
            </p:nvSpPr>
            <p:spPr bwMode="auto">
              <a:xfrm>
                <a:off x="4604" y="2076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30"/>
                    </a:moveTo>
                    <a:lnTo>
                      <a:pt x="255" y="108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2"/>
                    </a:lnTo>
                    <a:lnTo>
                      <a:pt x="193" y="18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9"/>
                    </a:lnTo>
                    <a:lnTo>
                      <a:pt x="64" y="18"/>
                    </a:lnTo>
                    <a:lnTo>
                      <a:pt x="46" y="32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5"/>
                    </a:lnTo>
                    <a:lnTo>
                      <a:pt x="17" y="195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1"/>
                    </a:lnTo>
                    <a:lnTo>
                      <a:pt x="106" y="257"/>
                    </a:lnTo>
                    <a:lnTo>
                      <a:pt x="129" y="259"/>
                    </a:lnTo>
                    <a:lnTo>
                      <a:pt x="151" y="257"/>
                    </a:lnTo>
                    <a:lnTo>
                      <a:pt x="173" y="251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5"/>
                    </a:lnTo>
                    <a:lnTo>
                      <a:pt x="249" y="175"/>
                    </a:lnTo>
                    <a:lnTo>
                      <a:pt x="255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899" name="Line 454"/>
              <p:cNvSpPr>
                <a:spLocks noChangeShapeType="1"/>
              </p:cNvSpPr>
              <p:nvPr/>
            </p:nvSpPr>
            <p:spPr bwMode="auto">
              <a:xfrm>
                <a:off x="4672" y="245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0" name="Freeform 455"/>
              <p:cNvSpPr>
                <a:spLocks/>
              </p:cNvSpPr>
              <p:nvPr/>
            </p:nvSpPr>
            <p:spPr bwMode="auto">
              <a:xfrm>
                <a:off x="4635" y="2439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6" y="107"/>
                    </a:lnTo>
                    <a:lnTo>
                      <a:pt x="250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2" y="8"/>
                    </a:lnTo>
                    <a:lnTo>
                      <a:pt x="150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1" y="107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7" y="172"/>
                    </a:lnTo>
                    <a:lnTo>
                      <a:pt x="17" y="193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0" y="256"/>
                    </a:lnTo>
                    <a:lnTo>
                      <a:pt x="172" y="250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7" y="212"/>
                    </a:lnTo>
                    <a:lnTo>
                      <a:pt x="240" y="193"/>
                    </a:lnTo>
                    <a:lnTo>
                      <a:pt x="250" y="172"/>
                    </a:lnTo>
                    <a:lnTo>
                      <a:pt x="256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1" name="Line 456"/>
              <p:cNvSpPr>
                <a:spLocks noChangeShapeType="1"/>
              </p:cNvSpPr>
              <p:nvPr/>
            </p:nvSpPr>
            <p:spPr bwMode="auto">
              <a:xfrm>
                <a:off x="4696" y="197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2" name="Freeform 457"/>
              <p:cNvSpPr>
                <a:spLocks/>
              </p:cNvSpPr>
              <p:nvPr/>
            </p:nvSpPr>
            <p:spPr bwMode="auto">
              <a:xfrm>
                <a:off x="4659" y="1960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7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2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5" y="250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4" y="239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3" name="Line 458"/>
              <p:cNvSpPr>
                <a:spLocks noChangeShapeType="1"/>
              </p:cNvSpPr>
              <p:nvPr/>
            </p:nvSpPr>
            <p:spPr bwMode="auto">
              <a:xfrm>
                <a:off x="4700" y="23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4" name="Freeform 459"/>
              <p:cNvSpPr>
                <a:spLocks/>
              </p:cNvSpPr>
              <p:nvPr/>
            </p:nvSpPr>
            <p:spPr bwMode="auto">
              <a:xfrm>
                <a:off x="4664" y="2346"/>
                <a:ext cx="36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6" y="106"/>
                    </a:lnTo>
                    <a:lnTo>
                      <a:pt x="249" y="84"/>
                    </a:lnTo>
                    <a:lnTo>
                      <a:pt x="241" y="63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4" y="16"/>
                    </a:lnTo>
                    <a:lnTo>
                      <a:pt x="173" y="7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5" y="7"/>
                    </a:lnTo>
                    <a:lnTo>
                      <a:pt x="64" y="16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7" y="63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8"/>
                    </a:lnTo>
                    <a:lnTo>
                      <a:pt x="3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48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3" y="248"/>
                    </a:lnTo>
                    <a:lnTo>
                      <a:pt x="194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49" y="173"/>
                    </a:lnTo>
                    <a:lnTo>
                      <a:pt x="256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5" name="Line 460"/>
              <p:cNvSpPr>
                <a:spLocks noChangeShapeType="1"/>
              </p:cNvSpPr>
              <p:nvPr/>
            </p:nvSpPr>
            <p:spPr bwMode="auto">
              <a:xfrm>
                <a:off x="4701" y="162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6" name="Freeform 461"/>
              <p:cNvSpPr>
                <a:spLocks/>
              </p:cNvSpPr>
              <p:nvPr/>
            </p:nvSpPr>
            <p:spPr bwMode="auto">
              <a:xfrm>
                <a:off x="4664" y="1607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8"/>
                    </a:lnTo>
                    <a:lnTo>
                      <a:pt x="249" y="86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2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1" y="4"/>
                    </a:lnTo>
                    <a:lnTo>
                      <a:pt x="128" y="0"/>
                    </a:lnTo>
                    <a:lnTo>
                      <a:pt x="105" y="4"/>
                    </a:lnTo>
                    <a:lnTo>
                      <a:pt x="83" y="9"/>
                    </a:lnTo>
                    <a:lnTo>
                      <a:pt x="64" y="18"/>
                    </a:lnTo>
                    <a:lnTo>
                      <a:pt x="46" y="32"/>
                    </a:lnTo>
                    <a:lnTo>
                      <a:pt x="30" y="46"/>
                    </a:lnTo>
                    <a:lnTo>
                      <a:pt x="16" y="65"/>
                    </a:lnTo>
                    <a:lnTo>
                      <a:pt x="8" y="86"/>
                    </a:lnTo>
                    <a:lnTo>
                      <a:pt x="2" y="108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8" y="174"/>
                    </a:lnTo>
                    <a:lnTo>
                      <a:pt x="16" y="195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3" y="251"/>
                    </a:lnTo>
                    <a:lnTo>
                      <a:pt x="105" y="258"/>
                    </a:lnTo>
                    <a:lnTo>
                      <a:pt x="128" y="259"/>
                    </a:lnTo>
                    <a:lnTo>
                      <a:pt x="151" y="258"/>
                    </a:lnTo>
                    <a:lnTo>
                      <a:pt x="172" y="251"/>
                    </a:lnTo>
                    <a:lnTo>
                      <a:pt x="193" y="241"/>
                    </a:lnTo>
                    <a:lnTo>
                      <a:pt x="211" y="228"/>
                    </a:lnTo>
                    <a:lnTo>
                      <a:pt x="227" y="213"/>
                    </a:lnTo>
                    <a:lnTo>
                      <a:pt x="240" y="195"/>
                    </a:lnTo>
                    <a:lnTo>
                      <a:pt x="249" y="174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7" name="Line 462"/>
              <p:cNvSpPr>
                <a:spLocks noChangeShapeType="1"/>
              </p:cNvSpPr>
              <p:nvPr/>
            </p:nvSpPr>
            <p:spPr bwMode="auto">
              <a:xfrm>
                <a:off x="4745" y="179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8" name="Freeform 463"/>
              <p:cNvSpPr>
                <a:spLocks/>
              </p:cNvSpPr>
              <p:nvPr/>
            </p:nvSpPr>
            <p:spPr bwMode="auto">
              <a:xfrm>
                <a:off x="4708" y="1777"/>
                <a:ext cx="37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4"/>
                    </a:lnTo>
                    <a:lnTo>
                      <a:pt x="18" y="193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7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1" y="227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09" name="Line 464"/>
              <p:cNvSpPr>
                <a:spLocks noChangeShapeType="1"/>
              </p:cNvSpPr>
              <p:nvPr/>
            </p:nvSpPr>
            <p:spPr bwMode="auto">
              <a:xfrm>
                <a:off x="4794" y="20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0" name="Freeform 465"/>
              <p:cNvSpPr>
                <a:spLocks/>
              </p:cNvSpPr>
              <p:nvPr/>
            </p:nvSpPr>
            <p:spPr bwMode="auto">
              <a:xfrm>
                <a:off x="4758" y="1981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4" y="17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4" y="241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1" name="Line 466"/>
              <p:cNvSpPr>
                <a:spLocks noChangeShapeType="1"/>
              </p:cNvSpPr>
              <p:nvPr/>
            </p:nvSpPr>
            <p:spPr bwMode="auto">
              <a:xfrm>
                <a:off x="4813" y="172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2" name="Freeform 467"/>
              <p:cNvSpPr>
                <a:spLocks/>
              </p:cNvSpPr>
              <p:nvPr/>
            </p:nvSpPr>
            <p:spPr bwMode="auto">
              <a:xfrm>
                <a:off x="4777" y="1705"/>
                <a:ext cx="36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2"/>
                    </a:lnTo>
                    <a:lnTo>
                      <a:pt x="193" y="17"/>
                    </a:lnTo>
                    <a:lnTo>
                      <a:pt x="174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8" y="2"/>
                    </a:lnTo>
                    <a:lnTo>
                      <a:pt x="86" y="9"/>
                    </a:lnTo>
                    <a:lnTo>
                      <a:pt x="65" y="17"/>
                    </a:lnTo>
                    <a:lnTo>
                      <a:pt x="46" y="32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4"/>
                    </a:lnTo>
                    <a:lnTo>
                      <a:pt x="18" y="195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1"/>
                    </a:lnTo>
                    <a:lnTo>
                      <a:pt x="108" y="256"/>
                    </a:lnTo>
                    <a:lnTo>
                      <a:pt x="130" y="257"/>
                    </a:lnTo>
                    <a:lnTo>
                      <a:pt x="153" y="256"/>
                    </a:lnTo>
                    <a:lnTo>
                      <a:pt x="174" y="251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0" y="195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3" name="Line 468"/>
              <p:cNvSpPr>
                <a:spLocks noChangeShapeType="1"/>
              </p:cNvSpPr>
              <p:nvPr/>
            </p:nvSpPr>
            <p:spPr bwMode="auto">
              <a:xfrm>
                <a:off x="4821" y="246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4" name="Freeform 469"/>
              <p:cNvSpPr>
                <a:spLocks/>
              </p:cNvSpPr>
              <p:nvPr/>
            </p:nvSpPr>
            <p:spPr bwMode="auto">
              <a:xfrm>
                <a:off x="4784" y="2445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7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8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8" y="86"/>
                    </a:lnTo>
                    <a:lnTo>
                      <a:pt x="2" y="107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7" y="193"/>
                    </a:lnTo>
                    <a:lnTo>
                      <a:pt x="29" y="212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5" name="Line 470"/>
              <p:cNvSpPr>
                <a:spLocks noChangeShapeType="1"/>
              </p:cNvSpPr>
              <p:nvPr/>
            </p:nvSpPr>
            <p:spPr bwMode="auto">
              <a:xfrm>
                <a:off x="4825" y="1882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6" name="Freeform 471"/>
              <p:cNvSpPr>
                <a:spLocks/>
              </p:cNvSpPr>
              <p:nvPr/>
            </p:nvSpPr>
            <p:spPr bwMode="auto">
              <a:xfrm>
                <a:off x="4788" y="1863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6" y="9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2" y="256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7" name="Line 472"/>
              <p:cNvSpPr>
                <a:spLocks noChangeShapeType="1"/>
              </p:cNvSpPr>
              <p:nvPr/>
            </p:nvSpPr>
            <p:spPr bwMode="auto">
              <a:xfrm>
                <a:off x="4831" y="19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8" name="Freeform 473"/>
              <p:cNvSpPr>
                <a:spLocks/>
              </p:cNvSpPr>
              <p:nvPr/>
            </p:nvSpPr>
            <p:spPr bwMode="auto">
              <a:xfrm>
                <a:off x="4794" y="1949"/>
                <a:ext cx="37" cy="36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8" y="106"/>
                    </a:lnTo>
                    <a:lnTo>
                      <a:pt x="251" y="84"/>
                    </a:lnTo>
                    <a:lnTo>
                      <a:pt x="241" y="63"/>
                    </a:lnTo>
                    <a:lnTo>
                      <a:pt x="228" y="45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2" y="45"/>
                    </a:lnTo>
                    <a:lnTo>
                      <a:pt x="18" y="63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2" y="212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8" y="256"/>
                    </a:lnTo>
                    <a:lnTo>
                      <a:pt x="131" y="257"/>
                    </a:lnTo>
                    <a:lnTo>
                      <a:pt x="152" y="256"/>
                    </a:lnTo>
                    <a:lnTo>
                      <a:pt x="174" y="250"/>
                    </a:lnTo>
                    <a:lnTo>
                      <a:pt x="194" y="241"/>
                    </a:lnTo>
                    <a:lnTo>
                      <a:pt x="213" y="227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1" y="173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19" name="Line 474"/>
              <p:cNvSpPr>
                <a:spLocks noChangeShapeType="1"/>
              </p:cNvSpPr>
              <p:nvPr/>
            </p:nvSpPr>
            <p:spPr bwMode="auto">
              <a:xfrm>
                <a:off x="4837" y="209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0" name="Freeform 475"/>
              <p:cNvSpPr>
                <a:spLocks/>
              </p:cNvSpPr>
              <p:nvPr/>
            </p:nvSpPr>
            <p:spPr bwMode="auto">
              <a:xfrm>
                <a:off x="4800" y="2075"/>
                <a:ext cx="37" cy="37"/>
              </a:xfrm>
              <a:custGeom>
                <a:avLst/>
                <a:gdLst>
                  <a:gd name="T0" fmla="*/ 0 w 256"/>
                  <a:gd name="T1" fmla="*/ 0 h 257"/>
                  <a:gd name="T2" fmla="*/ 0 w 256"/>
                  <a:gd name="T3" fmla="*/ 0 h 257"/>
                  <a:gd name="T4" fmla="*/ 0 w 256"/>
                  <a:gd name="T5" fmla="*/ 0 h 257"/>
                  <a:gd name="T6" fmla="*/ 0 w 256"/>
                  <a:gd name="T7" fmla="*/ 0 h 257"/>
                  <a:gd name="T8" fmla="*/ 0 w 256"/>
                  <a:gd name="T9" fmla="*/ 0 h 257"/>
                  <a:gd name="T10" fmla="*/ 0 w 256"/>
                  <a:gd name="T11" fmla="*/ 0 h 257"/>
                  <a:gd name="T12" fmla="*/ 0 w 256"/>
                  <a:gd name="T13" fmla="*/ 0 h 257"/>
                  <a:gd name="T14" fmla="*/ 0 w 256"/>
                  <a:gd name="T15" fmla="*/ 0 h 257"/>
                  <a:gd name="T16" fmla="*/ 0 w 256"/>
                  <a:gd name="T17" fmla="*/ 0 h 257"/>
                  <a:gd name="T18" fmla="*/ 0 w 256"/>
                  <a:gd name="T19" fmla="*/ 0 h 257"/>
                  <a:gd name="T20" fmla="*/ 0 w 256"/>
                  <a:gd name="T21" fmla="*/ 0 h 257"/>
                  <a:gd name="T22" fmla="*/ 0 w 256"/>
                  <a:gd name="T23" fmla="*/ 0 h 257"/>
                  <a:gd name="T24" fmla="*/ 0 w 256"/>
                  <a:gd name="T25" fmla="*/ 0 h 257"/>
                  <a:gd name="T26" fmla="*/ 0 w 256"/>
                  <a:gd name="T27" fmla="*/ 0 h 257"/>
                  <a:gd name="T28" fmla="*/ 0 w 256"/>
                  <a:gd name="T29" fmla="*/ 0 h 257"/>
                  <a:gd name="T30" fmla="*/ 0 w 256"/>
                  <a:gd name="T31" fmla="*/ 0 h 257"/>
                  <a:gd name="T32" fmla="*/ 0 w 256"/>
                  <a:gd name="T33" fmla="*/ 0 h 257"/>
                  <a:gd name="T34" fmla="*/ 0 w 256"/>
                  <a:gd name="T35" fmla="*/ 0 h 257"/>
                  <a:gd name="T36" fmla="*/ 0 w 256"/>
                  <a:gd name="T37" fmla="*/ 0 h 257"/>
                  <a:gd name="T38" fmla="*/ 0 w 256"/>
                  <a:gd name="T39" fmla="*/ 0 h 257"/>
                  <a:gd name="T40" fmla="*/ 0 w 256"/>
                  <a:gd name="T41" fmla="*/ 0 h 257"/>
                  <a:gd name="T42" fmla="*/ 0 w 256"/>
                  <a:gd name="T43" fmla="*/ 0 h 257"/>
                  <a:gd name="T44" fmla="*/ 0 w 256"/>
                  <a:gd name="T45" fmla="*/ 0 h 257"/>
                  <a:gd name="T46" fmla="*/ 0 w 256"/>
                  <a:gd name="T47" fmla="*/ 0 h 257"/>
                  <a:gd name="T48" fmla="*/ 0 w 256"/>
                  <a:gd name="T49" fmla="*/ 0 h 257"/>
                  <a:gd name="T50" fmla="*/ 0 w 256"/>
                  <a:gd name="T51" fmla="*/ 0 h 257"/>
                  <a:gd name="T52" fmla="*/ 0 w 256"/>
                  <a:gd name="T53" fmla="*/ 0 h 257"/>
                  <a:gd name="T54" fmla="*/ 0 w 256"/>
                  <a:gd name="T55" fmla="*/ 0 h 257"/>
                  <a:gd name="T56" fmla="*/ 0 w 256"/>
                  <a:gd name="T57" fmla="*/ 0 h 257"/>
                  <a:gd name="T58" fmla="*/ 0 w 256"/>
                  <a:gd name="T59" fmla="*/ 0 h 257"/>
                  <a:gd name="T60" fmla="*/ 0 w 256"/>
                  <a:gd name="T61" fmla="*/ 0 h 257"/>
                  <a:gd name="T62" fmla="*/ 0 w 256"/>
                  <a:gd name="T63" fmla="*/ 0 h 257"/>
                  <a:gd name="T64" fmla="*/ 0 w 256"/>
                  <a:gd name="T65" fmla="*/ 0 h 257"/>
                  <a:gd name="T66" fmla="*/ 0 w 256"/>
                  <a:gd name="T67" fmla="*/ 0 h 257"/>
                  <a:gd name="T68" fmla="*/ 0 w 256"/>
                  <a:gd name="T69" fmla="*/ 0 h 257"/>
                  <a:gd name="T70" fmla="*/ 0 w 256"/>
                  <a:gd name="T71" fmla="*/ 0 h 257"/>
                  <a:gd name="T72" fmla="*/ 0 w 256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6"/>
                  <a:gd name="T112" fmla="*/ 0 h 257"/>
                  <a:gd name="T113" fmla="*/ 256 w 256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6" h="257">
                    <a:moveTo>
                      <a:pt x="256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5" y="31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6" y="85"/>
                    </a:lnTo>
                    <a:lnTo>
                      <a:pt x="1" y="107"/>
                    </a:lnTo>
                    <a:lnTo>
                      <a:pt x="0" y="129"/>
                    </a:lnTo>
                    <a:lnTo>
                      <a:pt x="1" y="152"/>
                    </a:lnTo>
                    <a:lnTo>
                      <a:pt x="6" y="174"/>
                    </a:lnTo>
                    <a:lnTo>
                      <a:pt x="17" y="193"/>
                    </a:lnTo>
                    <a:lnTo>
                      <a:pt x="29" y="211"/>
                    </a:lnTo>
                    <a:lnTo>
                      <a:pt x="45" y="228"/>
                    </a:lnTo>
                    <a:lnTo>
                      <a:pt x="63" y="240"/>
                    </a:lnTo>
                    <a:lnTo>
                      <a:pt x="84" y="251"/>
                    </a:lnTo>
                    <a:lnTo>
                      <a:pt x="106" y="256"/>
                    </a:lnTo>
                    <a:lnTo>
                      <a:pt x="129" y="257"/>
                    </a:lnTo>
                    <a:lnTo>
                      <a:pt x="151" y="256"/>
                    </a:lnTo>
                    <a:lnTo>
                      <a:pt x="173" y="251"/>
                    </a:lnTo>
                    <a:lnTo>
                      <a:pt x="194" y="240"/>
                    </a:lnTo>
                    <a:lnTo>
                      <a:pt x="211" y="228"/>
                    </a:lnTo>
                    <a:lnTo>
                      <a:pt x="227" y="211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5" y="152"/>
                    </a:lnTo>
                    <a:lnTo>
                      <a:pt x="256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1" name="Line 476"/>
              <p:cNvSpPr>
                <a:spLocks noChangeShapeType="1"/>
              </p:cNvSpPr>
              <p:nvPr/>
            </p:nvSpPr>
            <p:spPr bwMode="auto">
              <a:xfrm>
                <a:off x="4844" y="170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2" name="Freeform 477"/>
              <p:cNvSpPr>
                <a:spLocks/>
              </p:cNvSpPr>
              <p:nvPr/>
            </p:nvSpPr>
            <p:spPr bwMode="auto">
              <a:xfrm>
                <a:off x="4807" y="1690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4"/>
                    </a:lnTo>
                    <a:lnTo>
                      <a:pt x="129" y="0"/>
                    </a:lnTo>
                    <a:lnTo>
                      <a:pt x="106" y="4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6" y="257"/>
                    </a:lnTo>
                    <a:lnTo>
                      <a:pt x="129" y="259"/>
                    </a:lnTo>
                    <a:lnTo>
                      <a:pt x="152" y="257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3" name="Line 478"/>
              <p:cNvSpPr>
                <a:spLocks noChangeShapeType="1"/>
              </p:cNvSpPr>
              <p:nvPr/>
            </p:nvSpPr>
            <p:spPr bwMode="auto">
              <a:xfrm>
                <a:off x="4846" y="2000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4" name="Freeform 479"/>
              <p:cNvSpPr>
                <a:spLocks/>
              </p:cNvSpPr>
              <p:nvPr/>
            </p:nvSpPr>
            <p:spPr bwMode="auto">
              <a:xfrm>
                <a:off x="4809" y="1981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8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4"/>
                    </a:lnTo>
                    <a:lnTo>
                      <a:pt x="18" y="193"/>
                    </a:lnTo>
                    <a:lnTo>
                      <a:pt x="30" y="212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6" y="249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3" y="256"/>
                    </a:lnTo>
                    <a:lnTo>
                      <a:pt x="172" y="249"/>
                    </a:lnTo>
                    <a:lnTo>
                      <a:pt x="193" y="241"/>
                    </a:lnTo>
                    <a:lnTo>
                      <a:pt x="212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0" y="174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5" name="Line 480"/>
              <p:cNvSpPr>
                <a:spLocks noChangeShapeType="1"/>
              </p:cNvSpPr>
              <p:nvPr/>
            </p:nvSpPr>
            <p:spPr bwMode="auto">
              <a:xfrm>
                <a:off x="4857" y="1963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6" name="Freeform 481"/>
              <p:cNvSpPr>
                <a:spLocks/>
              </p:cNvSpPr>
              <p:nvPr/>
            </p:nvSpPr>
            <p:spPr bwMode="auto">
              <a:xfrm>
                <a:off x="4820" y="1945"/>
                <a:ext cx="37" cy="37"/>
              </a:xfrm>
              <a:custGeom>
                <a:avLst/>
                <a:gdLst>
                  <a:gd name="T0" fmla="*/ 0 w 257"/>
                  <a:gd name="T1" fmla="*/ 0 h 256"/>
                  <a:gd name="T2" fmla="*/ 0 w 257"/>
                  <a:gd name="T3" fmla="*/ 0 h 256"/>
                  <a:gd name="T4" fmla="*/ 0 w 257"/>
                  <a:gd name="T5" fmla="*/ 0 h 256"/>
                  <a:gd name="T6" fmla="*/ 0 w 257"/>
                  <a:gd name="T7" fmla="*/ 0 h 256"/>
                  <a:gd name="T8" fmla="*/ 0 w 257"/>
                  <a:gd name="T9" fmla="*/ 0 h 256"/>
                  <a:gd name="T10" fmla="*/ 0 w 257"/>
                  <a:gd name="T11" fmla="*/ 0 h 256"/>
                  <a:gd name="T12" fmla="*/ 0 w 257"/>
                  <a:gd name="T13" fmla="*/ 0 h 256"/>
                  <a:gd name="T14" fmla="*/ 0 w 257"/>
                  <a:gd name="T15" fmla="*/ 0 h 256"/>
                  <a:gd name="T16" fmla="*/ 0 w 257"/>
                  <a:gd name="T17" fmla="*/ 0 h 256"/>
                  <a:gd name="T18" fmla="*/ 0 w 257"/>
                  <a:gd name="T19" fmla="*/ 0 h 256"/>
                  <a:gd name="T20" fmla="*/ 0 w 257"/>
                  <a:gd name="T21" fmla="*/ 0 h 256"/>
                  <a:gd name="T22" fmla="*/ 0 w 257"/>
                  <a:gd name="T23" fmla="*/ 0 h 256"/>
                  <a:gd name="T24" fmla="*/ 0 w 257"/>
                  <a:gd name="T25" fmla="*/ 0 h 256"/>
                  <a:gd name="T26" fmla="*/ 0 w 257"/>
                  <a:gd name="T27" fmla="*/ 0 h 256"/>
                  <a:gd name="T28" fmla="*/ 0 w 257"/>
                  <a:gd name="T29" fmla="*/ 0 h 256"/>
                  <a:gd name="T30" fmla="*/ 0 w 257"/>
                  <a:gd name="T31" fmla="*/ 0 h 256"/>
                  <a:gd name="T32" fmla="*/ 0 w 257"/>
                  <a:gd name="T33" fmla="*/ 0 h 256"/>
                  <a:gd name="T34" fmla="*/ 0 w 257"/>
                  <a:gd name="T35" fmla="*/ 0 h 256"/>
                  <a:gd name="T36" fmla="*/ 0 w 257"/>
                  <a:gd name="T37" fmla="*/ 0 h 256"/>
                  <a:gd name="T38" fmla="*/ 0 w 257"/>
                  <a:gd name="T39" fmla="*/ 0 h 256"/>
                  <a:gd name="T40" fmla="*/ 0 w 257"/>
                  <a:gd name="T41" fmla="*/ 0 h 256"/>
                  <a:gd name="T42" fmla="*/ 0 w 257"/>
                  <a:gd name="T43" fmla="*/ 0 h 256"/>
                  <a:gd name="T44" fmla="*/ 0 w 257"/>
                  <a:gd name="T45" fmla="*/ 0 h 256"/>
                  <a:gd name="T46" fmla="*/ 0 w 257"/>
                  <a:gd name="T47" fmla="*/ 0 h 256"/>
                  <a:gd name="T48" fmla="*/ 0 w 257"/>
                  <a:gd name="T49" fmla="*/ 0 h 256"/>
                  <a:gd name="T50" fmla="*/ 0 w 257"/>
                  <a:gd name="T51" fmla="*/ 0 h 256"/>
                  <a:gd name="T52" fmla="*/ 0 w 257"/>
                  <a:gd name="T53" fmla="*/ 0 h 256"/>
                  <a:gd name="T54" fmla="*/ 0 w 257"/>
                  <a:gd name="T55" fmla="*/ 0 h 256"/>
                  <a:gd name="T56" fmla="*/ 0 w 257"/>
                  <a:gd name="T57" fmla="*/ 0 h 256"/>
                  <a:gd name="T58" fmla="*/ 0 w 257"/>
                  <a:gd name="T59" fmla="*/ 0 h 256"/>
                  <a:gd name="T60" fmla="*/ 0 w 257"/>
                  <a:gd name="T61" fmla="*/ 0 h 256"/>
                  <a:gd name="T62" fmla="*/ 0 w 257"/>
                  <a:gd name="T63" fmla="*/ 0 h 256"/>
                  <a:gd name="T64" fmla="*/ 0 w 257"/>
                  <a:gd name="T65" fmla="*/ 0 h 256"/>
                  <a:gd name="T66" fmla="*/ 0 w 257"/>
                  <a:gd name="T67" fmla="*/ 0 h 256"/>
                  <a:gd name="T68" fmla="*/ 0 w 257"/>
                  <a:gd name="T69" fmla="*/ 0 h 256"/>
                  <a:gd name="T70" fmla="*/ 0 w 257"/>
                  <a:gd name="T71" fmla="*/ 0 h 256"/>
                  <a:gd name="T72" fmla="*/ 0 w 257"/>
                  <a:gd name="T73" fmla="*/ 0 h 25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6"/>
                  <a:gd name="T113" fmla="*/ 257 w 257"/>
                  <a:gd name="T114" fmla="*/ 256 h 25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6">
                    <a:moveTo>
                      <a:pt x="257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3"/>
                    </a:lnTo>
                    <a:lnTo>
                      <a:pt x="228" y="45"/>
                    </a:lnTo>
                    <a:lnTo>
                      <a:pt x="211" y="30"/>
                    </a:lnTo>
                    <a:lnTo>
                      <a:pt x="194" y="17"/>
                    </a:lnTo>
                    <a:lnTo>
                      <a:pt x="174" y="7"/>
                    </a:lnTo>
                    <a:lnTo>
                      <a:pt x="152" y="1"/>
                    </a:lnTo>
                    <a:lnTo>
                      <a:pt x="129" y="0"/>
                    </a:lnTo>
                    <a:lnTo>
                      <a:pt x="106" y="1"/>
                    </a:lnTo>
                    <a:lnTo>
                      <a:pt x="85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5"/>
                    </a:lnTo>
                    <a:lnTo>
                      <a:pt x="18" y="63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2"/>
                    </a:lnTo>
                    <a:lnTo>
                      <a:pt x="46" y="226"/>
                    </a:lnTo>
                    <a:lnTo>
                      <a:pt x="65" y="241"/>
                    </a:lnTo>
                    <a:lnTo>
                      <a:pt x="85" y="249"/>
                    </a:lnTo>
                    <a:lnTo>
                      <a:pt x="106" y="255"/>
                    </a:lnTo>
                    <a:lnTo>
                      <a:pt x="129" y="256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1"/>
                    </a:lnTo>
                    <a:lnTo>
                      <a:pt x="211" y="226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7" name="Line 482"/>
              <p:cNvSpPr>
                <a:spLocks noChangeShapeType="1"/>
              </p:cNvSpPr>
              <p:nvPr/>
            </p:nvSpPr>
            <p:spPr bwMode="auto">
              <a:xfrm>
                <a:off x="4860" y="2045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8" name="Freeform 483"/>
              <p:cNvSpPr>
                <a:spLocks/>
              </p:cNvSpPr>
              <p:nvPr/>
            </p:nvSpPr>
            <p:spPr bwMode="auto">
              <a:xfrm>
                <a:off x="4823" y="2027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30"/>
                    </a:moveTo>
                    <a:lnTo>
                      <a:pt x="255" y="108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2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2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9" y="86"/>
                    </a:lnTo>
                    <a:lnTo>
                      <a:pt x="2" y="108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9" y="174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1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2" y="257"/>
                    </a:lnTo>
                    <a:lnTo>
                      <a:pt x="173" y="251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29" name="Line 484"/>
              <p:cNvSpPr>
                <a:spLocks noChangeShapeType="1"/>
              </p:cNvSpPr>
              <p:nvPr/>
            </p:nvSpPr>
            <p:spPr bwMode="auto">
              <a:xfrm>
                <a:off x="4873" y="1652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0" name="Freeform 485"/>
              <p:cNvSpPr>
                <a:spLocks/>
              </p:cNvSpPr>
              <p:nvPr/>
            </p:nvSpPr>
            <p:spPr bwMode="auto">
              <a:xfrm>
                <a:off x="4836" y="1634"/>
                <a:ext cx="37" cy="37"/>
              </a:xfrm>
              <a:custGeom>
                <a:avLst/>
                <a:gdLst>
                  <a:gd name="T0" fmla="*/ 0 w 257"/>
                  <a:gd name="T1" fmla="*/ 0 h 259"/>
                  <a:gd name="T2" fmla="*/ 0 w 257"/>
                  <a:gd name="T3" fmla="*/ 0 h 259"/>
                  <a:gd name="T4" fmla="*/ 0 w 257"/>
                  <a:gd name="T5" fmla="*/ 0 h 259"/>
                  <a:gd name="T6" fmla="*/ 0 w 257"/>
                  <a:gd name="T7" fmla="*/ 0 h 259"/>
                  <a:gd name="T8" fmla="*/ 0 w 257"/>
                  <a:gd name="T9" fmla="*/ 0 h 259"/>
                  <a:gd name="T10" fmla="*/ 0 w 257"/>
                  <a:gd name="T11" fmla="*/ 0 h 259"/>
                  <a:gd name="T12" fmla="*/ 0 w 257"/>
                  <a:gd name="T13" fmla="*/ 0 h 259"/>
                  <a:gd name="T14" fmla="*/ 0 w 257"/>
                  <a:gd name="T15" fmla="*/ 0 h 259"/>
                  <a:gd name="T16" fmla="*/ 0 w 257"/>
                  <a:gd name="T17" fmla="*/ 0 h 259"/>
                  <a:gd name="T18" fmla="*/ 0 w 257"/>
                  <a:gd name="T19" fmla="*/ 0 h 259"/>
                  <a:gd name="T20" fmla="*/ 0 w 257"/>
                  <a:gd name="T21" fmla="*/ 0 h 259"/>
                  <a:gd name="T22" fmla="*/ 0 w 257"/>
                  <a:gd name="T23" fmla="*/ 0 h 259"/>
                  <a:gd name="T24" fmla="*/ 0 w 257"/>
                  <a:gd name="T25" fmla="*/ 0 h 259"/>
                  <a:gd name="T26" fmla="*/ 0 w 257"/>
                  <a:gd name="T27" fmla="*/ 0 h 259"/>
                  <a:gd name="T28" fmla="*/ 0 w 257"/>
                  <a:gd name="T29" fmla="*/ 0 h 259"/>
                  <a:gd name="T30" fmla="*/ 0 w 257"/>
                  <a:gd name="T31" fmla="*/ 0 h 259"/>
                  <a:gd name="T32" fmla="*/ 0 w 257"/>
                  <a:gd name="T33" fmla="*/ 0 h 259"/>
                  <a:gd name="T34" fmla="*/ 0 w 257"/>
                  <a:gd name="T35" fmla="*/ 0 h 259"/>
                  <a:gd name="T36" fmla="*/ 0 w 257"/>
                  <a:gd name="T37" fmla="*/ 0 h 259"/>
                  <a:gd name="T38" fmla="*/ 0 w 257"/>
                  <a:gd name="T39" fmla="*/ 0 h 259"/>
                  <a:gd name="T40" fmla="*/ 0 w 257"/>
                  <a:gd name="T41" fmla="*/ 0 h 259"/>
                  <a:gd name="T42" fmla="*/ 0 w 257"/>
                  <a:gd name="T43" fmla="*/ 0 h 259"/>
                  <a:gd name="T44" fmla="*/ 0 w 257"/>
                  <a:gd name="T45" fmla="*/ 0 h 259"/>
                  <a:gd name="T46" fmla="*/ 0 w 257"/>
                  <a:gd name="T47" fmla="*/ 0 h 259"/>
                  <a:gd name="T48" fmla="*/ 0 w 257"/>
                  <a:gd name="T49" fmla="*/ 0 h 259"/>
                  <a:gd name="T50" fmla="*/ 0 w 257"/>
                  <a:gd name="T51" fmla="*/ 0 h 259"/>
                  <a:gd name="T52" fmla="*/ 0 w 257"/>
                  <a:gd name="T53" fmla="*/ 0 h 259"/>
                  <a:gd name="T54" fmla="*/ 0 w 257"/>
                  <a:gd name="T55" fmla="*/ 0 h 259"/>
                  <a:gd name="T56" fmla="*/ 0 w 257"/>
                  <a:gd name="T57" fmla="*/ 0 h 259"/>
                  <a:gd name="T58" fmla="*/ 0 w 257"/>
                  <a:gd name="T59" fmla="*/ 0 h 259"/>
                  <a:gd name="T60" fmla="*/ 0 w 257"/>
                  <a:gd name="T61" fmla="*/ 0 h 259"/>
                  <a:gd name="T62" fmla="*/ 0 w 257"/>
                  <a:gd name="T63" fmla="*/ 0 h 259"/>
                  <a:gd name="T64" fmla="*/ 0 w 257"/>
                  <a:gd name="T65" fmla="*/ 0 h 259"/>
                  <a:gd name="T66" fmla="*/ 0 w 257"/>
                  <a:gd name="T67" fmla="*/ 0 h 259"/>
                  <a:gd name="T68" fmla="*/ 0 w 257"/>
                  <a:gd name="T69" fmla="*/ 0 h 259"/>
                  <a:gd name="T70" fmla="*/ 0 w 257"/>
                  <a:gd name="T71" fmla="*/ 0 h 259"/>
                  <a:gd name="T72" fmla="*/ 0 w 257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9"/>
                  <a:gd name="T113" fmla="*/ 257 w 257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9">
                    <a:moveTo>
                      <a:pt x="257" y="130"/>
                    </a:moveTo>
                    <a:lnTo>
                      <a:pt x="255" y="107"/>
                    </a:lnTo>
                    <a:lnTo>
                      <a:pt x="249" y="86"/>
                    </a:lnTo>
                    <a:lnTo>
                      <a:pt x="239" y="65"/>
                    </a:lnTo>
                    <a:lnTo>
                      <a:pt x="227" y="46"/>
                    </a:lnTo>
                    <a:lnTo>
                      <a:pt x="211" y="31"/>
                    </a:lnTo>
                    <a:lnTo>
                      <a:pt x="192" y="18"/>
                    </a:lnTo>
                    <a:lnTo>
                      <a:pt x="173" y="9"/>
                    </a:lnTo>
                    <a:lnTo>
                      <a:pt x="151" y="4"/>
                    </a:lnTo>
                    <a:lnTo>
                      <a:pt x="129" y="0"/>
                    </a:lnTo>
                    <a:lnTo>
                      <a:pt x="106" y="4"/>
                    </a:lnTo>
                    <a:lnTo>
                      <a:pt x="84" y="9"/>
                    </a:lnTo>
                    <a:lnTo>
                      <a:pt x="64" y="18"/>
                    </a:lnTo>
                    <a:lnTo>
                      <a:pt x="46" y="31"/>
                    </a:lnTo>
                    <a:lnTo>
                      <a:pt x="29" y="46"/>
                    </a:lnTo>
                    <a:lnTo>
                      <a:pt x="17" y="65"/>
                    </a:lnTo>
                    <a:lnTo>
                      <a:pt x="7" y="86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7" y="174"/>
                    </a:lnTo>
                    <a:lnTo>
                      <a:pt x="17" y="194"/>
                    </a:lnTo>
                    <a:lnTo>
                      <a:pt x="29" y="213"/>
                    </a:lnTo>
                    <a:lnTo>
                      <a:pt x="46" y="228"/>
                    </a:lnTo>
                    <a:lnTo>
                      <a:pt x="64" y="241"/>
                    </a:lnTo>
                    <a:lnTo>
                      <a:pt x="84" y="250"/>
                    </a:lnTo>
                    <a:lnTo>
                      <a:pt x="106" y="257"/>
                    </a:lnTo>
                    <a:lnTo>
                      <a:pt x="129" y="259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2" y="241"/>
                    </a:lnTo>
                    <a:lnTo>
                      <a:pt x="211" y="228"/>
                    </a:lnTo>
                    <a:lnTo>
                      <a:pt x="227" y="213"/>
                    </a:lnTo>
                    <a:lnTo>
                      <a:pt x="239" y="194"/>
                    </a:lnTo>
                    <a:lnTo>
                      <a:pt x="249" y="174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1" name="Line 486"/>
              <p:cNvSpPr>
                <a:spLocks noChangeShapeType="1"/>
              </p:cNvSpPr>
              <p:nvPr/>
            </p:nvSpPr>
            <p:spPr bwMode="auto">
              <a:xfrm>
                <a:off x="4884" y="189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2" name="Freeform 487"/>
              <p:cNvSpPr>
                <a:spLocks/>
              </p:cNvSpPr>
              <p:nvPr/>
            </p:nvSpPr>
            <p:spPr bwMode="auto">
              <a:xfrm>
                <a:off x="4847" y="1880"/>
                <a:ext cx="37" cy="37"/>
              </a:xfrm>
              <a:custGeom>
                <a:avLst/>
                <a:gdLst>
                  <a:gd name="T0" fmla="*/ 0 w 259"/>
                  <a:gd name="T1" fmla="*/ 0 h 258"/>
                  <a:gd name="T2" fmla="*/ 0 w 259"/>
                  <a:gd name="T3" fmla="*/ 0 h 258"/>
                  <a:gd name="T4" fmla="*/ 0 w 259"/>
                  <a:gd name="T5" fmla="*/ 0 h 258"/>
                  <a:gd name="T6" fmla="*/ 0 w 259"/>
                  <a:gd name="T7" fmla="*/ 0 h 258"/>
                  <a:gd name="T8" fmla="*/ 0 w 259"/>
                  <a:gd name="T9" fmla="*/ 0 h 258"/>
                  <a:gd name="T10" fmla="*/ 0 w 259"/>
                  <a:gd name="T11" fmla="*/ 0 h 258"/>
                  <a:gd name="T12" fmla="*/ 0 w 259"/>
                  <a:gd name="T13" fmla="*/ 0 h 258"/>
                  <a:gd name="T14" fmla="*/ 0 w 259"/>
                  <a:gd name="T15" fmla="*/ 0 h 258"/>
                  <a:gd name="T16" fmla="*/ 0 w 259"/>
                  <a:gd name="T17" fmla="*/ 0 h 258"/>
                  <a:gd name="T18" fmla="*/ 0 w 259"/>
                  <a:gd name="T19" fmla="*/ 0 h 258"/>
                  <a:gd name="T20" fmla="*/ 0 w 259"/>
                  <a:gd name="T21" fmla="*/ 0 h 258"/>
                  <a:gd name="T22" fmla="*/ 0 w 259"/>
                  <a:gd name="T23" fmla="*/ 0 h 258"/>
                  <a:gd name="T24" fmla="*/ 0 w 259"/>
                  <a:gd name="T25" fmla="*/ 0 h 258"/>
                  <a:gd name="T26" fmla="*/ 0 w 259"/>
                  <a:gd name="T27" fmla="*/ 0 h 258"/>
                  <a:gd name="T28" fmla="*/ 0 w 259"/>
                  <a:gd name="T29" fmla="*/ 0 h 258"/>
                  <a:gd name="T30" fmla="*/ 0 w 259"/>
                  <a:gd name="T31" fmla="*/ 0 h 258"/>
                  <a:gd name="T32" fmla="*/ 0 w 259"/>
                  <a:gd name="T33" fmla="*/ 0 h 258"/>
                  <a:gd name="T34" fmla="*/ 0 w 259"/>
                  <a:gd name="T35" fmla="*/ 0 h 258"/>
                  <a:gd name="T36" fmla="*/ 0 w 259"/>
                  <a:gd name="T37" fmla="*/ 0 h 258"/>
                  <a:gd name="T38" fmla="*/ 0 w 259"/>
                  <a:gd name="T39" fmla="*/ 0 h 258"/>
                  <a:gd name="T40" fmla="*/ 0 w 259"/>
                  <a:gd name="T41" fmla="*/ 0 h 258"/>
                  <a:gd name="T42" fmla="*/ 0 w 259"/>
                  <a:gd name="T43" fmla="*/ 0 h 258"/>
                  <a:gd name="T44" fmla="*/ 0 w 259"/>
                  <a:gd name="T45" fmla="*/ 0 h 258"/>
                  <a:gd name="T46" fmla="*/ 0 w 259"/>
                  <a:gd name="T47" fmla="*/ 0 h 258"/>
                  <a:gd name="T48" fmla="*/ 0 w 259"/>
                  <a:gd name="T49" fmla="*/ 0 h 258"/>
                  <a:gd name="T50" fmla="*/ 0 w 259"/>
                  <a:gd name="T51" fmla="*/ 0 h 258"/>
                  <a:gd name="T52" fmla="*/ 0 w 259"/>
                  <a:gd name="T53" fmla="*/ 0 h 258"/>
                  <a:gd name="T54" fmla="*/ 0 w 259"/>
                  <a:gd name="T55" fmla="*/ 0 h 258"/>
                  <a:gd name="T56" fmla="*/ 0 w 259"/>
                  <a:gd name="T57" fmla="*/ 0 h 258"/>
                  <a:gd name="T58" fmla="*/ 0 w 259"/>
                  <a:gd name="T59" fmla="*/ 0 h 258"/>
                  <a:gd name="T60" fmla="*/ 0 w 259"/>
                  <a:gd name="T61" fmla="*/ 0 h 258"/>
                  <a:gd name="T62" fmla="*/ 0 w 259"/>
                  <a:gd name="T63" fmla="*/ 0 h 258"/>
                  <a:gd name="T64" fmla="*/ 0 w 259"/>
                  <a:gd name="T65" fmla="*/ 0 h 258"/>
                  <a:gd name="T66" fmla="*/ 0 w 259"/>
                  <a:gd name="T67" fmla="*/ 0 h 258"/>
                  <a:gd name="T68" fmla="*/ 0 w 259"/>
                  <a:gd name="T69" fmla="*/ 0 h 258"/>
                  <a:gd name="T70" fmla="*/ 0 w 259"/>
                  <a:gd name="T71" fmla="*/ 0 h 258"/>
                  <a:gd name="T72" fmla="*/ 0 w 259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8"/>
                  <a:gd name="T113" fmla="*/ 259 w 259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8">
                    <a:moveTo>
                      <a:pt x="259" y="129"/>
                    </a:moveTo>
                    <a:lnTo>
                      <a:pt x="257" y="107"/>
                    </a:lnTo>
                    <a:lnTo>
                      <a:pt x="250" y="85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7"/>
                    </a:lnTo>
                    <a:lnTo>
                      <a:pt x="173" y="9"/>
                    </a:lnTo>
                    <a:lnTo>
                      <a:pt x="153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5" y="9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5"/>
                    </a:lnTo>
                    <a:lnTo>
                      <a:pt x="4" y="107"/>
                    </a:lnTo>
                    <a:lnTo>
                      <a:pt x="0" y="129"/>
                    </a:lnTo>
                    <a:lnTo>
                      <a:pt x="4" y="152"/>
                    </a:lnTo>
                    <a:lnTo>
                      <a:pt x="9" y="174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3" y="256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4"/>
                    </a:lnTo>
                    <a:lnTo>
                      <a:pt x="257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3" name="Line 488"/>
              <p:cNvSpPr>
                <a:spLocks noChangeShapeType="1"/>
              </p:cNvSpPr>
              <p:nvPr/>
            </p:nvSpPr>
            <p:spPr bwMode="auto">
              <a:xfrm>
                <a:off x="4889" y="195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4" name="Freeform 489"/>
              <p:cNvSpPr>
                <a:spLocks/>
              </p:cNvSpPr>
              <p:nvPr/>
            </p:nvSpPr>
            <p:spPr bwMode="auto">
              <a:xfrm>
                <a:off x="4852" y="1936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1" y="3"/>
                    </a:lnTo>
                    <a:lnTo>
                      <a:pt x="128" y="0"/>
                    </a:lnTo>
                    <a:lnTo>
                      <a:pt x="105" y="3"/>
                    </a:lnTo>
                    <a:lnTo>
                      <a:pt x="85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5" y="250"/>
                    </a:lnTo>
                    <a:lnTo>
                      <a:pt x="105" y="256"/>
                    </a:lnTo>
                    <a:lnTo>
                      <a:pt x="128" y="258"/>
                    </a:lnTo>
                    <a:lnTo>
                      <a:pt x="151" y="256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5" name="Line 490"/>
              <p:cNvSpPr>
                <a:spLocks noChangeShapeType="1"/>
              </p:cNvSpPr>
              <p:nvPr/>
            </p:nvSpPr>
            <p:spPr bwMode="auto">
              <a:xfrm>
                <a:off x="4889" y="203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6" name="Freeform 491"/>
              <p:cNvSpPr>
                <a:spLocks/>
              </p:cNvSpPr>
              <p:nvPr/>
            </p:nvSpPr>
            <p:spPr bwMode="auto">
              <a:xfrm>
                <a:off x="4852" y="2012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29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3"/>
                    </a:lnTo>
                    <a:lnTo>
                      <a:pt x="18" y="192"/>
                    </a:lnTo>
                    <a:lnTo>
                      <a:pt x="30" y="211"/>
                    </a:lnTo>
                    <a:lnTo>
                      <a:pt x="46" y="227"/>
                    </a:lnTo>
                    <a:lnTo>
                      <a:pt x="65" y="239"/>
                    </a:lnTo>
                    <a:lnTo>
                      <a:pt x="86" y="249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1" y="255"/>
                    </a:lnTo>
                    <a:lnTo>
                      <a:pt x="172" y="249"/>
                    </a:lnTo>
                    <a:lnTo>
                      <a:pt x="193" y="239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0" y="192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8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7" name="Line 492"/>
              <p:cNvSpPr>
                <a:spLocks noChangeShapeType="1"/>
              </p:cNvSpPr>
              <p:nvPr/>
            </p:nvSpPr>
            <p:spPr bwMode="auto">
              <a:xfrm>
                <a:off x="4897" y="1773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8" name="Freeform 493"/>
              <p:cNvSpPr>
                <a:spLocks/>
              </p:cNvSpPr>
              <p:nvPr/>
            </p:nvSpPr>
            <p:spPr bwMode="auto">
              <a:xfrm>
                <a:off x="4860" y="1755"/>
                <a:ext cx="37" cy="37"/>
              </a:xfrm>
              <a:custGeom>
                <a:avLst/>
                <a:gdLst>
                  <a:gd name="T0" fmla="*/ 0 w 259"/>
                  <a:gd name="T1" fmla="*/ 0 h 259"/>
                  <a:gd name="T2" fmla="*/ 0 w 259"/>
                  <a:gd name="T3" fmla="*/ 0 h 259"/>
                  <a:gd name="T4" fmla="*/ 0 w 259"/>
                  <a:gd name="T5" fmla="*/ 0 h 259"/>
                  <a:gd name="T6" fmla="*/ 0 w 259"/>
                  <a:gd name="T7" fmla="*/ 0 h 259"/>
                  <a:gd name="T8" fmla="*/ 0 w 259"/>
                  <a:gd name="T9" fmla="*/ 0 h 259"/>
                  <a:gd name="T10" fmla="*/ 0 w 259"/>
                  <a:gd name="T11" fmla="*/ 0 h 259"/>
                  <a:gd name="T12" fmla="*/ 0 w 259"/>
                  <a:gd name="T13" fmla="*/ 0 h 259"/>
                  <a:gd name="T14" fmla="*/ 0 w 259"/>
                  <a:gd name="T15" fmla="*/ 0 h 259"/>
                  <a:gd name="T16" fmla="*/ 0 w 259"/>
                  <a:gd name="T17" fmla="*/ 0 h 259"/>
                  <a:gd name="T18" fmla="*/ 0 w 259"/>
                  <a:gd name="T19" fmla="*/ 0 h 259"/>
                  <a:gd name="T20" fmla="*/ 0 w 259"/>
                  <a:gd name="T21" fmla="*/ 0 h 259"/>
                  <a:gd name="T22" fmla="*/ 0 w 259"/>
                  <a:gd name="T23" fmla="*/ 0 h 259"/>
                  <a:gd name="T24" fmla="*/ 0 w 259"/>
                  <a:gd name="T25" fmla="*/ 0 h 259"/>
                  <a:gd name="T26" fmla="*/ 0 w 259"/>
                  <a:gd name="T27" fmla="*/ 0 h 259"/>
                  <a:gd name="T28" fmla="*/ 0 w 259"/>
                  <a:gd name="T29" fmla="*/ 0 h 259"/>
                  <a:gd name="T30" fmla="*/ 0 w 259"/>
                  <a:gd name="T31" fmla="*/ 0 h 259"/>
                  <a:gd name="T32" fmla="*/ 0 w 259"/>
                  <a:gd name="T33" fmla="*/ 0 h 259"/>
                  <a:gd name="T34" fmla="*/ 0 w 259"/>
                  <a:gd name="T35" fmla="*/ 0 h 259"/>
                  <a:gd name="T36" fmla="*/ 0 w 259"/>
                  <a:gd name="T37" fmla="*/ 0 h 259"/>
                  <a:gd name="T38" fmla="*/ 0 w 259"/>
                  <a:gd name="T39" fmla="*/ 0 h 259"/>
                  <a:gd name="T40" fmla="*/ 0 w 259"/>
                  <a:gd name="T41" fmla="*/ 0 h 259"/>
                  <a:gd name="T42" fmla="*/ 0 w 259"/>
                  <a:gd name="T43" fmla="*/ 0 h 259"/>
                  <a:gd name="T44" fmla="*/ 0 w 259"/>
                  <a:gd name="T45" fmla="*/ 0 h 259"/>
                  <a:gd name="T46" fmla="*/ 0 w 259"/>
                  <a:gd name="T47" fmla="*/ 0 h 259"/>
                  <a:gd name="T48" fmla="*/ 0 w 259"/>
                  <a:gd name="T49" fmla="*/ 0 h 259"/>
                  <a:gd name="T50" fmla="*/ 0 w 259"/>
                  <a:gd name="T51" fmla="*/ 0 h 259"/>
                  <a:gd name="T52" fmla="*/ 0 w 259"/>
                  <a:gd name="T53" fmla="*/ 0 h 259"/>
                  <a:gd name="T54" fmla="*/ 0 w 259"/>
                  <a:gd name="T55" fmla="*/ 0 h 259"/>
                  <a:gd name="T56" fmla="*/ 0 w 259"/>
                  <a:gd name="T57" fmla="*/ 0 h 259"/>
                  <a:gd name="T58" fmla="*/ 0 w 259"/>
                  <a:gd name="T59" fmla="*/ 0 h 259"/>
                  <a:gd name="T60" fmla="*/ 0 w 259"/>
                  <a:gd name="T61" fmla="*/ 0 h 259"/>
                  <a:gd name="T62" fmla="*/ 0 w 259"/>
                  <a:gd name="T63" fmla="*/ 0 h 259"/>
                  <a:gd name="T64" fmla="*/ 0 w 259"/>
                  <a:gd name="T65" fmla="*/ 0 h 259"/>
                  <a:gd name="T66" fmla="*/ 0 w 259"/>
                  <a:gd name="T67" fmla="*/ 0 h 259"/>
                  <a:gd name="T68" fmla="*/ 0 w 259"/>
                  <a:gd name="T69" fmla="*/ 0 h 259"/>
                  <a:gd name="T70" fmla="*/ 0 w 259"/>
                  <a:gd name="T71" fmla="*/ 0 h 259"/>
                  <a:gd name="T72" fmla="*/ 0 w 259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9"/>
                  <a:gd name="T113" fmla="*/ 259 w 259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9">
                    <a:moveTo>
                      <a:pt x="259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3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6" y="256"/>
                    </a:lnTo>
                    <a:lnTo>
                      <a:pt x="129" y="259"/>
                    </a:lnTo>
                    <a:lnTo>
                      <a:pt x="152" y="256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3" y="228"/>
                    </a:lnTo>
                    <a:lnTo>
                      <a:pt x="228" y="213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1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39" name="Line 494"/>
              <p:cNvSpPr>
                <a:spLocks noChangeShapeType="1"/>
              </p:cNvSpPr>
              <p:nvPr/>
            </p:nvSpPr>
            <p:spPr bwMode="auto">
              <a:xfrm>
                <a:off x="4902" y="203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0" name="Freeform 495"/>
              <p:cNvSpPr>
                <a:spLocks/>
              </p:cNvSpPr>
              <p:nvPr/>
            </p:nvSpPr>
            <p:spPr bwMode="auto">
              <a:xfrm>
                <a:off x="4865" y="2013"/>
                <a:ext cx="37" cy="36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7"/>
                    </a:lnTo>
                    <a:lnTo>
                      <a:pt x="172" y="7"/>
                    </a:lnTo>
                    <a:lnTo>
                      <a:pt x="151" y="2"/>
                    </a:lnTo>
                    <a:lnTo>
                      <a:pt x="128" y="0"/>
                    </a:lnTo>
                    <a:lnTo>
                      <a:pt x="105" y="2"/>
                    </a:lnTo>
                    <a:lnTo>
                      <a:pt x="83" y="7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4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1"/>
                    </a:lnTo>
                    <a:lnTo>
                      <a:pt x="46" y="228"/>
                    </a:lnTo>
                    <a:lnTo>
                      <a:pt x="65" y="240"/>
                    </a:lnTo>
                    <a:lnTo>
                      <a:pt x="83" y="251"/>
                    </a:lnTo>
                    <a:lnTo>
                      <a:pt x="105" y="256"/>
                    </a:lnTo>
                    <a:lnTo>
                      <a:pt x="128" y="257"/>
                    </a:lnTo>
                    <a:lnTo>
                      <a:pt x="151" y="256"/>
                    </a:lnTo>
                    <a:lnTo>
                      <a:pt x="172" y="251"/>
                    </a:lnTo>
                    <a:lnTo>
                      <a:pt x="193" y="240"/>
                    </a:lnTo>
                    <a:lnTo>
                      <a:pt x="212" y="228"/>
                    </a:lnTo>
                    <a:lnTo>
                      <a:pt x="228" y="211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1" name="Line 496"/>
              <p:cNvSpPr>
                <a:spLocks noChangeShapeType="1"/>
              </p:cNvSpPr>
              <p:nvPr/>
            </p:nvSpPr>
            <p:spPr bwMode="auto">
              <a:xfrm>
                <a:off x="4905" y="194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2" name="Freeform 497"/>
              <p:cNvSpPr>
                <a:spLocks/>
              </p:cNvSpPr>
              <p:nvPr/>
            </p:nvSpPr>
            <p:spPr bwMode="auto">
              <a:xfrm>
                <a:off x="4868" y="1928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30"/>
                    </a:moveTo>
                    <a:lnTo>
                      <a:pt x="256" y="107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3" y="18"/>
                    </a:lnTo>
                    <a:lnTo>
                      <a:pt x="172" y="9"/>
                    </a:lnTo>
                    <a:lnTo>
                      <a:pt x="153" y="3"/>
                    </a:lnTo>
                    <a:lnTo>
                      <a:pt x="130" y="0"/>
                    </a:lnTo>
                    <a:lnTo>
                      <a:pt x="107" y="3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3" y="107"/>
                    </a:lnTo>
                    <a:lnTo>
                      <a:pt x="0" y="130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6"/>
                    </a:lnTo>
                    <a:lnTo>
                      <a:pt x="130" y="258"/>
                    </a:lnTo>
                    <a:lnTo>
                      <a:pt x="153" y="256"/>
                    </a:lnTo>
                    <a:lnTo>
                      <a:pt x="172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3" name="Line 498"/>
              <p:cNvSpPr>
                <a:spLocks noChangeShapeType="1"/>
              </p:cNvSpPr>
              <p:nvPr/>
            </p:nvSpPr>
            <p:spPr bwMode="auto">
              <a:xfrm>
                <a:off x="4907" y="191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4" name="Freeform 499"/>
              <p:cNvSpPr>
                <a:spLocks/>
              </p:cNvSpPr>
              <p:nvPr/>
            </p:nvSpPr>
            <p:spPr bwMode="auto">
              <a:xfrm>
                <a:off x="4870" y="1896"/>
                <a:ext cx="37" cy="36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9"/>
                    </a:moveTo>
                    <a:lnTo>
                      <a:pt x="257" y="107"/>
                    </a:lnTo>
                    <a:lnTo>
                      <a:pt x="250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30"/>
                    </a:lnTo>
                    <a:lnTo>
                      <a:pt x="194" y="17"/>
                    </a:lnTo>
                    <a:lnTo>
                      <a:pt x="173" y="8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5"/>
                    </a:lnTo>
                    <a:lnTo>
                      <a:pt x="4" y="107"/>
                    </a:lnTo>
                    <a:lnTo>
                      <a:pt x="0" y="129"/>
                    </a:lnTo>
                    <a:lnTo>
                      <a:pt x="4" y="152"/>
                    </a:lnTo>
                    <a:lnTo>
                      <a:pt x="9" y="174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6" y="249"/>
                    </a:lnTo>
                    <a:lnTo>
                      <a:pt x="107" y="256"/>
                    </a:lnTo>
                    <a:lnTo>
                      <a:pt x="130" y="257"/>
                    </a:lnTo>
                    <a:lnTo>
                      <a:pt x="153" y="256"/>
                    </a:lnTo>
                    <a:lnTo>
                      <a:pt x="173" y="249"/>
                    </a:lnTo>
                    <a:lnTo>
                      <a:pt x="194" y="241"/>
                    </a:lnTo>
                    <a:lnTo>
                      <a:pt x="213" y="227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4"/>
                    </a:lnTo>
                    <a:lnTo>
                      <a:pt x="257" y="152"/>
                    </a:lnTo>
                    <a:lnTo>
                      <a:pt x="259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5" name="Line 500"/>
              <p:cNvSpPr>
                <a:spLocks noChangeShapeType="1"/>
              </p:cNvSpPr>
              <p:nvPr/>
            </p:nvSpPr>
            <p:spPr bwMode="auto">
              <a:xfrm>
                <a:off x="4910" y="2071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6" name="Freeform 501"/>
              <p:cNvSpPr>
                <a:spLocks/>
              </p:cNvSpPr>
              <p:nvPr/>
            </p:nvSpPr>
            <p:spPr bwMode="auto">
              <a:xfrm>
                <a:off x="4873" y="2053"/>
                <a:ext cx="37" cy="36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9"/>
                    </a:moveTo>
                    <a:lnTo>
                      <a:pt x="255" y="106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8"/>
                    </a:lnTo>
                    <a:lnTo>
                      <a:pt x="173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9" y="86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4" y="250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2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7" name="Line 502"/>
              <p:cNvSpPr>
                <a:spLocks noChangeShapeType="1"/>
              </p:cNvSpPr>
              <p:nvPr/>
            </p:nvSpPr>
            <p:spPr bwMode="auto">
              <a:xfrm>
                <a:off x="4922" y="175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8" name="Freeform 503"/>
              <p:cNvSpPr>
                <a:spLocks/>
              </p:cNvSpPr>
              <p:nvPr/>
            </p:nvSpPr>
            <p:spPr bwMode="auto">
              <a:xfrm>
                <a:off x="4885" y="1738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6" y="106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3" y="9"/>
                    </a:lnTo>
                    <a:lnTo>
                      <a:pt x="153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7" y="255"/>
                    </a:lnTo>
                    <a:lnTo>
                      <a:pt x="130" y="258"/>
                    </a:lnTo>
                    <a:lnTo>
                      <a:pt x="153" y="255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6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49" name="Line 504"/>
              <p:cNvSpPr>
                <a:spLocks noChangeShapeType="1"/>
              </p:cNvSpPr>
              <p:nvPr/>
            </p:nvSpPr>
            <p:spPr bwMode="auto">
              <a:xfrm>
                <a:off x="4946" y="2172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0" name="Freeform 505"/>
              <p:cNvSpPr>
                <a:spLocks/>
              </p:cNvSpPr>
              <p:nvPr/>
            </p:nvSpPr>
            <p:spPr bwMode="auto">
              <a:xfrm>
                <a:off x="4909" y="2153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4" y="18"/>
                    </a:lnTo>
                    <a:lnTo>
                      <a:pt x="173" y="7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7"/>
                    </a:lnTo>
                    <a:lnTo>
                      <a:pt x="65" y="18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7" y="64"/>
                    </a:lnTo>
                    <a:lnTo>
                      <a:pt x="9" y="84"/>
                    </a:lnTo>
                    <a:lnTo>
                      <a:pt x="1" y="106"/>
                    </a:lnTo>
                    <a:lnTo>
                      <a:pt x="0" y="128"/>
                    </a:lnTo>
                    <a:lnTo>
                      <a:pt x="1" y="151"/>
                    </a:lnTo>
                    <a:lnTo>
                      <a:pt x="9" y="172"/>
                    </a:lnTo>
                    <a:lnTo>
                      <a:pt x="17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4" y="250"/>
                    </a:lnTo>
                    <a:lnTo>
                      <a:pt x="106" y="256"/>
                    </a:lnTo>
                    <a:lnTo>
                      <a:pt x="129" y="258"/>
                    </a:lnTo>
                    <a:lnTo>
                      <a:pt x="151" y="256"/>
                    </a:lnTo>
                    <a:lnTo>
                      <a:pt x="173" y="250"/>
                    </a:lnTo>
                    <a:lnTo>
                      <a:pt x="194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1" y="193"/>
                    </a:lnTo>
                    <a:lnTo>
                      <a:pt x="250" y="172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1" name="Line 506"/>
              <p:cNvSpPr>
                <a:spLocks noChangeShapeType="1"/>
              </p:cNvSpPr>
              <p:nvPr/>
            </p:nvSpPr>
            <p:spPr bwMode="auto">
              <a:xfrm>
                <a:off x="4960" y="1967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2" name="Freeform 507"/>
              <p:cNvSpPr>
                <a:spLocks/>
              </p:cNvSpPr>
              <p:nvPr/>
            </p:nvSpPr>
            <p:spPr bwMode="auto">
              <a:xfrm>
                <a:off x="4924" y="1949"/>
                <a:ext cx="36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28"/>
                    </a:moveTo>
                    <a:lnTo>
                      <a:pt x="256" y="105"/>
                    </a:lnTo>
                    <a:lnTo>
                      <a:pt x="251" y="85"/>
                    </a:lnTo>
                    <a:lnTo>
                      <a:pt x="240" y="64"/>
                    </a:lnTo>
                    <a:lnTo>
                      <a:pt x="228" y="46"/>
                    </a:lnTo>
                    <a:lnTo>
                      <a:pt x="211" y="30"/>
                    </a:lnTo>
                    <a:lnTo>
                      <a:pt x="193" y="17"/>
                    </a:lnTo>
                    <a:lnTo>
                      <a:pt x="173" y="8"/>
                    </a:lnTo>
                    <a:lnTo>
                      <a:pt x="151" y="2"/>
                    </a:lnTo>
                    <a:lnTo>
                      <a:pt x="129" y="0"/>
                    </a:lnTo>
                    <a:lnTo>
                      <a:pt x="106" y="2"/>
                    </a:lnTo>
                    <a:lnTo>
                      <a:pt x="84" y="8"/>
                    </a:lnTo>
                    <a:lnTo>
                      <a:pt x="63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6" y="64"/>
                    </a:lnTo>
                    <a:lnTo>
                      <a:pt x="8" y="85"/>
                    </a:lnTo>
                    <a:lnTo>
                      <a:pt x="2" y="105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8" y="172"/>
                    </a:lnTo>
                    <a:lnTo>
                      <a:pt x="16" y="193"/>
                    </a:lnTo>
                    <a:lnTo>
                      <a:pt x="31" y="212"/>
                    </a:lnTo>
                    <a:lnTo>
                      <a:pt x="46" y="227"/>
                    </a:lnTo>
                    <a:lnTo>
                      <a:pt x="63" y="240"/>
                    </a:lnTo>
                    <a:lnTo>
                      <a:pt x="84" y="249"/>
                    </a:lnTo>
                    <a:lnTo>
                      <a:pt x="106" y="255"/>
                    </a:lnTo>
                    <a:lnTo>
                      <a:pt x="129" y="258"/>
                    </a:lnTo>
                    <a:lnTo>
                      <a:pt x="151" y="255"/>
                    </a:lnTo>
                    <a:lnTo>
                      <a:pt x="173" y="249"/>
                    </a:lnTo>
                    <a:lnTo>
                      <a:pt x="193" y="240"/>
                    </a:lnTo>
                    <a:lnTo>
                      <a:pt x="211" y="227"/>
                    </a:lnTo>
                    <a:lnTo>
                      <a:pt x="228" y="212"/>
                    </a:lnTo>
                    <a:lnTo>
                      <a:pt x="240" y="193"/>
                    </a:lnTo>
                    <a:lnTo>
                      <a:pt x="251" y="172"/>
                    </a:lnTo>
                    <a:lnTo>
                      <a:pt x="256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3" name="Line 508"/>
              <p:cNvSpPr>
                <a:spLocks noChangeShapeType="1"/>
              </p:cNvSpPr>
              <p:nvPr/>
            </p:nvSpPr>
            <p:spPr bwMode="auto">
              <a:xfrm>
                <a:off x="4970" y="2048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4" name="Freeform 509"/>
              <p:cNvSpPr>
                <a:spLocks/>
              </p:cNvSpPr>
              <p:nvPr/>
            </p:nvSpPr>
            <p:spPr bwMode="auto">
              <a:xfrm>
                <a:off x="4933" y="2030"/>
                <a:ext cx="37" cy="36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8"/>
                    </a:moveTo>
                    <a:lnTo>
                      <a:pt x="255" y="106"/>
                    </a:lnTo>
                    <a:lnTo>
                      <a:pt x="248" y="85"/>
                    </a:lnTo>
                    <a:lnTo>
                      <a:pt x="239" y="64"/>
                    </a:lnTo>
                    <a:lnTo>
                      <a:pt x="226" y="45"/>
                    </a:lnTo>
                    <a:lnTo>
                      <a:pt x="211" y="30"/>
                    </a:lnTo>
                    <a:lnTo>
                      <a:pt x="192" y="18"/>
                    </a:lnTo>
                    <a:lnTo>
                      <a:pt x="172" y="7"/>
                    </a:lnTo>
                    <a:lnTo>
                      <a:pt x="150" y="1"/>
                    </a:lnTo>
                    <a:lnTo>
                      <a:pt x="128" y="0"/>
                    </a:lnTo>
                    <a:lnTo>
                      <a:pt x="105" y="1"/>
                    </a:lnTo>
                    <a:lnTo>
                      <a:pt x="83" y="7"/>
                    </a:lnTo>
                    <a:lnTo>
                      <a:pt x="63" y="18"/>
                    </a:lnTo>
                    <a:lnTo>
                      <a:pt x="46" y="30"/>
                    </a:lnTo>
                    <a:lnTo>
                      <a:pt x="29" y="45"/>
                    </a:lnTo>
                    <a:lnTo>
                      <a:pt x="16" y="64"/>
                    </a:lnTo>
                    <a:lnTo>
                      <a:pt x="7" y="85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7" y="173"/>
                    </a:lnTo>
                    <a:lnTo>
                      <a:pt x="16" y="194"/>
                    </a:lnTo>
                    <a:lnTo>
                      <a:pt x="29" y="212"/>
                    </a:lnTo>
                    <a:lnTo>
                      <a:pt x="46" y="227"/>
                    </a:lnTo>
                    <a:lnTo>
                      <a:pt x="63" y="240"/>
                    </a:lnTo>
                    <a:lnTo>
                      <a:pt x="83" y="250"/>
                    </a:lnTo>
                    <a:lnTo>
                      <a:pt x="105" y="255"/>
                    </a:lnTo>
                    <a:lnTo>
                      <a:pt x="128" y="257"/>
                    </a:lnTo>
                    <a:lnTo>
                      <a:pt x="150" y="255"/>
                    </a:lnTo>
                    <a:lnTo>
                      <a:pt x="172" y="250"/>
                    </a:lnTo>
                    <a:lnTo>
                      <a:pt x="192" y="240"/>
                    </a:lnTo>
                    <a:lnTo>
                      <a:pt x="211" y="227"/>
                    </a:lnTo>
                    <a:lnTo>
                      <a:pt x="226" y="212"/>
                    </a:lnTo>
                    <a:lnTo>
                      <a:pt x="239" y="194"/>
                    </a:lnTo>
                    <a:lnTo>
                      <a:pt x="248" y="173"/>
                    </a:lnTo>
                    <a:lnTo>
                      <a:pt x="255" y="151"/>
                    </a:lnTo>
                    <a:lnTo>
                      <a:pt x="257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5" name="Line 510"/>
              <p:cNvSpPr>
                <a:spLocks noChangeShapeType="1"/>
              </p:cNvSpPr>
              <p:nvPr/>
            </p:nvSpPr>
            <p:spPr bwMode="auto">
              <a:xfrm>
                <a:off x="4971" y="1793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6" name="Freeform 511"/>
              <p:cNvSpPr>
                <a:spLocks/>
              </p:cNvSpPr>
              <p:nvPr/>
            </p:nvSpPr>
            <p:spPr bwMode="auto">
              <a:xfrm>
                <a:off x="4934" y="1774"/>
                <a:ext cx="37" cy="37"/>
              </a:xfrm>
              <a:custGeom>
                <a:avLst/>
                <a:gdLst>
                  <a:gd name="T0" fmla="*/ 0 w 258"/>
                  <a:gd name="T1" fmla="*/ 0 h 258"/>
                  <a:gd name="T2" fmla="*/ 0 w 258"/>
                  <a:gd name="T3" fmla="*/ 0 h 258"/>
                  <a:gd name="T4" fmla="*/ 0 w 258"/>
                  <a:gd name="T5" fmla="*/ 0 h 258"/>
                  <a:gd name="T6" fmla="*/ 0 w 258"/>
                  <a:gd name="T7" fmla="*/ 0 h 258"/>
                  <a:gd name="T8" fmla="*/ 0 w 258"/>
                  <a:gd name="T9" fmla="*/ 0 h 258"/>
                  <a:gd name="T10" fmla="*/ 0 w 258"/>
                  <a:gd name="T11" fmla="*/ 0 h 258"/>
                  <a:gd name="T12" fmla="*/ 0 w 258"/>
                  <a:gd name="T13" fmla="*/ 0 h 258"/>
                  <a:gd name="T14" fmla="*/ 0 w 258"/>
                  <a:gd name="T15" fmla="*/ 0 h 258"/>
                  <a:gd name="T16" fmla="*/ 0 w 258"/>
                  <a:gd name="T17" fmla="*/ 0 h 258"/>
                  <a:gd name="T18" fmla="*/ 0 w 258"/>
                  <a:gd name="T19" fmla="*/ 0 h 258"/>
                  <a:gd name="T20" fmla="*/ 0 w 258"/>
                  <a:gd name="T21" fmla="*/ 0 h 258"/>
                  <a:gd name="T22" fmla="*/ 0 w 258"/>
                  <a:gd name="T23" fmla="*/ 0 h 258"/>
                  <a:gd name="T24" fmla="*/ 0 w 258"/>
                  <a:gd name="T25" fmla="*/ 0 h 258"/>
                  <a:gd name="T26" fmla="*/ 0 w 258"/>
                  <a:gd name="T27" fmla="*/ 0 h 258"/>
                  <a:gd name="T28" fmla="*/ 0 w 258"/>
                  <a:gd name="T29" fmla="*/ 0 h 258"/>
                  <a:gd name="T30" fmla="*/ 0 w 258"/>
                  <a:gd name="T31" fmla="*/ 0 h 258"/>
                  <a:gd name="T32" fmla="*/ 0 w 258"/>
                  <a:gd name="T33" fmla="*/ 0 h 258"/>
                  <a:gd name="T34" fmla="*/ 0 w 258"/>
                  <a:gd name="T35" fmla="*/ 0 h 258"/>
                  <a:gd name="T36" fmla="*/ 0 w 258"/>
                  <a:gd name="T37" fmla="*/ 0 h 258"/>
                  <a:gd name="T38" fmla="*/ 0 w 258"/>
                  <a:gd name="T39" fmla="*/ 0 h 258"/>
                  <a:gd name="T40" fmla="*/ 0 w 258"/>
                  <a:gd name="T41" fmla="*/ 0 h 258"/>
                  <a:gd name="T42" fmla="*/ 0 w 258"/>
                  <a:gd name="T43" fmla="*/ 0 h 258"/>
                  <a:gd name="T44" fmla="*/ 0 w 258"/>
                  <a:gd name="T45" fmla="*/ 0 h 258"/>
                  <a:gd name="T46" fmla="*/ 0 w 258"/>
                  <a:gd name="T47" fmla="*/ 0 h 258"/>
                  <a:gd name="T48" fmla="*/ 0 w 258"/>
                  <a:gd name="T49" fmla="*/ 0 h 258"/>
                  <a:gd name="T50" fmla="*/ 0 w 258"/>
                  <a:gd name="T51" fmla="*/ 0 h 258"/>
                  <a:gd name="T52" fmla="*/ 0 w 258"/>
                  <a:gd name="T53" fmla="*/ 0 h 258"/>
                  <a:gd name="T54" fmla="*/ 0 w 258"/>
                  <a:gd name="T55" fmla="*/ 0 h 258"/>
                  <a:gd name="T56" fmla="*/ 0 w 258"/>
                  <a:gd name="T57" fmla="*/ 0 h 258"/>
                  <a:gd name="T58" fmla="*/ 0 w 258"/>
                  <a:gd name="T59" fmla="*/ 0 h 258"/>
                  <a:gd name="T60" fmla="*/ 0 w 258"/>
                  <a:gd name="T61" fmla="*/ 0 h 258"/>
                  <a:gd name="T62" fmla="*/ 0 w 258"/>
                  <a:gd name="T63" fmla="*/ 0 h 258"/>
                  <a:gd name="T64" fmla="*/ 0 w 258"/>
                  <a:gd name="T65" fmla="*/ 0 h 258"/>
                  <a:gd name="T66" fmla="*/ 0 w 258"/>
                  <a:gd name="T67" fmla="*/ 0 h 258"/>
                  <a:gd name="T68" fmla="*/ 0 w 258"/>
                  <a:gd name="T69" fmla="*/ 0 h 258"/>
                  <a:gd name="T70" fmla="*/ 0 w 258"/>
                  <a:gd name="T71" fmla="*/ 0 h 258"/>
                  <a:gd name="T72" fmla="*/ 0 w 258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8"/>
                  <a:gd name="T113" fmla="*/ 258 w 258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8">
                    <a:moveTo>
                      <a:pt x="258" y="129"/>
                    </a:moveTo>
                    <a:lnTo>
                      <a:pt x="257" y="106"/>
                    </a:lnTo>
                    <a:lnTo>
                      <a:pt x="251" y="84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4" y="17"/>
                    </a:lnTo>
                    <a:lnTo>
                      <a:pt x="173" y="9"/>
                    </a:lnTo>
                    <a:lnTo>
                      <a:pt x="153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9"/>
                    </a:lnTo>
                    <a:lnTo>
                      <a:pt x="65" y="17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8" y="65"/>
                    </a:lnTo>
                    <a:lnTo>
                      <a:pt x="8" y="84"/>
                    </a:lnTo>
                    <a:lnTo>
                      <a:pt x="3" y="106"/>
                    </a:lnTo>
                    <a:lnTo>
                      <a:pt x="0" y="129"/>
                    </a:lnTo>
                    <a:lnTo>
                      <a:pt x="3" y="152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8" y="255"/>
                    </a:lnTo>
                    <a:lnTo>
                      <a:pt x="131" y="258"/>
                    </a:lnTo>
                    <a:lnTo>
                      <a:pt x="153" y="255"/>
                    </a:lnTo>
                    <a:lnTo>
                      <a:pt x="173" y="250"/>
                    </a:lnTo>
                    <a:lnTo>
                      <a:pt x="194" y="241"/>
                    </a:lnTo>
                    <a:lnTo>
                      <a:pt x="212" y="228"/>
                    </a:lnTo>
                    <a:lnTo>
                      <a:pt x="228" y="212"/>
                    </a:lnTo>
                    <a:lnTo>
                      <a:pt x="240" y="194"/>
                    </a:lnTo>
                    <a:lnTo>
                      <a:pt x="251" y="173"/>
                    </a:lnTo>
                    <a:lnTo>
                      <a:pt x="257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7" name="Line 512"/>
              <p:cNvSpPr>
                <a:spLocks noChangeShapeType="1"/>
              </p:cNvSpPr>
              <p:nvPr/>
            </p:nvSpPr>
            <p:spPr bwMode="auto">
              <a:xfrm>
                <a:off x="4984" y="160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8" name="Freeform 513"/>
              <p:cNvSpPr>
                <a:spLocks/>
              </p:cNvSpPr>
              <p:nvPr/>
            </p:nvSpPr>
            <p:spPr bwMode="auto">
              <a:xfrm>
                <a:off x="4947" y="1588"/>
                <a:ext cx="37" cy="37"/>
              </a:xfrm>
              <a:custGeom>
                <a:avLst/>
                <a:gdLst>
                  <a:gd name="T0" fmla="*/ 0 w 258"/>
                  <a:gd name="T1" fmla="*/ 0 h 259"/>
                  <a:gd name="T2" fmla="*/ 0 w 258"/>
                  <a:gd name="T3" fmla="*/ 0 h 259"/>
                  <a:gd name="T4" fmla="*/ 0 w 258"/>
                  <a:gd name="T5" fmla="*/ 0 h 259"/>
                  <a:gd name="T6" fmla="*/ 0 w 258"/>
                  <a:gd name="T7" fmla="*/ 0 h 259"/>
                  <a:gd name="T8" fmla="*/ 0 w 258"/>
                  <a:gd name="T9" fmla="*/ 0 h 259"/>
                  <a:gd name="T10" fmla="*/ 0 w 258"/>
                  <a:gd name="T11" fmla="*/ 0 h 259"/>
                  <a:gd name="T12" fmla="*/ 0 w 258"/>
                  <a:gd name="T13" fmla="*/ 0 h 259"/>
                  <a:gd name="T14" fmla="*/ 0 w 258"/>
                  <a:gd name="T15" fmla="*/ 0 h 259"/>
                  <a:gd name="T16" fmla="*/ 0 w 258"/>
                  <a:gd name="T17" fmla="*/ 0 h 259"/>
                  <a:gd name="T18" fmla="*/ 0 w 258"/>
                  <a:gd name="T19" fmla="*/ 0 h 259"/>
                  <a:gd name="T20" fmla="*/ 0 w 258"/>
                  <a:gd name="T21" fmla="*/ 0 h 259"/>
                  <a:gd name="T22" fmla="*/ 0 w 258"/>
                  <a:gd name="T23" fmla="*/ 0 h 259"/>
                  <a:gd name="T24" fmla="*/ 0 w 258"/>
                  <a:gd name="T25" fmla="*/ 0 h 259"/>
                  <a:gd name="T26" fmla="*/ 0 w 258"/>
                  <a:gd name="T27" fmla="*/ 0 h 259"/>
                  <a:gd name="T28" fmla="*/ 0 w 258"/>
                  <a:gd name="T29" fmla="*/ 0 h 259"/>
                  <a:gd name="T30" fmla="*/ 0 w 258"/>
                  <a:gd name="T31" fmla="*/ 0 h 259"/>
                  <a:gd name="T32" fmla="*/ 0 w 258"/>
                  <a:gd name="T33" fmla="*/ 0 h 259"/>
                  <a:gd name="T34" fmla="*/ 0 w 258"/>
                  <a:gd name="T35" fmla="*/ 0 h 259"/>
                  <a:gd name="T36" fmla="*/ 0 w 258"/>
                  <a:gd name="T37" fmla="*/ 0 h 259"/>
                  <a:gd name="T38" fmla="*/ 0 w 258"/>
                  <a:gd name="T39" fmla="*/ 0 h 259"/>
                  <a:gd name="T40" fmla="*/ 0 w 258"/>
                  <a:gd name="T41" fmla="*/ 0 h 259"/>
                  <a:gd name="T42" fmla="*/ 0 w 258"/>
                  <a:gd name="T43" fmla="*/ 0 h 259"/>
                  <a:gd name="T44" fmla="*/ 0 w 258"/>
                  <a:gd name="T45" fmla="*/ 0 h 259"/>
                  <a:gd name="T46" fmla="*/ 0 w 258"/>
                  <a:gd name="T47" fmla="*/ 0 h 259"/>
                  <a:gd name="T48" fmla="*/ 0 w 258"/>
                  <a:gd name="T49" fmla="*/ 0 h 259"/>
                  <a:gd name="T50" fmla="*/ 0 w 258"/>
                  <a:gd name="T51" fmla="*/ 0 h 259"/>
                  <a:gd name="T52" fmla="*/ 0 w 258"/>
                  <a:gd name="T53" fmla="*/ 0 h 259"/>
                  <a:gd name="T54" fmla="*/ 0 w 258"/>
                  <a:gd name="T55" fmla="*/ 0 h 259"/>
                  <a:gd name="T56" fmla="*/ 0 w 258"/>
                  <a:gd name="T57" fmla="*/ 0 h 259"/>
                  <a:gd name="T58" fmla="*/ 0 w 258"/>
                  <a:gd name="T59" fmla="*/ 0 h 259"/>
                  <a:gd name="T60" fmla="*/ 0 w 258"/>
                  <a:gd name="T61" fmla="*/ 0 h 259"/>
                  <a:gd name="T62" fmla="*/ 0 w 258"/>
                  <a:gd name="T63" fmla="*/ 0 h 259"/>
                  <a:gd name="T64" fmla="*/ 0 w 258"/>
                  <a:gd name="T65" fmla="*/ 0 h 259"/>
                  <a:gd name="T66" fmla="*/ 0 w 258"/>
                  <a:gd name="T67" fmla="*/ 0 h 259"/>
                  <a:gd name="T68" fmla="*/ 0 w 258"/>
                  <a:gd name="T69" fmla="*/ 0 h 259"/>
                  <a:gd name="T70" fmla="*/ 0 w 258"/>
                  <a:gd name="T71" fmla="*/ 0 h 259"/>
                  <a:gd name="T72" fmla="*/ 0 w 258"/>
                  <a:gd name="T73" fmla="*/ 0 h 25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9"/>
                  <a:gd name="T113" fmla="*/ 258 w 258"/>
                  <a:gd name="T114" fmla="*/ 259 h 25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9">
                    <a:moveTo>
                      <a:pt x="258" y="130"/>
                    </a:moveTo>
                    <a:lnTo>
                      <a:pt x="255" y="107"/>
                    </a:lnTo>
                    <a:lnTo>
                      <a:pt x="250" y="85"/>
                    </a:lnTo>
                    <a:lnTo>
                      <a:pt x="240" y="65"/>
                    </a:lnTo>
                    <a:lnTo>
                      <a:pt x="228" y="46"/>
                    </a:lnTo>
                    <a:lnTo>
                      <a:pt x="212" y="31"/>
                    </a:lnTo>
                    <a:lnTo>
                      <a:pt x="193" y="18"/>
                    </a:lnTo>
                    <a:lnTo>
                      <a:pt x="173" y="9"/>
                    </a:lnTo>
                    <a:lnTo>
                      <a:pt x="151" y="4"/>
                    </a:lnTo>
                    <a:lnTo>
                      <a:pt x="128" y="0"/>
                    </a:lnTo>
                    <a:lnTo>
                      <a:pt x="105" y="4"/>
                    </a:lnTo>
                    <a:lnTo>
                      <a:pt x="86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0" y="46"/>
                    </a:lnTo>
                    <a:lnTo>
                      <a:pt x="18" y="65"/>
                    </a:lnTo>
                    <a:lnTo>
                      <a:pt x="8" y="85"/>
                    </a:lnTo>
                    <a:lnTo>
                      <a:pt x="2" y="107"/>
                    </a:lnTo>
                    <a:lnTo>
                      <a:pt x="0" y="130"/>
                    </a:lnTo>
                    <a:lnTo>
                      <a:pt x="2" y="153"/>
                    </a:lnTo>
                    <a:lnTo>
                      <a:pt x="8" y="173"/>
                    </a:lnTo>
                    <a:lnTo>
                      <a:pt x="18" y="194"/>
                    </a:lnTo>
                    <a:lnTo>
                      <a:pt x="30" y="213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6" y="250"/>
                    </a:lnTo>
                    <a:lnTo>
                      <a:pt x="105" y="257"/>
                    </a:lnTo>
                    <a:lnTo>
                      <a:pt x="128" y="259"/>
                    </a:lnTo>
                    <a:lnTo>
                      <a:pt x="151" y="257"/>
                    </a:lnTo>
                    <a:lnTo>
                      <a:pt x="173" y="250"/>
                    </a:lnTo>
                    <a:lnTo>
                      <a:pt x="193" y="241"/>
                    </a:lnTo>
                    <a:lnTo>
                      <a:pt x="212" y="228"/>
                    </a:lnTo>
                    <a:lnTo>
                      <a:pt x="228" y="213"/>
                    </a:lnTo>
                    <a:lnTo>
                      <a:pt x="240" y="194"/>
                    </a:lnTo>
                    <a:lnTo>
                      <a:pt x="250" y="173"/>
                    </a:lnTo>
                    <a:lnTo>
                      <a:pt x="255" y="153"/>
                    </a:lnTo>
                    <a:lnTo>
                      <a:pt x="258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59" name="Line 514"/>
              <p:cNvSpPr>
                <a:spLocks noChangeShapeType="1"/>
              </p:cNvSpPr>
              <p:nvPr/>
            </p:nvSpPr>
            <p:spPr bwMode="auto">
              <a:xfrm>
                <a:off x="4986" y="1903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0" name="Freeform 515"/>
              <p:cNvSpPr>
                <a:spLocks/>
              </p:cNvSpPr>
              <p:nvPr/>
            </p:nvSpPr>
            <p:spPr bwMode="auto">
              <a:xfrm>
                <a:off x="4949" y="1884"/>
                <a:ext cx="37" cy="37"/>
              </a:xfrm>
              <a:custGeom>
                <a:avLst/>
                <a:gdLst>
                  <a:gd name="T0" fmla="*/ 0 w 259"/>
                  <a:gd name="T1" fmla="*/ 0 h 257"/>
                  <a:gd name="T2" fmla="*/ 0 w 259"/>
                  <a:gd name="T3" fmla="*/ 0 h 257"/>
                  <a:gd name="T4" fmla="*/ 0 w 259"/>
                  <a:gd name="T5" fmla="*/ 0 h 257"/>
                  <a:gd name="T6" fmla="*/ 0 w 259"/>
                  <a:gd name="T7" fmla="*/ 0 h 257"/>
                  <a:gd name="T8" fmla="*/ 0 w 259"/>
                  <a:gd name="T9" fmla="*/ 0 h 257"/>
                  <a:gd name="T10" fmla="*/ 0 w 259"/>
                  <a:gd name="T11" fmla="*/ 0 h 257"/>
                  <a:gd name="T12" fmla="*/ 0 w 259"/>
                  <a:gd name="T13" fmla="*/ 0 h 257"/>
                  <a:gd name="T14" fmla="*/ 0 w 259"/>
                  <a:gd name="T15" fmla="*/ 0 h 257"/>
                  <a:gd name="T16" fmla="*/ 0 w 259"/>
                  <a:gd name="T17" fmla="*/ 0 h 257"/>
                  <a:gd name="T18" fmla="*/ 0 w 259"/>
                  <a:gd name="T19" fmla="*/ 0 h 257"/>
                  <a:gd name="T20" fmla="*/ 0 w 259"/>
                  <a:gd name="T21" fmla="*/ 0 h 257"/>
                  <a:gd name="T22" fmla="*/ 0 w 259"/>
                  <a:gd name="T23" fmla="*/ 0 h 257"/>
                  <a:gd name="T24" fmla="*/ 0 w 259"/>
                  <a:gd name="T25" fmla="*/ 0 h 257"/>
                  <a:gd name="T26" fmla="*/ 0 w 259"/>
                  <a:gd name="T27" fmla="*/ 0 h 257"/>
                  <a:gd name="T28" fmla="*/ 0 w 259"/>
                  <a:gd name="T29" fmla="*/ 0 h 257"/>
                  <a:gd name="T30" fmla="*/ 0 w 259"/>
                  <a:gd name="T31" fmla="*/ 0 h 257"/>
                  <a:gd name="T32" fmla="*/ 0 w 259"/>
                  <a:gd name="T33" fmla="*/ 0 h 257"/>
                  <a:gd name="T34" fmla="*/ 0 w 259"/>
                  <a:gd name="T35" fmla="*/ 0 h 257"/>
                  <a:gd name="T36" fmla="*/ 0 w 259"/>
                  <a:gd name="T37" fmla="*/ 0 h 257"/>
                  <a:gd name="T38" fmla="*/ 0 w 259"/>
                  <a:gd name="T39" fmla="*/ 0 h 257"/>
                  <a:gd name="T40" fmla="*/ 0 w 259"/>
                  <a:gd name="T41" fmla="*/ 0 h 257"/>
                  <a:gd name="T42" fmla="*/ 0 w 259"/>
                  <a:gd name="T43" fmla="*/ 0 h 257"/>
                  <a:gd name="T44" fmla="*/ 0 w 259"/>
                  <a:gd name="T45" fmla="*/ 0 h 257"/>
                  <a:gd name="T46" fmla="*/ 0 w 259"/>
                  <a:gd name="T47" fmla="*/ 0 h 257"/>
                  <a:gd name="T48" fmla="*/ 0 w 259"/>
                  <a:gd name="T49" fmla="*/ 0 h 257"/>
                  <a:gd name="T50" fmla="*/ 0 w 259"/>
                  <a:gd name="T51" fmla="*/ 0 h 257"/>
                  <a:gd name="T52" fmla="*/ 0 w 259"/>
                  <a:gd name="T53" fmla="*/ 0 h 257"/>
                  <a:gd name="T54" fmla="*/ 0 w 259"/>
                  <a:gd name="T55" fmla="*/ 0 h 257"/>
                  <a:gd name="T56" fmla="*/ 0 w 259"/>
                  <a:gd name="T57" fmla="*/ 0 h 257"/>
                  <a:gd name="T58" fmla="*/ 0 w 259"/>
                  <a:gd name="T59" fmla="*/ 0 h 257"/>
                  <a:gd name="T60" fmla="*/ 0 w 259"/>
                  <a:gd name="T61" fmla="*/ 0 h 257"/>
                  <a:gd name="T62" fmla="*/ 0 w 259"/>
                  <a:gd name="T63" fmla="*/ 0 h 257"/>
                  <a:gd name="T64" fmla="*/ 0 w 259"/>
                  <a:gd name="T65" fmla="*/ 0 h 257"/>
                  <a:gd name="T66" fmla="*/ 0 w 259"/>
                  <a:gd name="T67" fmla="*/ 0 h 257"/>
                  <a:gd name="T68" fmla="*/ 0 w 259"/>
                  <a:gd name="T69" fmla="*/ 0 h 257"/>
                  <a:gd name="T70" fmla="*/ 0 w 259"/>
                  <a:gd name="T71" fmla="*/ 0 h 257"/>
                  <a:gd name="T72" fmla="*/ 0 w 259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9"/>
                  <a:gd name="T112" fmla="*/ 0 h 257"/>
                  <a:gd name="T113" fmla="*/ 259 w 259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9" h="257">
                    <a:moveTo>
                      <a:pt x="259" y="128"/>
                    </a:moveTo>
                    <a:lnTo>
                      <a:pt x="258" y="106"/>
                    </a:lnTo>
                    <a:lnTo>
                      <a:pt x="251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3" y="29"/>
                    </a:lnTo>
                    <a:lnTo>
                      <a:pt x="195" y="17"/>
                    </a:lnTo>
                    <a:lnTo>
                      <a:pt x="174" y="7"/>
                    </a:lnTo>
                    <a:lnTo>
                      <a:pt x="152" y="2"/>
                    </a:lnTo>
                    <a:lnTo>
                      <a:pt x="131" y="0"/>
                    </a:lnTo>
                    <a:lnTo>
                      <a:pt x="108" y="2"/>
                    </a:lnTo>
                    <a:lnTo>
                      <a:pt x="86" y="7"/>
                    </a:lnTo>
                    <a:lnTo>
                      <a:pt x="65" y="17"/>
                    </a:lnTo>
                    <a:lnTo>
                      <a:pt x="46" y="29"/>
                    </a:lnTo>
                    <a:lnTo>
                      <a:pt x="32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8"/>
                    </a:lnTo>
                    <a:lnTo>
                      <a:pt x="2" y="151"/>
                    </a:lnTo>
                    <a:lnTo>
                      <a:pt x="9" y="173"/>
                    </a:lnTo>
                    <a:lnTo>
                      <a:pt x="18" y="192"/>
                    </a:lnTo>
                    <a:lnTo>
                      <a:pt x="32" y="211"/>
                    </a:lnTo>
                    <a:lnTo>
                      <a:pt x="46" y="227"/>
                    </a:lnTo>
                    <a:lnTo>
                      <a:pt x="65" y="240"/>
                    </a:lnTo>
                    <a:lnTo>
                      <a:pt x="86" y="249"/>
                    </a:lnTo>
                    <a:lnTo>
                      <a:pt x="108" y="255"/>
                    </a:lnTo>
                    <a:lnTo>
                      <a:pt x="131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5" y="240"/>
                    </a:lnTo>
                    <a:lnTo>
                      <a:pt x="213" y="227"/>
                    </a:lnTo>
                    <a:lnTo>
                      <a:pt x="228" y="211"/>
                    </a:lnTo>
                    <a:lnTo>
                      <a:pt x="241" y="192"/>
                    </a:lnTo>
                    <a:lnTo>
                      <a:pt x="251" y="173"/>
                    </a:lnTo>
                    <a:lnTo>
                      <a:pt x="258" y="151"/>
                    </a:lnTo>
                    <a:lnTo>
                      <a:pt x="259" y="128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1" name="Line 516"/>
              <p:cNvSpPr>
                <a:spLocks noChangeShapeType="1"/>
              </p:cNvSpPr>
              <p:nvPr/>
            </p:nvSpPr>
            <p:spPr bwMode="auto">
              <a:xfrm>
                <a:off x="4991" y="204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2" name="Freeform 517"/>
              <p:cNvSpPr>
                <a:spLocks/>
              </p:cNvSpPr>
              <p:nvPr/>
            </p:nvSpPr>
            <p:spPr bwMode="auto">
              <a:xfrm>
                <a:off x="4955" y="2026"/>
                <a:ext cx="36" cy="37"/>
              </a:xfrm>
              <a:custGeom>
                <a:avLst/>
                <a:gdLst>
                  <a:gd name="T0" fmla="*/ 0 w 257"/>
                  <a:gd name="T1" fmla="*/ 0 h 257"/>
                  <a:gd name="T2" fmla="*/ 0 w 257"/>
                  <a:gd name="T3" fmla="*/ 0 h 257"/>
                  <a:gd name="T4" fmla="*/ 0 w 257"/>
                  <a:gd name="T5" fmla="*/ 0 h 257"/>
                  <a:gd name="T6" fmla="*/ 0 w 257"/>
                  <a:gd name="T7" fmla="*/ 0 h 257"/>
                  <a:gd name="T8" fmla="*/ 0 w 257"/>
                  <a:gd name="T9" fmla="*/ 0 h 257"/>
                  <a:gd name="T10" fmla="*/ 0 w 257"/>
                  <a:gd name="T11" fmla="*/ 0 h 257"/>
                  <a:gd name="T12" fmla="*/ 0 w 257"/>
                  <a:gd name="T13" fmla="*/ 0 h 257"/>
                  <a:gd name="T14" fmla="*/ 0 w 257"/>
                  <a:gd name="T15" fmla="*/ 0 h 257"/>
                  <a:gd name="T16" fmla="*/ 0 w 257"/>
                  <a:gd name="T17" fmla="*/ 0 h 257"/>
                  <a:gd name="T18" fmla="*/ 0 w 257"/>
                  <a:gd name="T19" fmla="*/ 0 h 257"/>
                  <a:gd name="T20" fmla="*/ 0 w 257"/>
                  <a:gd name="T21" fmla="*/ 0 h 257"/>
                  <a:gd name="T22" fmla="*/ 0 w 257"/>
                  <a:gd name="T23" fmla="*/ 0 h 257"/>
                  <a:gd name="T24" fmla="*/ 0 w 257"/>
                  <a:gd name="T25" fmla="*/ 0 h 257"/>
                  <a:gd name="T26" fmla="*/ 0 w 257"/>
                  <a:gd name="T27" fmla="*/ 0 h 257"/>
                  <a:gd name="T28" fmla="*/ 0 w 257"/>
                  <a:gd name="T29" fmla="*/ 0 h 257"/>
                  <a:gd name="T30" fmla="*/ 0 w 257"/>
                  <a:gd name="T31" fmla="*/ 0 h 257"/>
                  <a:gd name="T32" fmla="*/ 0 w 257"/>
                  <a:gd name="T33" fmla="*/ 0 h 257"/>
                  <a:gd name="T34" fmla="*/ 0 w 257"/>
                  <a:gd name="T35" fmla="*/ 0 h 257"/>
                  <a:gd name="T36" fmla="*/ 0 w 257"/>
                  <a:gd name="T37" fmla="*/ 0 h 257"/>
                  <a:gd name="T38" fmla="*/ 0 w 257"/>
                  <a:gd name="T39" fmla="*/ 0 h 257"/>
                  <a:gd name="T40" fmla="*/ 0 w 257"/>
                  <a:gd name="T41" fmla="*/ 0 h 257"/>
                  <a:gd name="T42" fmla="*/ 0 w 257"/>
                  <a:gd name="T43" fmla="*/ 0 h 257"/>
                  <a:gd name="T44" fmla="*/ 0 w 257"/>
                  <a:gd name="T45" fmla="*/ 0 h 257"/>
                  <a:gd name="T46" fmla="*/ 0 w 257"/>
                  <a:gd name="T47" fmla="*/ 0 h 257"/>
                  <a:gd name="T48" fmla="*/ 0 w 257"/>
                  <a:gd name="T49" fmla="*/ 0 h 257"/>
                  <a:gd name="T50" fmla="*/ 0 w 257"/>
                  <a:gd name="T51" fmla="*/ 0 h 257"/>
                  <a:gd name="T52" fmla="*/ 0 w 257"/>
                  <a:gd name="T53" fmla="*/ 0 h 257"/>
                  <a:gd name="T54" fmla="*/ 0 w 257"/>
                  <a:gd name="T55" fmla="*/ 0 h 257"/>
                  <a:gd name="T56" fmla="*/ 0 w 257"/>
                  <a:gd name="T57" fmla="*/ 0 h 257"/>
                  <a:gd name="T58" fmla="*/ 0 w 257"/>
                  <a:gd name="T59" fmla="*/ 0 h 257"/>
                  <a:gd name="T60" fmla="*/ 0 w 257"/>
                  <a:gd name="T61" fmla="*/ 0 h 257"/>
                  <a:gd name="T62" fmla="*/ 0 w 257"/>
                  <a:gd name="T63" fmla="*/ 0 h 257"/>
                  <a:gd name="T64" fmla="*/ 0 w 257"/>
                  <a:gd name="T65" fmla="*/ 0 h 257"/>
                  <a:gd name="T66" fmla="*/ 0 w 257"/>
                  <a:gd name="T67" fmla="*/ 0 h 257"/>
                  <a:gd name="T68" fmla="*/ 0 w 257"/>
                  <a:gd name="T69" fmla="*/ 0 h 257"/>
                  <a:gd name="T70" fmla="*/ 0 w 257"/>
                  <a:gd name="T71" fmla="*/ 0 h 257"/>
                  <a:gd name="T72" fmla="*/ 0 w 257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7"/>
                  <a:gd name="T113" fmla="*/ 257 w 257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7">
                    <a:moveTo>
                      <a:pt x="257" y="129"/>
                    </a:moveTo>
                    <a:lnTo>
                      <a:pt x="256" y="106"/>
                    </a:lnTo>
                    <a:lnTo>
                      <a:pt x="251" y="85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1" y="29"/>
                    </a:lnTo>
                    <a:lnTo>
                      <a:pt x="195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30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4" y="17"/>
                    </a:lnTo>
                    <a:lnTo>
                      <a:pt x="46" y="29"/>
                    </a:lnTo>
                    <a:lnTo>
                      <a:pt x="32" y="46"/>
                    </a:lnTo>
                    <a:lnTo>
                      <a:pt x="17" y="64"/>
                    </a:lnTo>
                    <a:lnTo>
                      <a:pt x="9" y="85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4"/>
                    </a:lnTo>
                    <a:lnTo>
                      <a:pt x="17" y="193"/>
                    </a:lnTo>
                    <a:lnTo>
                      <a:pt x="32" y="211"/>
                    </a:lnTo>
                    <a:lnTo>
                      <a:pt x="46" y="228"/>
                    </a:lnTo>
                    <a:lnTo>
                      <a:pt x="64" y="240"/>
                    </a:lnTo>
                    <a:lnTo>
                      <a:pt x="85" y="250"/>
                    </a:lnTo>
                    <a:lnTo>
                      <a:pt x="107" y="255"/>
                    </a:lnTo>
                    <a:lnTo>
                      <a:pt x="130" y="257"/>
                    </a:lnTo>
                    <a:lnTo>
                      <a:pt x="152" y="255"/>
                    </a:lnTo>
                    <a:lnTo>
                      <a:pt x="174" y="250"/>
                    </a:lnTo>
                    <a:lnTo>
                      <a:pt x="195" y="240"/>
                    </a:lnTo>
                    <a:lnTo>
                      <a:pt x="211" y="228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1" y="174"/>
                    </a:lnTo>
                    <a:lnTo>
                      <a:pt x="256" y="152"/>
                    </a:lnTo>
                    <a:lnTo>
                      <a:pt x="257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3" name="Line 518"/>
              <p:cNvSpPr>
                <a:spLocks noChangeShapeType="1"/>
              </p:cNvSpPr>
              <p:nvPr/>
            </p:nvSpPr>
            <p:spPr bwMode="auto">
              <a:xfrm>
                <a:off x="4998" y="1996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4" name="Freeform 519"/>
              <p:cNvSpPr>
                <a:spLocks/>
              </p:cNvSpPr>
              <p:nvPr/>
            </p:nvSpPr>
            <p:spPr bwMode="auto">
              <a:xfrm>
                <a:off x="4961" y="1977"/>
                <a:ext cx="37" cy="37"/>
              </a:xfrm>
              <a:custGeom>
                <a:avLst/>
                <a:gdLst>
                  <a:gd name="T0" fmla="*/ 0 w 257"/>
                  <a:gd name="T1" fmla="*/ 0 h 258"/>
                  <a:gd name="T2" fmla="*/ 0 w 257"/>
                  <a:gd name="T3" fmla="*/ 0 h 258"/>
                  <a:gd name="T4" fmla="*/ 0 w 257"/>
                  <a:gd name="T5" fmla="*/ 0 h 258"/>
                  <a:gd name="T6" fmla="*/ 0 w 257"/>
                  <a:gd name="T7" fmla="*/ 0 h 258"/>
                  <a:gd name="T8" fmla="*/ 0 w 257"/>
                  <a:gd name="T9" fmla="*/ 0 h 258"/>
                  <a:gd name="T10" fmla="*/ 0 w 257"/>
                  <a:gd name="T11" fmla="*/ 0 h 258"/>
                  <a:gd name="T12" fmla="*/ 0 w 257"/>
                  <a:gd name="T13" fmla="*/ 0 h 258"/>
                  <a:gd name="T14" fmla="*/ 0 w 257"/>
                  <a:gd name="T15" fmla="*/ 0 h 258"/>
                  <a:gd name="T16" fmla="*/ 0 w 257"/>
                  <a:gd name="T17" fmla="*/ 0 h 258"/>
                  <a:gd name="T18" fmla="*/ 0 w 257"/>
                  <a:gd name="T19" fmla="*/ 0 h 258"/>
                  <a:gd name="T20" fmla="*/ 0 w 257"/>
                  <a:gd name="T21" fmla="*/ 0 h 258"/>
                  <a:gd name="T22" fmla="*/ 0 w 257"/>
                  <a:gd name="T23" fmla="*/ 0 h 258"/>
                  <a:gd name="T24" fmla="*/ 0 w 257"/>
                  <a:gd name="T25" fmla="*/ 0 h 258"/>
                  <a:gd name="T26" fmla="*/ 0 w 257"/>
                  <a:gd name="T27" fmla="*/ 0 h 258"/>
                  <a:gd name="T28" fmla="*/ 0 w 257"/>
                  <a:gd name="T29" fmla="*/ 0 h 258"/>
                  <a:gd name="T30" fmla="*/ 0 w 257"/>
                  <a:gd name="T31" fmla="*/ 0 h 258"/>
                  <a:gd name="T32" fmla="*/ 0 w 257"/>
                  <a:gd name="T33" fmla="*/ 0 h 258"/>
                  <a:gd name="T34" fmla="*/ 0 w 257"/>
                  <a:gd name="T35" fmla="*/ 0 h 258"/>
                  <a:gd name="T36" fmla="*/ 0 w 257"/>
                  <a:gd name="T37" fmla="*/ 0 h 258"/>
                  <a:gd name="T38" fmla="*/ 0 w 257"/>
                  <a:gd name="T39" fmla="*/ 0 h 258"/>
                  <a:gd name="T40" fmla="*/ 0 w 257"/>
                  <a:gd name="T41" fmla="*/ 0 h 258"/>
                  <a:gd name="T42" fmla="*/ 0 w 257"/>
                  <a:gd name="T43" fmla="*/ 0 h 258"/>
                  <a:gd name="T44" fmla="*/ 0 w 257"/>
                  <a:gd name="T45" fmla="*/ 0 h 258"/>
                  <a:gd name="T46" fmla="*/ 0 w 257"/>
                  <a:gd name="T47" fmla="*/ 0 h 258"/>
                  <a:gd name="T48" fmla="*/ 0 w 257"/>
                  <a:gd name="T49" fmla="*/ 0 h 258"/>
                  <a:gd name="T50" fmla="*/ 0 w 257"/>
                  <a:gd name="T51" fmla="*/ 0 h 258"/>
                  <a:gd name="T52" fmla="*/ 0 w 257"/>
                  <a:gd name="T53" fmla="*/ 0 h 258"/>
                  <a:gd name="T54" fmla="*/ 0 w 257"/>
                  <a:gd name="T55" fmla="*/ 0 h 258"/>
                  <a:gd name="T56" fmla="*/ 0 w 257"/>
                  <a:gd name="T57" fmla="*/ 0 h 258"/>
                  <a:gd name="T58" fmla="*/ 0 w 257"/>
                  <a:gd name="T59" fmla="*/ 0 h 258"/>
                  <a:gd name="T60" fmla="*/ 0 w 257"/>
                  <a:gd name="T61" fmla="*/ 0 h 258"/>
                  <a:gd name="T62" fmla="*/ 0 w 257"/>
                  <a:gd name="T63" fmla="*/ 0 h 258"/>
                  <a:gd name="T64" fmla="*/ 0 w 257"/>
                  <a:gd name="T65" fmla="*/ 0 h 258"/>
                  <a:gd name="T66" fmla="*/ 0 w 257"/>
                  <a:gd name="T67" fmla="*/ 0 h 258"/>
                  <a:gd name="T68" fmla="*/ 0 w 257"/>
                  <a:gd name="T69" fmla="*/ 0 h 258"/>
                  <a:gd name="T70" fmla="*/ 0 w 257"/>
                  <a:gd name="T71" fmla="*/ 0 h 258"/>
                  <a:gd name="T72" fmla="*/ 0 w 257"/>
                  <a:gd name="T73" fmla="*/ 0 h 258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7"/>
                  <a:gd name="T112" fmla="*/ 0 h 258"/>
                  <a:gd name="T113" fmla="*/ 257 w 257"/>
                  <a:gd name="T114" fmla="*/ 258 h 258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7" h="258">
                    <a:moveTo>
                      <a:pt x="257" y="130"/>
                    </a:moveTo>
                    <a:lnTo>
                      <a:pt x="255" y="108"/>
                    </a:lnTo>
                    <a:lnTo>
                      <a:pt x="250" y="86"/>
                    </a:lnTo>
                    <a:lnTo>
                      <a:pt x="241" y="65"/>
                    </a:lnTo>
                    <a:lnTo>
                      <a:pt x="228" y="46"/>
                    </a:lnTo>
                    <a:lnTo>
                      <a:pt x="211" y="31"/>
                    </a:lnTo>
                    <a:lnTo>
                      <a:pt x="194" y="18"/>
                    </a:lnTo>
                    <a:lnTo>
                      <a:pt x="173" y="9"/>
                    </a:lnTo>
                    <a:lnTo>
                      <a:pt x="151" y="3"/>
                    </a:lnTo>
                    <a:lnTo>
                      <a:pt x="129" y="0"/>
                    </a:lnTo>
                    <a:lnTo>
                      <a:pt x="106" y="3"/>
                    </a:lnTo>
                    <a:lnTo>
                      <a:pt x="84" y="9"/>
                    </a:lnTo>
                    <a:lnTo>
                      <a:pt x="65" y="18"/>
                    </a:lnTo>
                    <a:lnTo>
                      <a:pt x="46" y="31"/>
                    </a:lnTo>
                    <a:lnTo>
                      <a:pt x="31" y="46"/>
                    </a:lnTo>
                    <a:lnTo>
                      <a:pt x="17" y="65"/>
                    </a:lnTo>
                    <a:lnTo>
                      <a:pt x="9" y="86"/>
                    </a:lnTo>
                    <a:lnTo>
                      <a:pt x="1" y="108"/>
                    </a:lnTo>
                    <a:lnTo>
                      <a:pt x="0" y="130"/>
                    </a:lnTo>
                    <a:lnTo>
                      <a:pt x="1" y="153"/>
                    </a:lnTo>
                    <a:lnTo>
                      <a:pt x="9" y="175"/>
                    </a:lnTo>
                    <a:lnTo>
                      <a:pt x="17" y="194"/>
                    </a:lnTo>
                    <a:lnTo>
                      <a:pt x="31" y="212"/>
                    </a:lnTo>
                    <a:lnTo>
                      <a:pt x="46" y="228"/>
                    </a:lnTo>
                    <a:lnTo>
                      <a:pt x="65" y="241"/>
                    </a:lnTo>
                    <a:lnTo>
                      <a:pt x="84" y="251"/>
                    </a:lnTo>
                    <a:lnTo>
                      <a:pt x="106" y="257"/>
                    </a:lnTo>
                    <a:lnTo>
                      <a:pt x="129" y="258"/>
                    </a:lnTo>
                    <a:lnTo>
                      <a:pt x="151" y="257"/>
                    </a:lnTo>
                    <a:lnTo>
                      <a:pt x="173" y="251"/>
                    </a:lnTo>
                    <a:lnTo>
                      <a:pt x="194" y="241"/>
                    </a:lnTo>
                    <a:lnTo>
                      <a:pt x="211" y="228"/>
                    </a:lnTo>
                    <a:lnTo>
                      <a:pt x="228" y="212"/>
                    </a:lnTo>
                    <a:lnTo>
                      <a:pt x="241" y="194"/>
                    </a:lnTo>
                    <a:lnTo>
                      <a:pt x="250" y="175"/>
                    </a:lnTo>
                    <a:lnTo>
                      <a:pt x="255" y="153"/>
                    </a:lnTo>
                    <a:lnTo>
                      <a:pt x="257" y="130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5" name="Line 520"/>
              <p:cNvSpPr>
                <a:spLocks noChangeShapeType="1"/>
              </p:cNvSpPr>
              <p:nvPr/>
            </p:nvSpPr>
            <p:spPr bwMode="auto">
              <a:xfrm>
                <a:off x="5018" y="1894"/>
                <a:ext cx="1" cy="1"/>
              </a:xfrm>
              <a:prstGeom prst="line">
                <a:avLst/>
              </a:prstGeom>
              <a:noFill/>
              <a:ln w="0">
                <a:solidFill>
                  <a:srgbClr val="2A830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6" name="Freeform 521"/>
              <p:cNvSpPr>
                <a:spLocks/>
              </p:cNvSpPr>
              <p:nvPr/>
            </p:nvSpPr>
            <p:spPr bwMode="auto">
              <a:xfrm>
                <a:off x="4981" y="1876"/>
                <a:ext cx="37" cy="37"/>
              </a:xfrm>
              <a:custGeom>
                <a:avLst/>
                <a:gdLst>
                  <a:gd name="T0" fmla="*/ 0 w 258"/>
                  <a:gd name="T1" fmla="*/ 0 h 257"/>
                  <a:gd name="T2" fmla="*/ 0 w 258"/>
                  <a:gd name="T3" fmla="*/ 0 h 257"/>
                  <a:gd name="T4" fmla="*/ 0 w 258"/>
                  <a:gd name="T5" fmla="*/ 0 h 257"/>
                  <a:gd name="T6" fmla="*/ 0 w 258"/>
                  <a:gd name="T7" fmla="*/ 0 h 257"/>
                  <a:gd name="T8" fmla="*/ 0 w 258"/>
                  <a:gd name="T9" fmla="*/ 0 h 257"/>
                  <a:gd name="T10" fmla="*/ 0 w 258"/>
                  <a:gd name="T11" fmla="*/ 0 h 257"/>
                  <a:gd name="T12" fmla="*/ 0 w 258"/>
                  <a:gd name="T13" fmla="*/ 0 h 257"/>
                  <a:gd name="T14" fmla="*/ 0 w 258"/>
                  <a:gd name="T15" fmla="*/ 0 h 257"/>
                  <a:gd name="T16" fmla="*/ 0 w 258"/>
                  <a:gd name="T17" fmla="*/ 0 h 257"/>
                  <a:gd name="T18" fmla="*/ 0 w 258"/>
                  <a:gd name="T19" fmla="*/ 0 h 257"/>
                  <a:gd name="T20" fmla="*/ 0 w 258"/>
                  <a:gd name="T21" fmla="*/ 0 h 257"/>
                  <a:gd name="T22" fmla="*/ 0 w 258"/>
                  <a:gd name="T23" fmla="*/ 0 h 257"/>
                  <a:gd name="T24" fmla="*/ 0 w 258"/>
                  <a:gd name="T25" fmla="*/ 0 h 257"/>
                  <a:gd name="T26" fmla="*/ 0 w 258"/>
                  <a:gd name="T27" fmla="*/ 0 h 257"/>
                  <a:gd name="T28" fmla="*/ 0 w 258"/>
                  <a:gd name="T29" fmla="*/ 0 h 257"/>
                  <a:gd name="T30" fmla="*/ 0 w 258"/>
                  <a:gd name="T31" fmla="*/ 0 h 257"/>
                  <a:gd name="T32" fmla="*/ 0 w 258"/>
                  <a:gd name="T33" fmla="*/ 0 h 257"/>
                  <a:gd name="T34" fmla="*/ 0 w 258"/>
                  <a:gd name="T35" fmla="*/ 0 h 257"/>
                  <a:gd name="T36" fmla="*/ 0 w 258"/>
                  <a:gd name="T37" fmla="*/ 0 h 257"/>
                  <a:gd name="T38" fmla="*/ 0 w 258"/>
                  <a:gd name="T39" fmla="*/ 0 h 257"/>
                  <a:gd name="T40" fmla="*/ 0 w 258"/>
                  <a:gd name="T41" fmla="*/ 0 h 257"/>
                  <a:gd name="T42" fmla="*/ 0 w 258"/>
                  <a:gd name="T43" fmla="*/ 0 h 257"/>
                  <a:gd name="T44" fmla="*/ 0 w 258"/>
                  <a:gd name="T45" fmla="*/ 0 h 257"/>
                  <a:gd name="T46" fmla="*/ 0 w 258"/>
                  <a:gd name="T47" fmla="*/ 0 h 257"/>
                  <a:gd name="T48" fmla="*/ 0 w 258"/>
                  <a:gd name="T49" fmla="*/ 0 h 257"/>
                  <a:gd name="T50" fmla="*/ 0 w 258"/>
                  <a:gd name="T51" fmla="*/ 0 h 257"/>
                  <a:gd name="T52" fmla="*/ 0 w 258"/>
                  <a:gd name="T53" fmla="*/ 0 h 257"/>
                  <a:gd name="T54" fmla="*/ 0 w 258"/>
                  <a:gd name="T55" fmla="*/ 0 h 257"/>
                  <a:gd name="T56" fmla="*/ 0 w 258"/>
                  <a:gd name="T57" fmla="*/ 0 h 257"/>
                  <a:gd name="T58" fmla="*/ 0 w 258"/>
                  <a:gd name="T59" fmla="*/ 0 h 257"/>
                  <a:gd name="T60" fmla="*/ 0 w 258"/>
                  <a:gd name="T61" fmla="*/ 0 h 257"/>
                  <a:gd name="T62" fmla="*/ 0 w 258"/>
                  <a:gd name="T63" fmla="*/ 0 h 257"/>
                  <a:gd name="T64" fmla="*/ 0 w 258"/>
                  <a:gd name="T65" fmla="*/ 0 h 257"/>
                  <a:gd name="T66" fmla="*/ 0 w 258"/>
                  <a:gd name="T67" fmla="*/ 0 h 257"/>
                  <a:gd name="T68" fmla="*/ 0 w 258"/>
                  <a:gd name="T69" fmla="*/ 0 h 257"/>
                  <a:gd name="T70" fmla="*/ 0 w 258"/>
                  <a:gd name="T71" fmla="*/ 0 h 257"/>
                  <a:gd name="T72" fmla="*/ 0 w 258"/>
                  <a:gd name="T73" fmla="*/ 0 h 257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258"/>
                  <a:gd name="T112" fmla="*/ 0 h 257"/>
                  <a:gd name="T113" fmla="*/ 258 w 258"/>
                  <a:gd name="T114" fmla="*/ 257 h 257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258" h="257">
                    <a:moveTo>
                      <a:pt x="258" y="129"/>
                    </a:moveTo>
                    <a:lnTo>
                      <a:pt x="255" y="106"/>
                    </a:lnTo>
                    <a:lnTo>
                      <a:pt x="250" y="84"/>
                    </a:lnTo>
                    <a:lnTo>
                      <a:pt x="241" y="64"/>
                    </a:lnTo>
                    <a:lnTo>
                      <a:pt x="228" y="46"/>
                    </a:lnTo>
                    <a:lnTo>
                      <a:pt x="212" y="30"/>
                    </a:lnTo>
                    <a:lnTo>
                      <a:pt x="194" y="17"/>
                    </a:lnTo>
                    <a:lnTo>
                      <a:pt x="174" y="8"/>
                    </a:lnTo>
                    <a:lnTo>
                      <a:pt x="152" y="2"/>
                    </a:lnTo>
                    <a:lnTo>
                      <a:pt x="129" y="0"/>
                    </a:lnTo>
                    <a:lnTo>
                      <a:pt x="107" y="2"/>
                    </a:lnTo>
                    <a:lnTo>
                      <a:pt x="85" y="8"/>
                    </a:lnTo>
                    <a:lnTo>
                      <a:pt x="65" y="17"/>
                    </a:lnTo>
                    <a:lnTo>
                      <a:pt x="46" y="30"/>
                    </a:lnTo>
                    <a:lnTo>
                      <a:pt x="31" y="46"/>
                    </a:lnTo>
                    <a:lnTo>
                      <a:pt x="18" y="64"/>
                    </a:lnTo>
                    <a:lnTo>
                      <a:pt x="9" y="84"/>
                    </a:lnTo>
                    <a:lnTo>
                      <a:pt x="2" y="106"/>
                    </a:lnTo>
                    <a:lnTo>
                      <a:pt x="0" y="129"/>
                    </a:lnTo>
                    <a:lnTo>
                      <a:pt x="2" y="152"/>
                    </a:lnTo>
                    <a:lnTo>
                      <a:pt x="9" y="173"/>
                    </a:lnTo>
                    <a:lnTo>
                      <a:pt x="18" y="193"/>
                    </a:lnTo>
                    <a:lnTo>
                      <a:pt x="31" y="211"/>
                    </a:lnTo>
                    <a:lnTo>
                      <a:pt x="46" y="227"/>
                    </a:lnTo>
                    <a:lnTo>
                      <a:pt x="65" y="241"/>
                    </a:lnTo>
                    <a:lnTo>
                      <a:pt x="85" y="249"/>
                    </a:lnTo>
                    <a:lnTo>
                      <a:pt x="107" y="255"/>
                    </a:lnTo>
                    <a:lnTo>
                      <a:pt x="129" y="257"/>
                    </a:lnTo>
                    <a:lnTo>
                      <a:pt x="152" y="255"/>
                    </a:lnTo>
                    <a:lnTo>
                      <a:pt x="174" y="249"/>
                    </a:lnTo>
                    <a:lnTo>
                      <a:pt x="194" y="241"/>
                    </a:lnTo>
                    <a:lnTo>
                      <a:pt x="212" y="227"/>
                    </a:lnTo>
                    <a:lnTo>
                      <a:pt x="228" y="211"/>
                    </a:lnTo>
                    <a:lnTo>
                      <a:pt x="241" y="193"/>
                    </a:lnTo>
                    <a:lnTo>
                      <a:pt x="250" y="173"/>
                    </a:lnTo>
                    <a:lnTo>
                      <a:pt x="255" y="152"/>
                    </a:lnTo>
                    <a:lnTo>
                      <a:pt x="258" y="129"/>
                    </a:lnTo>
                    <a:close/>
                  </a:path>
                </a:pathLst>
              </a:custGeom>
              <a:solidFill>
                <a:srgbClr val="2A8307"/>
              </a:solidFill>
              <a:ln w="3175">
                <a:solidFill>
                  <a:srgbClr val="2A8307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7" name="Rectangle 522"/>
              <p:cNvSpPr>
                <a:spLocks noChangeArrowheads="1"/>
              </p:cNvSpPr>
              <p:nvPr/>
            </p:nvSpPr>
            <p:spPr bwMode="auto">
              <a:xfrm>
                <a:off x="3190" y="1269"/>
                <a:ext cx="2103" cy="1979"/>
              </a:xfrm>
              <a:prstGeom prst="rect">
                <a:avLst/>
              </a:prstGeom>
              <a:noFill/>
              <a:ln w="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8" name="Line 523"/>
              <p:cNvSpPr>
                <a:spLocks noChangeShapeType="1"/>
              </p:cNvSpPr>
              <p:nvPr/>
            </p:nvSpPr>
            <p:spPr bwMode="auto">
              <a:xfrm>
                <a:off x="5255" y="3248"/>
                <a:ext cx="1" cy="4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69" name="Line 524"/>
              <p:cNvSpPr>
                <a:spLocks noChangeShapeType="1"/>
              </p:cNvSpPr>
              <p:nvPr/>
            </p:nvSpPr>
            <p:spPr bwMode="auto">
              <a:xfrm flipH="1">
                <a:off x="4169" y="1269"/>
                <a:ext cx="7" cy="1979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70" name="Line 525"/>
              <p:cNvSpPr>
                <a:spLocks noChangeShapeType="1"/>
              </p:cNvSpPr>
              <p:nvPr/>
            </p:nvSpPr>
            <p:spPr bwMode="auto">
              <a:xfrm>
                <a:off x="4176" y="2484"/>
                <a:ext cx="1117" cy="0"/>
              </a:xfrm>
              <a:prstGeom prst="line">
                <a:avLst/>
              </a:prstGeom>
              <a:noFill/>
              <a:ln w="28575">
                <a:solidFill>
                  <a:srgbClr val="3333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71" name="Line 526"/>
              <p:cNvSpPr>
                <a:spLocks noChangeShapeType="1"/>
              </p:cNvSpPr>
              <p:nvPr/>
            </p:nvSpPr>
            <p:spPr bwMode="auto">
              <a:xfrm>
                <a:off x="1472" y="1540"/>
                <a:ext cx="33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72" name="Line 527"/>
              <p:cNvSpPr>
                <a:spLocks noChangeShapeType="1"/>
              </p:cNvSpPr>
              <p:nvPr/>
            </p:nvSpPr>
            <p:spPr bwMode="auto">
              <a:xfrm>
                <a:off x="1136" y="1204"/>
                <a:ext cx="33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grpSp>
            <p:nvGrpSpPr>
              <p:cNvPr id="61973" name="Group 528"/>
              <p:cNvGrpSpPr>
                <a:grpSpLocks/>
              </p:cNvGrpSpPr>
              <p:nvPr/>
            </p:nvGrpSpPr>
            <p:grpSpPr bwMode="auto">
              <a:xfrm>
                <a:off x="576" y="1584"/>
                <a:ext cx="4442" cy="2102"/>
                <a:chOff x="576" y="1584"/>
                <a:chExt cx="4442" cy="2102"/>
              </a:xfrm>
            </p:grpSpPr>
            <p:sp>
              <p:nvSpPr>
                <p:cNvPr id="61984" name="Line 529"/>
                <p:cNvSpPr>
                  <a:spLocks noChangeShapeType="1"/>
                </p:cNvSpPr>
                <p:nvPr/>
              </p:nvSpPr>
              <p:spPr bwMode="auto">
                <a:xfrm>
                  <a:off x="5018" y="1584"/>
                  <a:ext cx="0" cy="900"/>
                </a:xfrm>
                <a:prstGeom prst="line">
                  <a:avLst/>
                </a:prstGeom>
                <a:noFill/>
                <a:ln w="28575">
                  <a:solidFill>
                    <a:srgbClr val="CC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85" name="Line 530"/>
                <p:cNvSpPr>
                  <a:spLocks noChangeShapeType="1"/>
                </p:cNvSpPr>
                <p:nvPr/>
              </p:nvSpPr>
              <p:spPr bwMode="auto">
                <a:xfrm flipH="1">
                  <a:off x="860" y="2448"/>
                  <a:ext cx="381" cy="68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86" name="Rectangle 531"/>
                <p:cNvSpPr>
                  <a:spLocks noChangeArrowheads="1"/>
                </p:cNvSpPr>
                <p:nvPr/>
              </p:nvSpPr>
              <p:spPr bwMode="auto">
                <a:xfrm>
                  <a:off x="1056" y="2724"/>
                  <a:ext cx="730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X</a:t>
                  </a:r>
                  <a:r>
                    <a:rPr kumimoji="0" lang="en-US" altLang="ko-KR" sz="2400" b="1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1 </a:t>
                  </a:r>
                  <a:r>
                    <a:rPr kumimoji="0" lang="en-US" altLang="ko-KR" sz="2400" b="1" i="0" u="none" strike="noStrike" kern="1200" cap="none" spc="0" normalizeH="0" baseline="0" noProof="0">
                      <a:ln>
                        <a:noFill/>
                      </a:ln>
                      <a:solidFill>
                        <a:srgbClr val="CC0000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&lt; .87</a:t>
                  </a:r>
                  <a:endParaRPr kumimoji="0" lang="en-US" altLang="ko-KR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CC0000"/>
                    </a:solidFill>
                    <a:effectLst/>
                    <a:uLnTx/>
                    <a:uFillTx/>
                    <a:latin typeface="Arial" pitchFamily="34" charset="0"/>
                    <a:ea typeface="굴림" charset="0"/>
                  </a:endParaRPr>
                </a:p>
              </p:txBody>
            </p:sp>
            <p:sp>
              <p:nvSpPr>
                <p:cNvPr id="61987" name="Rectangle 532"/>
                <p:cNvSpPr>
                  <a:spLocks noChangeArrowheads="1"/>
                </p:cNvSpPr>
                <p:nvPr/>
              </p:nvSpPr>
              <p:spPr bwMode="auto">
                <a:xfrm>
                  <a:off x="603" y="2634"/>
                  <a:ext cx="401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Yes</a:t>
                  </a:r>
                </a:p>
              </p:txBody>
            </p:sp>
            <p:sp>
              <p:nvSpPr>
                <p:cNvPr id="61988" name="Rectangle 533"/>
                <p:cNvSpPr>
                  <a:spLocks noChangeArrowheads="1"/>
                </p:cNvSpPr>
                <p:nvPr/>
              </p:nvSpPr>
              <p:spPr bwMode="auto">
                <a:xfrm>
                  <a:off x="1933" y="2616"/>
                  <a:ext cx="338" cy="2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No</a:t>
                  </a:r>
                </a:p>
              </p:txBody>
            </p:sp>
            <p:sp>
              <p:nvSpPr>
                <p:cNvPr id="61989" name="Rectangle 534"/>
                <p:cNvSpPr>
                  <a:spLocks noChangeArrowheads="1"/>
                </p:cNvSpPr>
                <p:nvPr/>
              </p:nvSpPr>
              <p:spPr bwMode="auto">
                <a:xfrm>
                  <a:off x="1824" y="3126"/>
                  <a:ext cx="542" cy="560"/>
                </a:xfrm>
                <a:prstGeom prst="rect">
                  <a:avLst/>
                </a:prstGeom>
                <a:solidFill>
                  <a:srgbClr val="CC9900"/>
                </a:solidFill>
                <a:ln w="25400">
                  <a:solidFill>
                    <a:srgbClr val="CC99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90" name="Rectangle 535"/>
                <p:cNvSpPr>
                  <a:spLocks noChangeArrowheads="1"/>
                </p:cNvSpPr>
                <p:nvPr/>
              </p:nvSpPr>
              <p:spPr bwMode="auto">
                <a:xfrm>
                  <a:off x="1840" y="3185"/>
                  <a:ext cx="519" cy="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7 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0%</a:t>
                  </a:r>
                </a:p>
              </p:txBody>
            </p:sp>
            <p:sp>
              <p:nvSpPr>
                <p:cNvPr id="61991" name="Rectangle 536"/>
                <p:cNvSpPr>
                  <a:spLocks noChangeArrowheads="1"/>
                </p:cNvSpPr>
                <p:nvPr/>
              </p:nvSpPr>
              <p:spPr bwMode="auto">
                <a:xfrm>
                  <a:off x="576" y="3126"/>
                  <a:ext cx="555" cy="560"/>
                </a:xfrm>
                <a:prstGeom prst="rect">
                  <a:avLst/>
                </a:prstGeom>
                <a:solidFill>
                  <a:srgbClr val="008000"/>
                </a:solidFill>
                <a:ln w="25400">
                  <a:solidFill>
                    <a:srgbClr val="0080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92" name="Rectangle 537"/>
                <p:cNvSpPr>
                  <a:spLocks noChangeArrowheads="1"/>
                </p:cNvSpPr>
                <p:nvPr/>
              </p:nvSpPr>
              <p:spPr bwMode="auto">
                <a:xfrm>
                  <a:off x="576" y="3197"/>
                  <a:ext cx="578" cy="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92075" tIns="46038" rIns="92075" bIns="46038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96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63%</a:t>
                  </a:r>
                </a:p>
              </p:txBody>
            </p:sp>
            <p:sp>
              <p:nvSpPr>
                <p:cNvPr id="61993" name="Line 538"/>
                <p:cNvSpPr>
                  <a:spLocks noChangeShapeType="1"/>
                </p:cNvSpPr>
                <p:nvPr/>
              </p:nvSpPr>
              <p:spPr bwMode="auto">
                <a:xfrm>
                  <a:off x="1729" y="2438"/>
                  <a:ext cx="383" cy="69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</p:grpSp>
          <p:sp>
            <p:nvSpPr>
              <p:cNvPr id="61974" name="Line 539"/>
              <p:cNvSpPr>
                <a:spLocks noChangeShapeType="1"/>
              </p:cNvSpPr>
              <p:nvPr/>
            </p:nvSpPr>
            <p:spPr bwMode="auto">
              <a:xfrm flipH="1">
                <a:off x="1136" y="1540"/>
                <a:ext cx="33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sp>
            <p:nvSpPr>
              <p:cNvPr id="61975" name="Line 540"/>
              <p:cNvSpPr>
                <a:spLocks noChangeShapeType="1"/>
              </p:cNvSpPr>
              <p:nvPr/>
            </p:nvSpPr>
            <p:spPr bwMode="auto">
              <a:xfrm flipH="1">
                <a:off x="800" y="1204"/>
                <a:ext cx="336" cy="14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 type="none" w="sm" len="sm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en-US" sz="1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굴림" charset="0"/>
                  <a:ea typeface="굴림" charset="0"/>
                </a:endParaRPr>
              </a:p>
            </p:txBody>
          </p:sp>
          <p:grpSp>
            <p:nvGrpSpPr>
              <p:cNvPr id="61976" name="Group 541"/>
              <p:cNvGrpSpPr>
                <a:grpSpLocks/>
              </p:cNvGrpSpPr>
              <p:nvPr/>
            </p:nvGrpSpPr>
            <p:grpSpPr bwMode="auto">
              <a:xfrm>
                <a:off x="1202" y="1580"/>
                <a:ext cx="4091" cy="1002"/>
                <a:chOff x="1202" y="1580"/>
                <a:chExt cx="4091" cy="1002"/>
              </a:xfrm>
            </p:grpSpPr>
            <p:sp>
              <p:nvSpPr>
                <p:cNvPr id="61977" name="Rectangle 542"/>
                <p:cNvSpPr>
                  <a:spLocks noChangeArrowheads="1"/>
                </p:cNvSpPr>
                <p:nvPr/>
              </p:nvSpPr>
              <p:spPr bwMode="auto">
                <a:xfrm>
                  <a:off x="2034" y="2018"/>
                  <a:ext cx="184" cy="172"/>
                </a:xfrm>
                <a:prstGeom prst="rect">
                  <a:avLst/>
                </a:prstGeom>
                <a:solidFill>
                  <a:srgbClr val="CC9900"/>
                </a:solidFill>
                <a:ln w="12700">
                  <a:solidFill>
                    <a:srgbClr val="CC9900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78" name="Rectangle 543"/>
                <p:cNvSpPr>
                  <a:spLocks noChangeArrowheads="1"/>
                </p:cNvSpPr>
                <p:nvPr/>
              </p:nvSpPr>
              <p:spPr bwMode="auto">
                <a:xfrm>
                  <a:off x="1571" y="1954"/>
                  <a:ext cx="420" cy="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333FF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X</a:t>
                  </a:r>
                  <a:r>
                    <a:rPr kumimoji="0" lang="en-US" altLang="ko-KR" sz="1200" b="0" i="0" u="none" strike="noStrike" kern="1200" cap="none" spc="0" normalizeH="0" baseline="-25000" noProof="0">
                      <a:ln>
                        <a:noFill/>
                      </a:ln>
                      <a:solidFill>
                        <a:srgbClr val="3333FF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2 </a:t>
                  </a:r>
                  <a:r>
                    <a:rPr kumimoji="0" lang="en-US" altLang="ko-KR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3333FF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&lt; .84</a:t>
                  </a:r>
                </a:p>
              </p:txBody>
            </p:sp>
            <p:sp>
              <p:nvSpPr>
                <p:cNvPr id="61979" name="Line 544"/>
                <p:cNvSpPr>
                  <a:spLocks noChangeShapeType="1"/>
                </p:cNvSpPr>
                <p:nvPr/>
              </p:nvSpPr>
              <p:spPr bwMode="auto">
                <a:xfrm>
                  <a:off x="4182" y="1580"/>
                  <a:ext cx="1111" cy="0"/>
                </a:xfrm>
                <a:prstGeom prst="line">
                  <a:avLst/>
                </a:prstGeom>
                <a:noFill/>
                <a:ln w="28575">
                  <a:solidFill>
                    <a:srgbClr val="3333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80" name="Line 545"/>
                <p:cNvSpPr>
                  <a:spLocks noChangeShapeType="1"/>
                </p:cNvSpPr>
                <p:nvPr/>
              </p:nvSpPr>
              <p:spPr bwMode="auto">
                <a:xfrm>
                  <a:off x="1808" y="1876"/>
                  <a:ext cx="336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81" name="Oval 546"/>
                <p:cNvSpPr>
                  <a:spLocks noChangeArrowheads="1"/>
                </p:cNvSpPr>
                <p:nvPr/>
              </p:nvSpPr>
              <p:spPr bwMode="auto">
                <a:xfrm>
                  <a:off x="1202" y="2018"/>
                  <a:ext cx="560" cy="564"/>
                </a:xfrm>
                <a:prstGeom prst="ellipse">
                  <a:avLst/>
                </a:prstGeom>
                <a:solidFill>
                  <a:srgbClr val="008000"/>
                </a:solidFill>
                <a:ln w="19050">
                  <a:solidFill>
                    <a:srgbClr val="008000"/>
                  </a:solidFill>
                  <a:round/>
                  <a:headEnd/>
                  <a:tailEnd/>
                </a:ln>
                <a:effectLst>
                  <a:outerShdw dist="107763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  <p:sp>
              <p:nvSpPr>
                <p:cNvPr id="61982" name="Rectangle 547"/>
                <p:cNvSpPr>
                  <a:spLocks noChangeArrowheads="1"/>
                </p:cNvSpPr>
                <p:nvPr/>
              </p:nvSpPr>
              <p:spPr bwMode="auto">
                <a:xfrm>
                  <a:off x="1296" y="2121"/>
                  <a:ext cx="377" cy="3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103</a:t>
                  </a:r>
                </a:p>
                <a:p>
                  <a:pPr marL="0" marR="0" lvl="0" indent="0" algn="ctr" defTabSz="914400" rtl="0" eaLnBrk="0" fontAlgn="base" latinLnBrk="0" hangingPunct="0">
                    <a:lnSpc>
                      <a:spcPct val="8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1800" b="1" i="0" u="none" strike="noStrike" kern="120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itchFamily="34" charset="0"/>
                      <a:ea typeface="굴림" charset="0"/>
                    </a:rPr>
                    <a:t>59%</a:t>
                  </a:r>
                </a:p>
              </p:txBody>
            </p:sp>
            <p:sp>
              <p:nvSpPr>
                <p:cNvPr id="61983" name="Line 548"/>
                <p:cNvSpPr>
                  <a:spLocks noChangeShapeType="1"/>
                </p:cNvSpPr>
                <p:nvPr/>
              </p:nvSpPr>
              <p:spPr bwMode="auto">
                <a:xfrm flipH="1">
                  <a:off x="1472" y="1876"/>
                  <a:ext cx="336" cy="14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 type="none" w="sm" len="sm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ko-KR" altLang="en-US" sz="1000" b="1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굴림" charset="0"/>
                    <a:ea typeface="굴림" charset="0"/>
                  </a:endParaRPr>
                </a:p>
              </p:txBody>
            </p:sp>
          </p:grpSp>
        </p:grpSp>
      </p:grpSp>
      <p:grpSp>
        <p:nvGrpSpPr>
          <p:cNvPr id="61445" name="Group 549"/>
          <p:cNvGrpSpPr>
            <a:grpSpLocks/>
          </p:cNvGrpSpPr>
          <p:nvPr/>
        </p:nvGrpSpPr>
        <p:grpSpPr bwMode="auto">
          <a:xfrm>
            <a:off x="840978" y="5608639"/>
            <a:ext cx="8224044" cy="646113"/>
            <a:chOff x="480" y="3706"/>
            <a:chExt cx="4782" cy="407"/>
          </a:xfrm>
        </p:grpSpPr>
        <p:sp>
          <p:nvSpPr>
            <p:cNvPr id="61447" name="Text Box 550"/>
            <p:cNvSpPr txBox="1">
              <a:spLocks noChangeArrowheads="1"/>
            </p:cNvSpPr>
            <p:nvPr/>
          </p:nvSpPr>
          <p:spPr bwMode="auto">
            <a:xfrm>
              <a:off x="1725" y="3706"/>
              <a:ext cx="196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Purity</a:t>
              </a: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가 증가하는 방향으로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Diversity</a:t>
              </a: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srgbClr val="C0504D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는 감소하는 방향으로</a:t>
              </a:r>
            </a:p>
          </p:txBody>
        </p:sp>
        <p:sp>
          <p:nvSpPr>
            <p:cNvPr id="61448" name="Text Box 551"/>
            <p:cNvSpPr txBox="1">
              <a:spLocks noChangeArrowheads="1"/>
            </p:cNvSpPr>
            <p:nvPr/>
          </p:nvSpPr>
          <p:spPr bwMode="auto">
            <a:xfrm>
              <a:off x="480" y="3785"/>
              <a:ext cx="47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 b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※ Decision Tree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는                                                     가지를 분리해 가면서 형성</a:t>
              </a:r>
            </a:p>
          </p:txBody>
        </p:sp>
      </p:grpSp>
      <p:sp>
        <p:nvSpPr>
          <p:cNvPr id="552" name="TextBox 551">
            <a:extLst>
              <a:ext uri="{FF2B5EF4-FFF2-40B4-BE49-F238E27FC236}">
                <a16:creationId xmlns:a16="http://schemas.microsoft.com/office/drawing/2014/main" id="{1D00142B-9CC8-4FA7-AB71-FAE1D32759D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Growing a Decision Tree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90027"/>
      </p:ext>
    </p:extLst>
  </p:cSld>
  <p:clrMapOvr>
    <a:masterClrMapping/>
  </p:clrMapOvr>
  <p:transition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1" name="타원 2">
            <a:extLst>
              <a:ext uri="{FF2B5EF4-FFF2-40B4-BE49-F238E27FC236}">
                <a16:creationId xmlns:a16="http://schemas.microsoft.com/office/drawing/2014/main" id="{CAB0E320-5CAF-42CC-A1EC-926F2BB827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145" y="1571625"/>
            <a:ext cx="1411605" cy="886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70">
                <a:solidFill>
                  <a:srgbClr val="0070C0"/>
                </a:solidFill>
                <a:latin typeface="+mn-ea"/>
                <a:ea typeface="+mn-ea"/>
              </a:rPr>
              <a:t>Play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yes : 9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no : 5</a:t>
            </a:r>
          </a:p>
        </p:txBody>
      </p:sp>
      <p:sp>
        <p:nvSpPr>
          <p:cNvPr id="94212" name="TextBox 3">
            <a:extLst>
              <a:ext uri="{FF2B5EF4-FFF2-40B4-BE49-F238E27FC236}">
                <a16:creationId xmlns:a16="http://schemas.microsoft.com/office/drawing/2014/main" id="{F95C12F6-2843-4853-AC7A-108E93BD7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323" y="1590199"/>
            <a:ext cx="3331361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Play entropy(9,5) </a:t>
            </a:r>
          </a:p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= 9/14*log(9/14) + 5/14*log(5/14) = 0.94</a:t>
            </a:r>
          </a:p>
        </p:txBody>
      </p:sp>
      <p:sp>
        <p:nvSpPr>
          <p:cNvPr id="94213" name="타원 5">
            <a:extLst>
              <a:ext uri="{FF2B5EF4-FFF2-40B4-BE49-F238E27FC236}">
                <a16:creationId xmlns:a16="http://schemas.microsoft.com/office/drawing/2014/main" id="{D6A8D6C8-D641-4979-AC1A-588C35233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8161" y="3131820"/>
            <a:ext cx="1411605" cy="886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70">
                <a:solidFill>
                  <a:srgbClr val="0070C0"/>
                </a:solidFill>
                <a:latin typeface="+mn-ea"/>
                <a:ea typeface="+mn-ea"/>
              </a:rPr>
              <a:t>overcast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yes : 4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no : 0</a:t>
            </a:r>
          </a:p>
        </p:txBody>
      </p:sp>
      <p:sp>
        <p:nvSpPr>
          <p:cNvPr id="94214" name="타원 6">
            <a:extLst>
              <a:ext uri="{FF2B5EF4-FFF2-40B4-BE49-F238E27FC236}">
                <a16:creationId xmlns:a16="http://schemas.microsoft.com/office/drawing/2014/main" id="{D2D038EF-1D46-44B8-B00D-2392D0006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8145" y="3131820"/>
            <a:ext cx="1411605" cy="886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70">
                <a:solidFill>
                  <a:srgbClr val="0070C0"/>
                </a:solidFill>
                <a:latin typeface="+mn-ea"/>
                <a:ea typeface="+mn-ea"/>
              </a:rPr>
              <a:t>rainy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yes : 3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no : 2</a:t>
            </a:r>
          </a:p>
        </p:txBody>
      </p:sp>
      <p:sp>
        <p:nvSpPr>
          <p:cNvPr id="94215" name="타원 7">
            <a:extLst>
              <a:ext uri="{FF2B5EF4-FFF2-40B4-BE49-F238E27FC236}">
                <a16:creationId xmlns:a16="http://schemas.microsoft.com/office/drawing/2014/main" id="{8E0C95A2-8FB2-4D92-AEF1-6B3985A4D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8129" y="3131820"/>
            <a:ext cx="1411605" cy="886897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170">
                <a:solidFill>
                  <a:srgbClr val="0070C0"/>
                </a:solidFill>
                <a:latin typeface="+mn-ea"/>
                <a:ea typeface="+mn-ea"/>
              </a:rPr>
              <a:t>sunny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yes : 2</a:t>
            </a:r>
          </a:p>
          <a:p>
            <a:pPr algn="ctr"/>
            <a:r>
              <a:rPr lang="en-US" altLang="en-US" sz="1170">
                <a:latin typeface="+mn-ea"/>
                <a:ea typeface="+mn-ea"/>
              </a:rPr>
              <a:t>no : 3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E9A9C5B-386A-491B-B8E2-0B288E20FF82}"/>
              </a:ext>
            </a:extLst>
          </p:cNvPr>
          <p:cNvCxnSpPr>
            <a:stCxn id="94211" idx="4"/>
            <a:endCxn id="94214" idx="0"/>
          </p:cNvCxnSpPr>
          <p:nvPr/>
        </p:nvCxnSpPr>
        <p:spPr>
          <a:xfrm>
            <a:off x="3443948" y="2458522"/>
            <a:ext cx="0" cy="6732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>
            <a:extLst>
              <a:ext uri="{FF2B5EF4-FFF2-40B4-BE49-F238E27FC236}">
                <a16:creationId xmlns:a16="http://schemas.microsoft.com/office/drawing/2014/main" id="{4CC16F39-A5AA-48A4-AE1B-426B6189FB3C}"/>
              </a:ext>
            </a:extLst>
          </p:cNvPr>
          <p:cNvCxnSpPr>
            <a:stCxn id="94211" idx="4"/>
            <a:endCxn id="94213" idx="0"/>
          </p:cNvCxnSpPr>
          <p:nvPr/>
        </p:nvCxnSpPr>
        <p:spPr>
          <a:xfrm rot="5400000">
            <a:off x="2217307" y="1905179"/>
            <a:ext cx="673298" cy="177998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>
            <a:extLst>
              <a:ext uri="{FF2B5EF4-FFF2-40B4-BE49-F238E27FC236}">
                <a16:creationId xmlns:a16="http://schemas.microsoft.com/office/drawing/2014/main" id="{75F4FB6F-1C49-44F2-A4C1-C48F8D18302D}"/>
              </a:ext>
            </a:extLst>
          </p:cNvPr>
          <p:cNvCxnSpPr>
            <a:stCxn id="94211" idx="4"/>
            <a:endCxn id="94215" idx="0"/>
          </p:cNvCxnSpPr>
          <p:nvPr/>
        </p:nvCxnSpPr>
        <p:spPr>
          <a:xfrm rot="16200000" flipH="1">
            <a:off x="3997291" y="1905179"/>
            <a:ext cx="673298" cy="1779984"/>
          </a:xfrm>
          <a:prstGeom prst="bentConnector3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219" name="TextBox 15">
            <a:extLst>
              <a:ext uri="{FF2B5EF4-FFF2-40B4-BE49-F238E27FC236}">
                <a16:creationId xmlns:a16="http://schemas.microsoft.com/office/drawing/2014/main" id="{029CF43A-6D0D-4CBB-B1ED-C80BF0F3B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572" y="2494121"/>
            <a:ext cx="817853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65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outlook</a:t>
            </a:r>
          </a:p>
        </p:txBody>
      </p:sp>
      <p:sp>
        <p:nvSpPr>
          <p:cNvPr id="94220" name="TextBox 17">
            <a:extLst>
              <a:ext uri="{FF2B5EF4-FFF2-40B4-BE49-F238E27FC236}">
                <a16:creationId xmlns:a16="http://schemas.microsoft.com/office/drawing/2014/main" id="{D8F8145D-A26D-4819-9DCE-977421A96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158" y="4192073"/>
            <a:ext cx="2696572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overcast entropy(4,0) </a:t>
            </a:r>
          </a:p>
          <a:p>
            <a:pPr algn="ctr"/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= 4/4*log(4/4) + 0/4*log(0/4) = 0</a:t>
            </a:r>
          </a:p>
        </p:txBody>
      </p:sp>
      <p:sp>
        <p:nvSpPr>
          <p:cNvPr id="94221" name="TextBox 18">
            <a:extLst>
              <a:ext uri="{FF2B5EF4-FFF2-40B4-BE49-F238E27FC236}">
                <a16:creationId xmlns:a16="http://schemas.microsoft.com/office/drawing/2014/main" id="{D09B1263-C5D8-45F3-A25E-C68E68FFB8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5609" y="4877752"/>
            <a:ext cx="2940228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rainy entropy(4,0) </a:t>
            </a:r>
          </a:p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= 3/5*log(3/5) + 2/5*log(2/5) = 0.97</a:t>
            </a:r>
          </a:p>
        </p:txBody>
      </p:sp>
      <p:sp>
        <p:nvSpPr>
          <p:cNvPr id="94222" name="TextBox 19">
            <a:extLst>
              <a:ext uri="{FF2B5EF4-FFF2-40B4-BE49-F238E27FC236}">
                <a16:creationId xmlns:a16="http://schemas.microsoft.com/office/drawing/2014/main" id="{C89D146E-24C5-480A-9FA4-B76FF3B71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574" y="4188977"/>
            <a:ext cx="2940228" cy="51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sunny entropy(4,0) </a:t>
            </a:r>
          </a:p>
          <a:p>
            <a:pPr algn="ctr"/>
            <a:r>
              <a:rPr lang="en-US" altLang="en-US" sz="1365">
                <a:latin typeface="+mn-ea"/>
                <a:ea typeface="+mn-ea"/>
                <a:cs typeface="Arial" panose="020B0604020202020204" pitchFamily="34" charset="0"/>
              </a:rPr>
              <a:t>= 2/5*log(2/5) + 3/5*log(3/5) = 0.97</a:t>
            </a:r>
          </a:p>
        </p:txBody>
      </p:sp>
      <p:sp>
        <p:nvSpPr>
          <p:cNvPr id="94223" name="TextBox 20">
            <a:extLst>
              <a:ext uri="{FF2B5EF4-FFF2-40B4-BE49-F238E27FC236}">
                <a16:creationId xmlns:a16="http://schemas.microsoft.com/office/drawing/2014/main" id="{79875498-1FF3-41F7-A062-A5AC3AF453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8114" y="2854763"/>
            <a:ext cx="3335536" cy="71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65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Information gain(outlook)</a:t>
            </a:r>
          </a:p>
          <a:p>
            <a:r>
              <a:rPr lang="en-US" altLang="en-US" sz="1365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= 0.94 - (4/14*0 + 5/14*0.97 + 5/14*0.97)</a:t>
            </a:r>
          </a:p>
          <a:p>
            <a:r>
              <a:rPr lang="en-US" altLang="en-US" sz="1365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= 0.23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303AAF-FF04-42D8-8E12-D2845CEBDFB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Decision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Tree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908051" y="1318796"/>
            <a:ext cx="52171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의사결정나무에서의 핵심 변수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Scatterplot – red = yes</a:t>
            </a:r>
            <a:endParaRPr kumimoji="1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1657350"/>
            <a:ext cx="7594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 bwMode="auto">
          <a:xfrm>
            <a:off x="6753249" y="3048000"/>
            <a:ext cx="2736825" cy="1447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고용자수가 적은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(=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경기가 나쁜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시기에 은행과의 접촉에서 오래 이야기 했다면 대출 가능성이 높다는 의미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44E9FB-AD63-4175-B4DE-259ECC9AE18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의사결정나무 주요 변수 시각적 확인</a:t>
            </a:r>
          </a:p>
        </p:txBody>
      </p:sp>
    </p:spTree>
    <p:extLst>
      <p:ext uri="{BB962C8B-B14F-4D97-AF65-F5344CB8AC3E}">
        <p14:creationId xmlns:p14="http://schemas.microsoft.com/office/powerpoint/2010/main" val="3133706926"/>
      </p:ext>
    </p:extLst>
  </p:cSld>
  <p:clrMapOvr>
    <a:masterClrMapping/>
  </p:clrMapOvr>
  <p:transition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7" name="Rectangle 9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r>
              <a:rPr lang="ko-KR" altLang="en-US" sz="1800" dirty="0">
                <a:latin typeface="+mn-ea"/>
              </a:rPr>
              <a:t>모델링 결과 </a:t>
            </a:r>
            <a:r>
              <a:rPr lang="en-US" altLang="ko-KR" sz="1800" dirty="0">
                <a:latin typeface="+mn-ea"/>
              </a:rPr>
              <a:t>= {</a:t>
            </a:r>
            <a:r>
              <a:rPr lang="ko-KR" altLang="en-US" sz="1800" dirty="0">
                <a:latin typeface="+mn-ea"/>
              </a:rPr>
              <a:t>모델자체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채택된 변수와 종속변수간 관계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변수간 관계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정확도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신뢰도</a:t>
            </a:r>
            <a:r>
              <a:rPr lang="en-US" altLang="ko-KR" sz="1800" dirty="0">
                <a:latin typeface="+mn-ea"/>
              </a:rPr>
              <a:t>}</a:t>
            </a:r>
          </a:p>
          <a:p>
            <a:endParaRPr lang="en-US" altLang="ko-KR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pPr lvl="1"/>
            <a:endParaRPr lang="ko-KR" altLang="en-US" sz="1800" dirty="0">
              <a:latin typeface="+mn-ea"/>
            </a:endParaRPr>
          </a:p>
          <a:p>
            <a:pPr lvl="1"/>
            <a:endParaRPr lang="ko-KR" altLang="en-US" sz="1800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12750" y="2362200"/>
            <a:ext cx="9077325" cy="980415"/>
            <a:chOff x="412750" y="2362200"/>
            <a:chExt cx="9163050" cy="989674"/>
          </a:xfrm>
        </p:grpSpPr>
        <p:sp>
          <p:nvSpPr>
            <p:cNvPr id="10" name="직사각형 9"/>
            <p:cNvSpPr/>
            <p:nvPr/>
          </p:nvSpPr>
          <p:spPr bwMode="auto">
            <a:xfrm>
              <a:off x="412750" y="2362200"/>
              <a:ext cx="2889250" cy="989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종속변수와 각 변수간의 관계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kumimoji="1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nr.emplyed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와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term </a:t>
              </a:r>
              <a:r>
                <a:rPr kumimoji="1" lang="en-US" altLang="ko-K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dposit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여부간의 관계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(Bank Marketing) </a:t>
              </a: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686550" y="2362200"/>
              <a:ext cx="2889250" cy="989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잔차의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분포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예측치와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실제값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간의 차이의 분포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3549650" y="2362200"/>
              <a:ext cx="2889250" cy="9896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잔차의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분포 </a:t>
              </a: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– </a:t>
              </a: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예측치와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실제값</a:t>
              </a:r>
              <a:r>
                <a: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간의 차이의 분포</a:t>
              </a:r>
              <a:endPara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33377" y="3509414"/>
            <a:ext cx="9156698" cy="2495724"/>
            <a:chOff x="1" y="3418550"/>
            <a:chExt cx="9823450" cy="2677451"/>
          </a:xfrm>
        </p:grpSpPr>
        <p:pic>
          <p:nvPicPr>
            <p:cNvPr id="38914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" y="3418550"/>
              <a:ext cx="3451423" cy="26774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096" y="3429000"/>
              <a:ext cx="3272355" cy="2667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916" name="Picture 4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455" y="3429001"/>
              <a:ext cx="3001445" cy="24597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6901900-CDAB-4348-9B54-AB7E10F1984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모델링 결과 시각화</a:t>
            </a:r>
          </a:p>
        </p:txBody>
      </p:sp>
    </p:spTree>
    <p:extLst>
      <p:ext uri="{BB962C8B-B14F-4D97-AF65-F5344CB8AC3E}">
        <p14:creationId xmlns:p14="http://schemas.microsoft.com/office/powerpoint/2010/main" val="1406793269"/>
      </p:ext>
    </p:extLst>
  </p:cSld>
  <p:clrMapOvr>
    <a:masterClrMapping/>
  </p:clrMapOvr>
  <p:transition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9" name="직사각형 6">
            <a:extLst>
              <a:ext uri="{FF2B5EF4-FFF2-40B4-BE49-F238E27FC236}">
                <a16:creationId xmlns:a16="http://schemas.microsoft.com/office/drawing/2014/main" id="{74DB4806-0503-493C-8FCC-F5ED0B2450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6" y="980660"/>
            <a:ext cx="9074150" cy="3958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장점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사용하기 쉽고 이해하기 쉽다 </a:t>
            </a:r>
            <a:r>
              <a:rPr lang="en-US" altLang="ko-KR" sz="1600" dirty="0">
                <a:latin typeface="+mn-ea"/>
                <a:ea typeface="+mn-ea"/>
              </a:rPr>
              <a:t>/ </a:t>
            </a:r>
            <a:r>
              <a:rPr lang="ko-KR" altLang="en-US" sz="1600" dirty="0">
                <a:latin typeface="+mn-ea"/>
                <a:ea typeface="+mn-ea"/>
              </a:rPr>
              <a:t>모델에 대한 이해도가 높다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변수 선택과 축소가 알고리즘 내에서 이루어 진다 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통계 모델의 가정이 필요 없다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  <a:ea typeface="+mn-ea"/>
              </a:rPr>
              <a:t>결측치를</a:t>
            </a:r>
            <a:r>
              <a:rPr lang="ko-KR" altLang="en-US" sz="1600" dirty="0">
                <a:latin typeface="+mn-ea"/>
                <a:ea typeface="+mn-ea"/>
              </a:rPr>
              <a:t> 정밀하게 다루지 않아도 사용 가능하다 </a:t>
            </a:r>
            <a:endParaRPr lang="en-US" altLang="en-US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단점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많은 데이터들은 수평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또는 수직으로 나누기 어렵다 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변수 사이의 상호작용을 알아내기 어렵다</a:t>
            </a:r>
            <a:endParaRPr lang="en-US" altLang="en-US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8DFFA3-6EFE-4CBC-8DD0-5AF24F2FDE1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Decision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Tree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E2E2817-4B1D-41BD-9280-B9F52314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074340"/>
              </p:ext>
            </p:extLst>
          </p:nvPr>
        </p:nvGraphicFramePr>
        <p:xfrm>
          <a:off x="616076" y="1366040"/>
          <a:ext cx="86738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462">
                  <a:extLst>
                    <a:ext uri="{9D8B030D-6E8A-4147-A177-3AD203B41FA5}">
                      <a16:colId xmlns:a16="http://schemas.microsoft.com/office/drawing/2014/main" val="1364175494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2410085230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621362759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193926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Variable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Rule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Error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Total Error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9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outlook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sunny : no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9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overcast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0/4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4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rainy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temperature 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hot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9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mild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7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cool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1/4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7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humidity 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high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3/7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normal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1/7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89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windy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false : yes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2/8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5/14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0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true : no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3/6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1106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CFDEAB3-A0CB-405C-9651-3BCA8CC525E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규칙에 의한 추론</a:t>
            </a:r>
          </a:p>
        </p:txBody>
      </p:sp>
    </p:spTree>
    <p:extLst>
      <p:ext uri="{BB962C8B-B14F-4D97-AF65-F5344CB8AC3E}">
        <p14:creationId xmlns:p14="http://schemas.microsoft.com/office/powerpoint/2010/main" val="1875429217"/>
      </p:ext>
    </p:extLst>
  </p:cSld>
  <p:clrMapOvr>
    <a:masterClrMapping/>
  </p:clrMapOvr>
  <p:transition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DE2E2817-4B1D-41BD-9280-B9F52314A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757092"/>
              </p:ext>
            </p:extLst>
          </p:nvPr>
        </p:nvGraphicFramePr>
        <p:xfrm>
          <a:off x="616076" y="1268700"/>
          <a:ext cx="8673848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8462">
                  <a:extLst>
                    <a:ext uri="{9D8B030D-6E8A-4147-A177-3AD203B41FA5}">
                      <a16:colId xmlns:a16="http://schemas.microsoft.com/office/drawing/2014/main" val="1364175494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2410085230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621362759"/>
                    </a:ext>
                  </a:extLst>
                </a:gridCol>
                <a:gridCol w="2168462">
                  <a:extLst>
                    <a:ext uri="{9D8B030D-6E8A-4147-A177-3AD203B41FA5}">
                      <a16:colId xmlns:a16="http://schemas.microsoft.com/office/drawing/2014/main" val="1939265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Variable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Category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997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outlook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sunny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0594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overcast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084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rainy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863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50" charset="-127"/>
                          <a:cs typeface="Arial" panose="020B0604020202020204" pitchFamily="34" charset="0"/>
                        </a:rPr>
                        <a:t>temperature 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hot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190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mild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979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cool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177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humidity 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high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9711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normal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893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windy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false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509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true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3/5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5011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play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9/14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5/14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163417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A79A830-F62C-4187-B7C6-28748031CCA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확률에 의한 추론</a:t>
            </a:r>
          </a:p>
        </p:txBody>
      </p:sp>
    </p:spTree>
    <p:extLst>
      <p:ext uri="{BB962C8B-B14F-4D97-AF65-F5344CB8AC3E}">
        <p14:creationId xmlns:p14="http://schemas.microsoft.com/office/powerpoint/2010/main" val="3878593614"/>
      </p:ext>
    </p:extLst>
  </p:cSld>
  <p:clrMapOvr>
    <a:masterClrMapping/>
  </p:clrMapOvr>
  <p:transition>
    <p:fade/>
  </p:transition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DC6715-9DC1-407E-84F4-4DDC77F3DF1E}"/>
              </a:ext>
            </a:extLst>
          </p:cNvPr>
          <p:cNvSpPr txBox="1"/>
          <p:nvPr/>
        </p:nvSpPr>
        <p:spPr>
          <a:xfrm>
            <a:off x="416370" y="915159"/>
            <a:ext cx="7345020" cy="2999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 sunny, cool, high, true </a:t>
            </a:r>
            <a:r>
              <a:rPr lang="ko-KR" altLang="en-US" sz="1600" dirty="0">
                <a:latin typeface="+mn-ea"/>
                <a:ea typeface="+mn-ea"/>
              </a:rPr>
              <a:t>일 때</a:t>
            </a:r>
            <a:r>
              <a:rPr lang="en-US" altLang="ko-KR" sz="1600" dirty="0">
                <a:latin typeface="+mn-ea"/>
                <a:ea typeface="+mn-ea"/>
              </a:rPr>
              <a:t> play </a:t>
            </a:r>
            <a:r>
              <a:rPr lang="ko-KR" altLang="en-US" sz="1600" dirty="0">
                <a:latin typeface="+mn-ea"/>
                <a:ea typeface="+mn-ea"/>
              </a:rPr>
              <a:t>여부는</a:t>
            </a:r>
            <a:r>
              <a:rPr lang="en-US" altLang="ko-KR" sz="1600" dirty="0">
                <a:latin typeface="+mn-ea"/>
                <a:ea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yes</a:t>
            </a:r>
            <a:r>
              <a:rPr lang="ko-KR" altLang="en-US" sz="1600" b="0" dirty="0">
                <a:latin typeface="+mn-ea"/>
                <a:ea typeface="+mn-ea"/>
              </a:rPr>
              <a:t>의 기대 확률</a:t>
            </a:r>
            <a:r>
              <a:rPr lang="en-US" altLang="ko-KR" sz="1600" b="0" dirty="0">
                <a:latin typeface="+mn-ea"/>
                <a:ea typeface="+mn-ea"/>
              </a:rPr>
              <a:t>(likelihood) : 2/9 x 3/9 x 3/9 x 3/9 x 9/14 = 0.0053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no</a:t>
            </a:r>
            <a:r>
              <a:rPr lang="ko-KR" altLang="en-US" sz="1600" b="0" dirty="0">
                <a:latin typeface="+mn-ea"/>
                <a:ea typeface="+mn-ea"/>
              </a:rPr>
              <a:t>의 기대 확률</a:t>
            </a:r>
            <a:r>
              <a:rPr lang="en-US" altLang="ko-KR" sz="1600" b="0" dirty="0">
                <a:latin typeface="+mn-ea"/>
                <a:ea typeface="+mn-ea"/>
              </a:rPr>
              <a:t>(likelihood) :  3/5 x 1/5 x 4/5 x 3/5 x 5/14 = 0.0206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yes</a:t>
            </a:r>
            <a:r>
              <a:rPr lang="ko-KR" altLang="en-US" sz="1600" b="0" dirty="0">
                <a:latin typeface="+mn-ea"/>
                <a:ea typeface="+mn-ea"/>
              </a:rPr>
              <a:t>가 나올 확률 </a:t>
            </a:r>
            <a:r>
              <a:rPr lang="en-US" altLang="ko-KR" sz="1600" b="0" dirty="0">
                <a:latin typeface="+mn-ea"/>
                <a:ea typeface="+mn-ea"/>
              </a:rPr>
              <a:t>: 0.0053 / (0.0053 + 0.0206) x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100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=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20.5%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no</a:t>
            </a:r>
            <a:r>
              <a:rPr lang="ko-KR" altLang="en-US" sz="1600" b="0" dirty="0">
                <a:latin typeface="+mn-ea"/>
                <a:ea typeface="+mn-ea"/>
              </a:rPr>
              <a:t>가 나올 확률 </a:t>
            </a:r>
            <a:r>
              <a:rPr lang="en-US" altLang="ko-KR" sz="1600" b="0" dirty="0">
                <a:latin typeface="+mn-ea"/>
                <a:ea typeface="+mn-ea"/>
              </a:rPr>
              <a:t>:  0.0206 / (0.0053 + 0.0206) x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100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=</a:t>
            </a:r>
            <a:r>
              <a:rPr lang="ko-KR" altLang="en-US" sz="1600" b="0" dirty="0">
                <a:latin typeface="+mn-ea"/>
                <a:ea typeface="+mn-ea"/>
              </a:rPr>
              <a:t> </a:t>
            </a:r>
            <a:r>
              <a:rPr lang="en-US" altLang="ko-KR" sz="1600" b="0" dirty="0">
                <a:latin typeface="+mn-ea"/>
                <a:ea typeface="+mn-ea"/>
              </a:rPr>
              <a:t>79.5%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4" name="그림 7">
            <a:extLst>
              <a:ext uri="{FF2B5EF4-FFF2-40B4-BE49-F238E27FC236}">
                <a16:creationId xmlns:a16="http://schemas.microsoft.com/office/drawing/2014/main" id="{1208A3FE-46B9-4466-86D9-E3C04A5BA33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140" y="4058810"/>
            <a:ext cx="4001096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그림 2">
            <a:extLst>
              <a:ext uri="{FF2B5EF4-FFF2-40B4-BE49-F238E27FC236}">
                <a16:creationId xmlns:a16="http://schemas.microsoft.com/office/drawing/2014/main" id="{7EF57BD4-5151-4F74-B35B-9B2C33A282C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191" y="3284980"/>
            <a:ext cx="1829514" cy="63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B81EB841-8A16-4F90-965E-84320B36D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1325" y="3396423"/>
            <a:ext cx="1049417" cy="300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1365">
                <a:ea typeface="나눔고딕" panose="020D0604000000000000" pitchFamily="50" charset="-127"/>
                <a:cs typeface="Arial" panose="020B0604020202020204" pitchFamily="34" charset="0"/>
              </a:rPr>
              <a:t>조건부 확률</a:t>
            </a:r>
          </a:p>
        </p:txBody>
      </p:sp>
      <p:pic>
        <p:nvPicPr>
          <p:cNvPr id="7" name="그림 8">
            <a:extLst>
              <a:ext uri="{FF2B5EF4-FFF2-40B4-BE49-F238E27FC236}">
                <a16:creationId xmlns:a16="http://schemas.microsoft.com/office/drawing/2014/main" id="{4CF5E685-952B-45F6-996C-C62CAC021DB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55" y="3286529"/>
            <a:ext cx="3714750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648CFDE4-6030-42B8-96F9-3C4649CEE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7637" y="4157947"/>
            <a:ext cx="1694695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365" dirty="0">
                <a:latin typeface="+mn-ea"/>
                <a:ea typeface="+mn-ea"/>
                <a:cs typeface="Arial" panose="020B0604020202020204" pitchFamily="34" charset="0"/>
              </a:rPr>
              <a:t>Bayesian theorem</a:t>
            </a:r>
            <a:endParaRPr lang="ko-KR" altLang="en-US" sz="1365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CDCBFA-AF95-4331-8E84-B71493E82C79}"/>
              </a:ext>
            </a:extLst>
          </p:cNvPr>
          <p:cNvSpPr txBox="1"/>
          <p:nvPr/>
        </p:nvSpPr>
        <p:spPr>
          <a:xfrm>
            <a:off x="397420" y="4965672"/>
            <a:ext cx="9092656" cy="1512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>
                <a:latin typeface="+mn-ea"/>
                <a:ea typeface="+mn-ea"/>
              </a:rPr>
              <a:t>p(yes | 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 = p(sunny | yes) x p(cool | yes) x p(high | yes) x p(true | yes) x p(yes) / p(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+mn-ea"/>
                <a:ea typeface="+mn-ea"/>
              </a:rPr>
              <a:t>                 = 2/9 x 3/9 x 3/9 x 3/9 x 9/14 / p(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+mn-ea"/>
                <a:ea typeface="+mn-ea"/>
              </a:rPr>
              <a:t>p(no | 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 = p(sunny | no) x p(cool | no) x p(high | no) x p(true | no) x p(no) / p(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600" b="0" dirty="0">
                <a:latin typeface="+mn-ea"/>
                <a:ea typeface="+mn-ea"/>
              </a:rPr>
              <a:t>                = 3/5 x 1/5 x 4/5 x 3/5 x 5/14 / p(</a:t>
            </a:r>
            <a:r>
              <a:rPr lang="ko-KR" altLang="en-US" sz="1600" b="0" dirty="0">
                <a:latin typeface="+mn-ea"/>
                <a:ea typeface="+mn-ea"/>
              </a:rPr>
              <a:t>상황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  <a:endParaRPr lang="ko-KR" altLang="en-US" sz="1600" b="0" dirty="0"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D428-770F-4B58-B560-957416DB70C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확률에 의한 추론</a:t>
            </a:r>
          </a:p>
        </p:txBody>
      </p:sp>
    </p:spTree>
    <p:extLst>
      <p:ext uri="{BB962C8B-B14F-4D97-AF65-F5344CB8AC3E}">
        <p14:creationId xmlns:p14="http://schemas.microsoft.com/office/powerpoint/2010/main" val="1010043235"/>
      </p:ext>
    </p:extLst>
  </p:cSld>
  <p:clrMapOvr>
    <a:masterClrMapping/>
  </p:clrMapOvr>
  <p:transition>
    <p:fade/>
  </p:transition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직사각형 6">
            <a:extLst>
              <a:ext uri="{FF2B5EF4-FFF2-40B4-BE49-F238E27FC236}">
                <a16:creationId xmlns:a16="http://schemas.microsoft.com/office/drawing/2014/main" id="{639538BA-D012-403F-99D4-E4EF779D2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1124680"/>
            <a:ext cx="9138721" cy="4332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en-US" sz="1400" spc="-150" dirty="0" err="1">
                <a:latin typeface="+mn-ea"/>
                <a:ea typeface="+mn-ea"/>
              </a:rPr>
              <a:t>가정</a:t>
            </a:r>
            <a:r>
              <a:rPr lang="en-US" altLang="en-US" sz="1400" spc="-150" dirty="0">
                <a:latin typeface="+mn-ea"/>
                <a:ea typeface="+mn-ea"/>
              </a:rPr>
              <a:t> : </a:t>
            </a:r>
            <a:r>
              <a:rPr lang="en-US" altLang="en-US" sz="1400" spc="-150" dirty="0" err="1">
                <a:latin typeface="+mn-ea"/>
                <a:ea typeface="+mn-ea"/>
              </a:rPr>
              <a:t>주머니에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빨간공</a:t>
            </a:r>
            <a:r>
              <a:rPr lang="en-US" altLang="en-US" sz="1400" spc="-150" dirty="0">
                <a:latin typeface="+mn-ea"/>
                <a:ea typeface="+mn-ea"/>
              </a:rPr>
              <a:t> 60%, </a:t>
            </a:r>
            <a:r>
              <a:rPr lang="en-US" altLang="en-US" sz="1400" spc="-150" dirty="0" err="1">
                <a:latin typeface="+mn-ea"/>
                <a:ea typeface="+mn-ea"/>
              </a:rPr>
              <a:t>파란공</a:t>
            </a:r>
            <a:r>
              <a:rPr lang="en-US" altLang="en-US" sz="1400" spc="-150" dirty="0">
                <a:latin typeface="+mn-ea"/>
                <a:ea typeface="+mn-ea"/>
              </a:rPr>
              <a:t> 40%, </a:t>
            </a:r>
            <a:r>
              <a:rPr lang="en-US" altLang="en-US" sz="1400" spc="-150" dirty="0" err="1">
                <a:latin typeface="+mn-ea"/>
                <a:ea typeface="+mn-ea"/>
              </a:rPr>
              <a:t>빨간공의</a:t>
            </a:r>
            <a:r>
              <a:rPr lang="en-US" altLang="en-US" sz="1400" spc="-150" dirty="0">
                <a:latin typeface="+mn-ea"/>
                <a:ea typeface="+mn-ea"/>
              </a:rPr>
              <a:t> 20%는 </a:t>
            </a:r>
            <a:r>
              <a:rPr lang="en-US" altLang="en-US" sz="1400" spc="-150" dirty="0" err="1">
                <a:latin typeface="+mn-ea"/>
                <a:ea typeface="+mn-ea"/>
              </a:rPr>
              <a:t>깨졌고</a:t>
            </a:r>
            <a:r>
              <a:rPr lang="en-US" altLang="en-US" sz="1400" spc="-150" dirty="0">
                <a:latin typeface="+mn-ea"/>
                <a:ea typeface="+mn-ea"/>
              </a:rPr>
              <a:t>, </a:t>
            </a:r>
            <a:r>
              <a:rPr lang="en-US" altLang="en-US" sz="1400" spc="-150" dirty="0" err="1">
                <a:latin typeface="+mn-ea"/>
                <a:ea typeface="+mn-ea"/>
              </a:rPr>
              <a:t>파란공의</a:t>
            </a:r>
            <a:r>
              <a:rPr lang="en-US" altLang="en-US" sz="1400" spc="-150" dirty="0">
                <a:latin typeface="+mn-ea"/>
                <a:ea typeface="+mn-ea"/>
              </a:rPr>
              <a:t> 30%는 </a:t>
            </a:r>
            <a:r>
              <a:rPr lang="en-US" altLang="en-US" sz="1400" spc="-150" dirty="0" err="1">
                <a:latin typeface="+mn-ea"/>
                <a:ea typeface="+mn-ea"/>
              </a:rPr>
              <a:t>깨졌다</a:t>
            </a:r>
            <a:r>
              <a:rPr lang="en-US" altLang="en-US" sz="1400" spc="-150" dirty="0">
                <a:latin typeface="+mn-ea"/>
                <a:ea typeface="+mn-ea"/>
              </a:rPr>
              <a:t>. </a:t>
            </a:r>
            <a:r>
              <a:rPr lang="en-US" altLang="en-US" sz="1400" spc="-150" dirty="0" err="1">
                <a:latin typeface="+mn-ea"/>
                <a:ea typeface="+mn-ea"/>
              </a:rPr>
              <a:t>임의로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꺼낸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공이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깨졌을때</a:t>
            </a:r>
            <a:r>
              <a:rPr lang="en-US" altLang="en-US" sz="1400" spc="-150" dirty="0">
                <a:latin typeface="+mn-ea"/>
                <a:ea typeface="+mn-ea"/>
              </a:rPr>
              <a:t> 이 </a:t>
            </a:r>
            <a:r>
              <a:rPr lang="en-US" altLang="en-US" sz="1400" spc="-150" dirty="0" err="1">
                <a:latin typeface="+mn-ea"/>
                <a:ea typeface="+mn-ea"/>
              </a:rPr>
              <a:t>공이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빨간색일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확률은</a:t>
            </a:r>
            <a:r>
              <a:rPr lang="en-US" altLang="en-US" sz="1400" spc="-150" dirty="0">
                <a:latin typeface="+mn-ea"/>
                <a:ea typeface="+mn-ea"/>
              </a:rPr>
              <a:t>?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400" spc="-150" dirty="0">
                <a:latin typeface="+mn-ea"/>
                <a:ea typeface="+mn-ea"/>
              </a:rPr>
              <a:t>P(</a:t>
            </a:r>
            <a:r>
              <a:rPr lang="ko-KR" altLang="en-US" sz="1400" spc="-150" dirty="0" err="1">
                <a:latin typeface="+mn-ea"/>
                <a:ea typeface="+mn-ea"/>
              </a:rPr>
              <a:t>깨진공</a:t>
            </a:r>
            <a:r>
              <a:rPr lang="en-US" altLang="ko-KR" sz="1400" spc="-150" dirty="0">
                <a:latin typeface="+mn-ea"/>
                <a:ea typeface="+mn-ea"/>
              </a:rPr>
              <a:t>) : prior probability, </a:t>
            </a:r>
            <a:r>
              <a:rPr lang="ko-KR" altLang="en-US" sz="1400" spc="-150" dirty="0">
                <a:latin typeface="+mn-ea"/>
                <a:ea typeface="+mn-ea"/>
              </a:rPr>
              <a:t>사전확률</a:t>
            </a:r>
            <a:endParaRPr lang="en-US" altLang="ko-KR" sz="14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400" spc="-150" dirty="0">
                <a:latin typeface="+mn-ea"/>
                <a:ea typeface="+mn-ea"/>
              </a:rPr>
              <a:t>P(</a:t>
            </a:r>
            <a:r>
              <a:rPr lang="ko-KR" altLang="en-US" sz="1400" spc="-150" dirty="0">
                <a:latin typeface="+mn-ea"/>
                <a:ea typeface="+mn-ea"/>
              </a:rPr>
              <a:t>파란색</a:t>
            </a:r>
            <a:r>
              <a:rPr lang="en-US" altLang="ko-KR" sz="1400" spc="-150" dirty="0">
                <a:latin typeface="+mn-ea"/>
                <a:ea typeface="+mn-ea"/>
              </a:rPr>
              <a:t>/</a:t>
            </a:r>
            <a:r>
              <a:rPr lang="ko-KR" altLang="en-US" sz="1400" spc="-150" dirty="0" err="1">
                <a:latin typeface="+mn-ea"/>
                <a:ea typeface="+mn-ea"/>
              </a:rPr>
              <a:t>깨진공</a:t>
            </a:r>
            <a:r>
              <a:rPr lang="en-US" altLang="ko-KR" sz="1400" spc="-150" dirty="0">
                <a:latin typeface="+mn-ea"/>
                <a:ea typeface="+mn-ea"/>
              </a:rPr>
              <a:t>) : posterior, </a:t>
            </a:r>
            <a:r>
              <a:rPr lang="ko-KR" altLang="en-US" sz="1400" spc="-150" dirty="0" err="1">
                <a:latin typeface="+mn-ea"/>
                <a:ea typeface="+mn-ea"/>
              </a:rPr>
              <a:t>우도확률</a:t>
            </a:r>
            <a:endParaRPr lang="en-US" altLang="ko-KR" sz="14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400" spc="-150" dirty="0">
                <a:latin typeface="+mn-ea"/>
                <a:ea typeface="+mn-ea"/>
              </a:rPr>
              <a:t>P(</a:t>
            </a:r>
            <a:r>
              <a:rPr lang="ko-KR" altLang="en-US" sz="1400" spc="-150" dirty="0" err="1">
                <a:latin typeface="+mn-ea"/>
                <a:ea typeface="+mn-ea"/>
              </a:rPr>
              <a:t>깨진공</a:t>
            </a:r>
            <a:r>
              <a:rPr lang="en-US" altLang="ko-KR" sz="1400" spc="-150" dirty="0">
                <a:latin typeface="+mn-ea"/>
                <a:ea typeface="+mn-ea"/>
              </a:rPr>
              <a:t>/</a:t>
            </a:r>
            <a:r>
              <a:rPr lang="ko-KR" altLang="en-US" sz="1400" spc="-150" dirty="0">
                <a:latin typeface="+mn-ea"/>
                <a:ea typeface="+mn-ea"/>
              </a:rPr>
              <a:t>파란색</a:t>
            </a:r>
            <a:r>
              <a:rPr lang="en-US" altLang="ko-KR" sz="1400" spc="-150" dirty="0">
                <a:latin typeface="+mn-ea"/>
                <a:ea typeface="+mn-ea"/>
              </a:rPr>
              <a:t>) : likelihood, </a:t>
            </a:r>
            <a:r>
              <a:rPr lang="ko-KR" altLang="en-US" sz="1400" spc="-150" dirty="0">
                <a:latin typeface="+mn-ea"/>
                <a:ea typeface="+mn-ea"/>
              </a:rPr>
              <a:t>사후확률</a:t>
            </a:r>
            <a:endParaRPr lang="en-US" altLang="en-US" sz="1400" spc="-15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400" spc="-150" dirty="0" err="1">
                <a:latin typeface="+mn-ea"/>
                <a:ea typeface="+mn-ea"/>
              </a:rPr>
              <a:t>깨진공이</a:t>
            </a:r>
            <a:r>
              <a:rPr lang="ko-KR" altLang="en-US" sz="1400" spc="-150" dirty="0">
                <a:latin typeface="+mn-ea"/>
                <a:ea typeface="+mn-ea"/>
              </a:rPr>
              <a:t> 파란색인지 빨간색인지 알아내는 방법</a:t>
            </a:r>
            <a:endParaRPr lang="en-US" altLang="en-US" sz="14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400" spc="-150" dirty="0">
                <a:latin typeface="+mn-ea"/>
                <a:ea typeface="+mn-ea"/>
              </a:rPr>
              <a:t>Maximum A posterior : </a:t>
            </a:r>
            <a:r>
              <a:rPr lang="ko-KR" altLang="en-US" sz="1400" spc="-150" dirty="0">
                <a:latin typeface="+mn-ea"/>
                <a:ea typeface="+mn-ea"/>
              </a:rPr>
              <a:t>깨진 공이 빨간색일 확률과 깨진 공이 파란색일 확률을 비교해서 더 확률 높은 쪽을 선택 </a:t>
            </a:r>
            <a:endParaRPr lang="en-US" altLang="ko-KR" sz="14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400" spc="-150" dirty="0">
                <a:latin typeface="+mn-ea"/>
                <a:ea typeface="+mn-ea"/>
              </a:rPr>
              <a:t>Maximum </a:t>
            </a:r>
            <a:r>
              <a:rPr lang="en-US" altLang="en-US" sz="1400" spc="-150" dirty="0" err="1">
                <a:latin typeface="+mn-ea"/>
                <a:ea typeface="+mn-ea"/>
              </a:rPr>
              <a:t>Likehood</a:t>
            </a:r>
            <a:r>
              <a:rPr lang="en-US" altLang="en-US" sz="1400" spc="-150" dirty="0">
                <a:latin typeface="+mn-ea"/>
                <a:ea typeface="+mn-ea"/>
              </a:rPr>
              <a:t> : </a:t>
            </a:r>
            <a:r>
              <a:rPr lang="ko-KR" altLang="en-US" sz="1400" spc="-150" dirty="0">
                <a:latin typeface="+mn-ea"/>
                <a:ea typeface="+mn-ea"/>
              </a:rPr>
              <a:t>파란색이 </a:t>
            </a:r>
            <a:r>
              <a:rPr lang="ko-KR" altLang="en-US" sz="1400" spc="-150" dirty="0" err="1">
                <a:latin typeface="+mn-ea"/>
                <a:ea typeface="+mn-ea"/>
              </a:rPr>
              <a:t>깨진공일</a:t>
            </a:r>
            <a:r>
              <a:rPr lang="ko-KR" altLang="en-US" sz="1400" spc="-150" dirty="0">
                <a:latin typeface="+mn-ea"/>
                <a:ea typeface="+mn-ea"/>
              </a:rPr>
              <a:t> 확률과 빨간색이 </a:t>
            </a:r>
            <a:r>
              <a:rPr lang="ko-KR" altLang="en-US" sz="1400" spc="-150" dirty="0" err="1">
                <a:latin typeface="+mn-ea"/>
                <a:ea typeface="+mn-ea"/>
              </a:rPr>
              <a:t>깨진공일</a:t>
            </a:r>
            <a:r>
              <a:rPr lang="ko-KR" altLang="en-US" sz="1400" spc="-150" dirty="0">
                <a:latin typeface="+mn-ea"/>
                <a:ea typeface="+mn-ea"/>
              </a:rPr>
              <a:t> 확률을 계산해서 더 확률 높은 쪽을 선택</a:t>
            </a:r>
            <a:endParaRPr lang="en-US" altLang="ko-KR" sz="1400" spc="-15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endParaRPr lang="en-US" altLang="en-US" sz="1400" spc="-15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en-US" sz="1400" spc="-150" dirty="0" err="1">
                <a:latin typeface="+mn-ea"/>
                <a:ea typeface="+mn-ea"/>
              </a:rPr>
              <a:t>가정</a:t>
            </a:r>
            <a:r>
              <a:rPr lang="en-US" altLang="en-US" sz="1400" spc="-150" dirty="0">
                <a:latin typeface="+mn-ea"/>
                <a:ea typeface="+mn-ea"/>
              </a:rPr>
              <a:t> : </a:t>
            </a:r>
            <a:r>
              <a:rPr lang="ko-KR" altLang="en-US" sz="1400" spc="-150" dirty="0" err="1">
                <a:latin typeface="+mn-ea"/>
                <a:ea typeface="+mn-ea"/>
              </a:rPr>
              <a:t>빨간공</a:t>
            </a:r>
            <a:r>
              <a:rPr lang="ko-KR" altLang="en-US" sz="1400" spc="-150" dirty="0">
                <a:latin typeface="+mn-ea"/>
                <a:ea typeface="+mn-ea"/>
              </a:rPr>
              <a:t> </a:t>
            </a:r>
            <a:r>
              <a:rPr lang="en-US" altLang="ko-KR" sz="1400" spc="-150" dirty="0">
                <a:latin typeface="+mn-ea"/>
                <a:ea typeface="+mn-ea"/>
              </a:rPr>
              <a:t>60</a:t>
            </a:r>
            <a:r>
              <a:rPr lang="ko-KR" altLang="en-US" sz="1400" spc="-150" dirty="0">
                <a:latin typeface="+mn-ea"/>
                <a:ea typeface="+mn-ea"/>
              </a:rPr>
              <a:t>개 </a:t>
            </a:r>
            <a:r>
              <a:rPr lang="ko-KR" altLang="en-US" sz="1400" spc="-150" dirty="0" err="1">
                <a:latin typeface="+mn-ea"/>
                <a:ea typeface="+mn-ea"/>
              </a:rPr>
              <a:t>파란공</a:t>
            </a:r>
            <a:r>
              <a:rPr lang="ko-KR" altLang="en-US" sz="1400" spc="-150" dirty="0">
                <a:latin typeface="+mn-ea"/>
                <a:ea typeface="+mn-ea"/>
              </a:rPr>
              <a:t> </a:t>
            </a:r>
            <a:r>
              <a:rPr lang="en-US" altLang="ko-KR" sz="1400" spc="-150" dirty="0">
                <a:latin typeface="+mn-ea"/>
                <a:ea typeface="+mn-ea"/>
              </a:rPr>
              <a:t>40</a:t>
            </a:r>
            <a:r>
              <a:rPr lang="ko-KR" altLang="en-US" sz="1400" spc="-150" dirty="0">
                <a:latin typeface="+mn-ea"/>
                <a:ea typeface="+mn-ea"/>
              </a:rPr>
              <a:t>개</a:t>
            </a:r>
            <a:r>
              <a:rPr lang="en-US" altLang="ko-KR" sz="1400" spc="-150" dirty="0">
                <a:latin typeface="+mn-ea"/>
                <a:ea typeface="+mn-ea"/>
              </a:rPr>
              <a:t>, </a:t>
            </a:r>
            <a:r>
              <a:rPr lang="ko-KR" altLang="en-US" sz="1400" spc="-150" dirty="0" err="1">
                <a:latin typeface="+mn-ea"/>
                <a:ea typeface="+mn-ea"/>
              </a:rPr>
              <a:t>빨간공</a:t>
            </a:r>
            <a:r>
              <a:rPr lang="ko-KR" altLang="en-US" sz="1400" spc="-150" dirty="0">
                <a:latin typeface="+mn-ea"/>
                <a:ea typeface="+mn-ea"/>
              </a:rPr>
              <a:t> </a:t>
            </a:r>
            <a:r>
              <a:rPr lang="en-US" altLang="ko-KR" sz="1400" spc="-150" dirty="0">
                <a:latin typeface="+mn-ea"/>
                <a:ea typeface="+mn-ea"/>
              </a:rPr>
              <a:t>12</a:t>
            </a:r>
            <a:r>
              <a:rPr lang="ko-KR" altLang="en-US" sz="1400" spc="-150" dirty="0">
                <a:latin typeface="+mn-ea"/>
                <a:ea typeface="+mn-ea"/>
              </a:rPr>
              <a:t>개 깨짐</a:t>
            </a:r>
            <a:r>
              <a:rPr lang="en-US" altLang="ko-KR" sz="1400" spc="-150" dirty="0">
                <a:latin typeface="+mn-ea"/>
                <a:ea typeface="+mn-ea"/>
              </a:rPr>
              <a:t>, </a:t>
            </a:r>
            <a:r>
              <a:rPr lang="ko-KR" altLang="en-US" sz="1400" spc="-150" dirty="0" err="1">
                <a:latin typeface="+mn-ea"/>
                <a:ea typeface="+mn-ea"/>
              </a:rPr>
              <a:t>파란공</a:t>
            </a:r>
            <a:r>
              <a:rPr lang="ko-KR" altLang="en-US" sz="1400" spc="-150" dirty="0">
                <a:latin typeface="+mn-ea"/>
                <a:ea typeface="+mn-ea"/>
              </a:rPr>
              <a:t> </a:t>
            </a:r>
            <a:r>
              <a:rPr lang="en-US" altLang="ko-KR" sz="1400" spc="-150" dirty="0">
                <a:latin typeface="+mn-ea"/>
                <a:ea typeface="+mn-ea"/>
              </a:rPr>
              <a:t>12</a:t>
            </a:r>
            <a:r>
              <a:rPr lang="ko-KR" altLang="en-US" sz="1400" spc="-150" dirty="0">
                <a:latin typeface="+mn-ea"/>
                <a:ea typeface="+mn-ea"/>
              </a:rPr>
              <a:t>개 깨졌다</a:t>
            </a:r>
            <a:r>
              <a:rPr lang="en-US" altLang="en-US" sz="1400" spc="-150" dirty="0">
                <a:latin typeface="+mn-ea"/>
                <a:ea typeface="+mn-ea"/>
              </a:rPr>
              <a:t>. </a:t>
            </a:r>
            <a:r>
              <a:rPr lang="en-US" altLang="en-US" sz="1400" spc="-150" dirty="0" err="1">
                <a:latin typeface="+mn-ea"/>
                <a:ea typeface="+mn-ea"/>
              </a:rPr>
              <a:t>임의로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꺼낸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공이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깨졌을때</a:t>
            </a:r>
            <a:r>
              <a:rPr lang="en-US" altLang="en-US" sz="1400" spc="-150" dirty="0">
                <a:latin typeface="+mn-ea"/>
                <a:ea typeface="+mn-ea"/>
              </a:rPr>
              <a:t> 이 </a:t>
            </a:r>
            <a:r>
              <a:rPr lang="en-US" altLang="en-US" sz="1400" spc="-150" dirty="0" err="1">
                <a:latin typeface="+mn-ea"/>
                <a:ea typeface="+mn-ea"/>
              </a:rPr>
              <a:t>공이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빨간색일</a:t>
            </a:r>
            <a:r>
              <a:rPr lang="en-US" altLang="en-US" sz="1400" spc="-150" dirty="0">
                <a:latin typeface="+mn-ea"/>
                <a:ea typeface="+mn-ea"/>
              </a:rPr>
              <a:t> </a:t>
            </a:r>
            <a:r>
              <a:rPr lang="en-US" altLang="en-US" sz="1400" spc="-150" dirty="0" err="1">
                <a:latin typeface="+mn-ea"/>
                <a:ea typeface="+mn-ea"/>
              </a:rPr>
              <a:t>확률은</a:t>
            </a:r>
            <a:r>
              <a:rPr lang="en-US" altLang="en-US" sz="1400" spc="-150" dirty="0">
                <a:latin typeface="+mn-ea"/>
                <a:ea typeface="+mn-ea"/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C1D8C6-5FCD-4415-8114-D852FAECF28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BAFEDE-8A95-4A12-BF2E-A689363FC2A9}"/>
              </a:ext>
            </a:extLst>
          </p:cNvPr>
          <p:cNvSpPr txBox="1"/>
          <p:nvPr/>
        </p:nvSpPr>
        <p:spPr>
          <a:xfrm>
            <a:off x="571219" y="980660"/>
            <a:ext cx="8620125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 편차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914400" lvl="1" indent="-45720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데이터 세트 중에 있는 어떤 데이터 하나의 수가 가지는 의미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914400" lvl="1" indent="-45720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여러 데이터 세트들을 서로 비교해서 나타나는 차이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944ADD2-316D-4AF4-BCEA-15E3CD83CEC3}"/>
              </a:ext>
            </a:extLst>
          </p:cNvPr>
          <p:cNvGrpSpPr/>
          <p:nvPr/>
        </p:nvGrpSpPr>
        <p:grpSpPr>
          <a:xfrm>
            <a:off x="1635652" y="2511737"/>
            <a:ext cx="6629808" cy="1853393"/>
            <a:chOff x="1352500" y="2348850"/>
            <a:chExt cx="6629808" cy="1853393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F7D721E8-A19F-48F2-A312-E7B801D4BE34}"/>
                </a:ext>
              </a:extLst>
            </p:cNvPr>
            <p:cNvCxnSpPr/>
            <p:nvPr/>
          </p:nvCxnSpPr>
          <p:spPr>
            <a:xfrm>
              <a:off x="1370430" y="3152499"/>
              <a:ext cx="659802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5FC2622-0D98-473D-9CE9-CFE23D5BE48C}"/>
                </a:ext>
              </a:extLst>
            </p:cNvPr>
            <p:cNvCxnSpPr/>
            <p:nvPr/>
          </p:nvCxnSpPr>
          <p:spPr>
            <a:xfrm>
              <a:off x="1352500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814A7748-9155-45DB-AA03-498C6082530D}"/>
                </a:ext>
              </a:extLst>
            </p:cNvPr>
            <p:cNvCxnSpPr/>
            <p:nvPr/>
          </p:nvCxnSpPr>
          <p:spPr>
            <a:xfrm>
              <a:off x="7968452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D24BEC02-578A-480E-8CB1-B04C445DE902}"/>
                </a:ext>
              </a:extLst>
            </p:cNvPr>
            <p:cNvCxnSpPr/>
            <p:nvPr/>
          </p:nvCxnSpPr>
          <p:spPr>
            <a:xfrm>
              <a:off x="4777015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EAE5CC88-7EA5-45D8-A521-AE2266DBF99C}"/>
                </a:ext>
              </a:extLst>
            </p:cNvPr>
            <p:cNvCxnSpPr/>
            <p:nvPr/>
          </p:nvCxnSpPr>
          <p:spPr>
            <a:xfrm>
              <a:off x="3539885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9AB6061D-7A14-47A4-8D1C-E0A1FD6BB9E0}"/>
                </a:ext>
              </a:extLst>
            </p:cNvPr>
            <p:cNvCxnSpPr/>
            <p:nvPr/>
          </p:nvCxnSpPr>
          <p:spPr>
            <a:xfrm>
              <a:off x="5843815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2006CFA-8062-4D5B-AC2A-82227DBFAF74}"/>
                </a:ext>
              </a:extLst>
            </p:cNvPr>
            <p:cNvCxnSpPr/>
            <p:nvPr/>
          </p:nvCxnSpPr>
          <p:spPr>
            <a:xfrm>
              <a:off x="6211368" y="2946311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ADBEC0-2157-4F21-9814-8DE77D62F1CC}"/>
                </a:ext>
              </a:extLst>
            </p:cNvPr>
            <p:cNvSpPr txBox="1"/>
            <p:nvPr/>
          </p:nvSpPr>
          <p:spPr>
            <a:xfrm>
              <a:off x="4453850" y="3555912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평균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60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5B3DA1C9-BA5C-412B-82BB-0511D5A6041F}"/>
                </a:ext>
              </a:extLst>
            </p:cNvPr>
            <p:cNvSpPr/>
            <p:nvPr/>
          </p:nvSpPr>
          <p:spPr>
            <a:xfrm>
              <a:off x="4768052" y="2928366"/>
              <a:ext cx="1057836" cy="206204"/>
            </a:xfrm>
            <a:custGeom>
              <a:avLst/>
              <a:gdLst>
                <a:gd name="connsiteX0" fmla="*/ 0 w 1057836"/>
                <a:gd name="connsiteY0" fmla="*/ 206204 h 206204"/>
                <a:gd name="connsiteX1" fmla="*/ 555812 w 1057836"/>
                <a:gd name="connsiteY1" fmla="*/ 16 h 206204"/>
                <a:gd name="connsiteX2" fmla="*/ 1057836 w 1057836"/>
                <a:gd name="connsiteY2" fmla="*/ 197239 h 20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836" h="206204">
                  <a:moveTo>
                    <a:pt x="0" y="206204"/>
                  </a:moveTo>
                  <a:cubicBezTo>
                    <a:pt x="189753" y="103857"/>
                    <a:pt x="379506" y="1510"/>
                    <a:pt x="555812" y="16"/>
                  </a:cubicBezTo>
                  <a:cubicBezTo>
                    <a:pt x="732118" y="-1478"/>
                    <a:pt x="894977" y="97880"/>
                    <a:pt x="1057836" y="19723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8B08EEA-5A22-4259-AE41-AF04D145B816}"/>
                </a:ext>
              </a:extLst>
            </p:cNvPr>
            <p:cNvSpPr txBox="1"/>
            <p:nvPr/>
          </p:nvSpPr>
          <p:spPr>
            <a:xfrm>
              <a:off x="4778829" y="2348850"/>
              <a:ext cx="1107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표준편차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12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A5449AE-A639-426A-8AB6-7F9E78415AE1}"/>
                </a:ext>
              </a:extLst>
            </p:cNvPr>
            <p:cNvCxnSpPr/>
            <p:nvPr/>
          </p:nvCxnSpPr>
          <p:spPr>
            <a:xfrm flipH="1" flipV="1">
              <a:off x="6211369" y="3148017"/>
              <a:ext cx="645461" cy="65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92FB89-68D4-4975-B1AE-4C1663669402}"/>
                </a:ext>
              </a:extLst>
            </p:cNvPr>
            <p:cNvSpPr txBox="1"/>
            <p:nvPr/>
          </p:nvSpPr>
          <p:spPr>
            <a:xfrm>
              <a:off x="6821414" y="3497201"/>
              <a:ext cx="1160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당신 점수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75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977F4790-79E1-47AF-AECB-E5DB78033206}"/>
              </a:ext>
            </a:extLst>
          </p:cNvPr>
          <p:cNvGrpSpPr/>
          <p:nvPr/>
        </p:nvGrpSpPr>
        <p:grpSpPr>
          <a:xfrm>
            <a:off x="1635652" y="4672037"/>
            <a:ext cx="6629808" cy="1853393"/>
            <a:chOff x="1352500" y="4623589"/>
            <a:chExt cx="6629808" cy="1853393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A0B05D9-6125-4C56-859B-CFEF1A8EFDAB}"/>
                </a:ext>
              </a:extLst>
            </p:cNvPr>
            <p:cNvCxnSpPr/>
            <p:nvPr/>
          </p:nvCxnSpPr>
          <p:spPr>
            <a:xfrm>
              <a:off x="1370430" y="5427238"/>
              <a:ext cx="6598023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12A4DF72-B6BB-4A4B-9DE9-7D6609A28245}"/>
                </a:ext>
              </a:extLst>
            </p:cNvPr>
            <p:cNvCxnSpPr/>
            <p:nvPr/>
          </p:nvCxnSpPr>
          <p:spPr>
            <a:xfrm>
              <a:off x="1352500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7A28A5B-7052-449A-90F4-32E6153D304E}"/>
                </a:ext>
              </a:extLst>
            </p:cNvPr>
            <p:cNvCxnSpPr/>
            <p:nvPr/>
          </p:nvCxnSpPr>
          <p:spPr>
            <a:xfrm>
              <a:off x="7968452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F58C354F-D78A-4C96-AE22-94AA6CF03040}"/>
                </a:ext>
              </a:extLst>
            </p:cNvPr>
            <p:cNvCxnSpPr/>
            <p:nvPr/>
          </p:nvCxnSpPr>
          <p:spPr>
            <a:xfrm>
              <a:off x="4777015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4C8123EF-D41D-4C07-8ADA-2E9045C7FA2C}"/>
                </a:ext>
              </a:extLst>
            </p:cNvPr>
            <p:cNvCxnSpPr/>
            <p:nvPr/>
          </p:nvCxnSpPr>
          <p:spPr>
            <a:xfrm>
              <a:off x="3880546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5F1D33D2-3F2C-4CA4-87BF-0EA2320C04D0}"/>
                </a:ext>
              </a:extLst>
            </p:cNvPr>
            <p:cNvCxnSpPr/>
            <p:nvPr/>
          </p:nvCxnSpPr>
          <p:spPr>
            <a:xfrm>
              <a:off x="5628658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2C84B46A-8CEA-4ABA-A00C-A81E8439B7E5}"/>
                </a:ext>
              </a:extLst>
            </p:cNvPr>
            <p:cNvCxnSpPr/>
            <p:nvPr/>
          </p:nvCxnSpPr>
          <p:spPr>
            <a:xfrm>
              <a:off x="6211368" y="5221050"/>
              <a:ext cx="0" cy="403412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9DF3802-3849-4EB9-8106-A228E64D8642}"/>
                </a:ext>
              </a:extLst>
            </p:cNvPr>
            <p:cNvSpPr txBox="1"/>
            <p:nvPr/>
          </p:nvSpPr>
          <p:spPr>
            <a:xfrm>
              <a:off x="4453850" y="5830651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평균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60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BD9059BA-E5FC-416C-8ADB-07E5F24AECE3}"/>
                </a:ext>
              </a:extLst>
            </p:cNvPr>
            <p:cNvSpPr/>
            <p:nvPr/>
          </p:nvSpPr>
          <p:spPr>
            <a:xfrm>
              <a:off x="4768053" y="5203105"/>
              <a:ext cx="860602" cy="228616"/>
            </a:xfrm>
            <a:custGeom>
              <a:avLst/>
              <a:gdLst>
                <a:gd name="connsiteX0" fmla="*/ 0 w 1057836"/>
                <a:gd name="connsiteY0" fmla="*/ 206204 h 206204"/>
                <a:gd name="connsiteX1" fmla="*/ 555812 w 1057836"/>
                <a:gd name="connsiteY1" fmla="*/ 16 h 206204"/>
                <a:gd name="connsiteX2" fmla="*/ 1057836 w 1057836"/>
                <a:gd name="connsiteY2" fmla="*/ 197239 h 206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7836" h="206204">
                  <a:moveTo>
                    <a:pt x="0" y="206204"/>
                  </a:moveTo>
                  <a:cubicBezTo>
                    <a:pt x="189753" y="103857"/>
                    <a:pt x="379506" y="1510"/>
                    <a:pt x="555812" y="16"/>
                  </a:cubicBezTo>
                  <a:cubicBezTo>
                    <a:pt x="732118" y="-1478"/>
                    <a:pt x="894977" y="97880"/>
                    <a:pt x="1057836" y="197239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kumimoji="0" lang="ko-KR" altLang="en-US" sz="1800" b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08BD325-5591-41EE-9BDB-A593344EDD7E}"/>
                </a:ext>
              </a:extLst>
            </p:cNvPr>
            <p:cNvSpPr txBox="1"/>
            <p:nvPr/>
          </p:nvSpPr>
          <p:spPr>
            <a:xfrm>
              <a:off x="4644354" y="4623589"/>
              <a:ext cx="11079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표준편차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8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D8383AB6-2357-4E22-B22D-6F1BB75CCD39}"/>
                </a:ext>
              </a:extLst>
            </p:cNvPr>
            <p:cNvCxnSpPr/>
            <p:nvPr/>
          </p:nvCxnSpPr>
          <p:spPr>
            <a:xfrm flipH="1" flipV="1">
              <a:off x="6211369" y="5422756"/>
              <a:ext cx="645461" cy="654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176A481-1B1F-4294-9A8E-E897E80813B0}"/>
                </a:ext>
              </a:extLst>
            </p:cNvPr>
            <p:cNvSpPr txBox="1"/>
            <p:nvPr/>
          </p:nvSpPr>
          <p:spPr>
            <a:xfrm>
              <a:off x="6821414" y="5771940"/>
              <a:ext cx="11608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당신 점수</a:t>
              </a:r>
              <a:endPara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800" b="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75</a:t>
              </a:r>
              <a:endPara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B1E6ABB-2086-42E2-921D-6E01E0221B1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표준 편차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511716"/>
      </p:ext>
    </p:extLst>
  </p:cSld>
  <p:clrMapOvr>
    <a:masterClrMapping/>
  </p:clrMapOvr>
  <p:transition>
    <p:fade/>
  </p:transition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8165F-0206-4B12-81AE-4A0F7C6F1DA5}"/>
              </a:ext>
            </a:extLst>
          </p:cNvPr>
          <p:cNvSpPr txBox="1"/>
          <p:nvPr/>
        </p:nvSpPr>
        <p:spPr>
          <a:xfrm>
            <a:off x="415925" y="2951791"/>
            <a:ext cx="9289736" cy="36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8606" indent="-278606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1300" dirty="0">
                <a:latin typeface="+mn-ea"/>
                <a:ea typeface="+mn-ea"/>
                <a:cs typeface="Arial" panose="020B0604020202020204" pitchFamily="34" charset="0"/>
              </a:rPr>
              <a:t>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=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/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                           =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/ (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+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파란색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파란색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                           = 0.2 * 0.6 / ( 0.2 * 0.6 + 0.3 * 0.4 )</a:t>
            </a:r>
          </a:p>
          <a:p>
            <a:pPr>
              <a:lnSpc>
                <a:spcPct val="150000"/>
              </a:lnSpc>
              <a:defRPr/>
            </a:pPr>
            <a:endParaRPr lang="en-US" altLang="ko-KR" sz="13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278606" indent="-278606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확장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:  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주머니에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빨간공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35%,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파란공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55%,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흰공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: 10%,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빨간공의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15%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는 깨졌고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파란공의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20%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는 깨졌고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흰공의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35%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는 깨짐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      임의로 꺼낸 공이 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깨졌을때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 이 공이 빨간색일 확률은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?	   </a:t>
            </a:r>
          </a:p>
          <a:p>
            <a:pPr marL="278606" indent="-278606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=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/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             = 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/ (P(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빨간색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+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파란색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파란색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+ P(</a:t>
            </a:r>
            <a:r>
              <a:rPr lang="ko-KR" altLang="en-US" sz="1300" dirty="0" err="1">
                <a:latin typeface="+mn-ea"/>
                <a:ea typeface="+mn-ea"/>
                <a:cs typeface="Arial" panose="020B0604020202020204" pitchFamily="34" charset="0"/>
              </a:rPr>
              <a:t>깨진공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/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흰색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 * P(</a:t>
            </a:r>
            <a:r>
              <a:rPr lang="ko-KR" altLang="en-US" sz="1300" dirty="0">
                <a:latin typeface="+mn-ea"/>
                <a:ea typeface="+mn-ea"/>
                <a:cs typeface="Arial" panose="020B0604020202020204" pitchFamily="34" charset="0"/>
              </a:rPr>
              <a:t>흰색</a:t>
            </a: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))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             = 0.15 * 0.35 / (0.15*0.35 + 0.2*0.55 + 0.35*0.1)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70660" name="그림 7">
            <a:extLst>
              <a:ext uri="{FF2B5EF4-FFF2-40B4-BE49-F238E27FC236}">
                <a16:creationId xmlns:a16="http://schemas.microsoft.com/office/drawing/2014/main" id="{545BE78B-0D88-405F-9808-3077B8A814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560" y="1850605"/>
            <a:ext cx="4001096" cy="59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그림 2">
            <a:extLst>
              <a:ext uri="{FF2B5EF4-FFF2-40B4-BE49-F238E27FC236}">
                <a16:creationId xmlns:a16="http://schemas.microsoft.com/office/drawing/2014/main" id="{FFF2457B-CA87-4C88-9AEC-9D29F8D180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11" y="1124680"/>
            <a:ext cx="1829514" cy="631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2" name="TextBox 3">
            <a:extLst>
              <a:ext uri="{FF2B5EF4-FFF2-40B4-BE49-F238E27FC236}">
                <a16:creationId xmlns:a16="http://schemas.microsoft.com/office/drawing/2014/main" id="{DA0A64CE-D5DB-45D7-910D-DA3DB18AC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745" y="1236123"/>
            <a:ext cx="1119217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ko-KR" altLang="en-US" sz="1365">
                <a:latin typeface="+mn-ea"/>
                <a:ea typeface="+mn-ea"/>
                <a:cs typeface="Arial" panose="020B0604020202020204" pitchFamily="34" charset="0"/>
              </a:rPr>
              <a:t>조건부 확률</a:t>
            </a:r>
          </a:p>
        </p:txBody>
      </p:sp>
      <p:pic>
        <p:nvPicPr>
          <p:cNvPr id="70663" name="그림 8">
            <a:extLst>
              <a:ext uri="{FF2B5EF4-FFF2-40B4-BE49-F238E27FC236}">
                <a16:creationId xmlns:a16="http://schemas.microsoft.com/office/drawing/2014/main" id="{2F672372-5F22-4333-8BB0-995EA0F920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575" y="1126229"/>
            <a:ext cx="3714750" cy="520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4" name="TextBox 9">
            <a:extLst>
              <a:ext uri="{FF2B5EF4-FFF2-40B4-BE49-F238E27FC236}">
                <a16:creationId xmlns:a16="http://schemas.microsoft.com/office/drawing/2014/main" id="{9B849CF6-8F2A-45CD-A89A-2AA823641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57" y="1997647"/>
            <a:ext cx="1694695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365">
                <a:latin typeface="+mn-ea"/>
                <a:ea typeface="+mn-ea"/>
                <a:cs typeface="Arial" panose="020B0604020202020204" pitchFamily="34" charset="0"/>
              </a:rPr>
              <a:t>Bayesian theorem</a:t>
            </a:r>
            <a:endParaRPr lang="ko-KR" altLang="en-US" sz="1365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324AA-329D-48C8-85F0-C3960BC2F34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E10AFE8-60F6-459E-9D6A-542BD1A48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4557668"/>
              </p:ext>
            </p:extLst>
          </p:nvPr>
        </p:nvGraphicFramePr>
        <p:xfrm>
          <a:off x="380985" y="1514356"/>
          <a:ext cx="3491865" cy="211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words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fun, couple, love, love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fast, furious, shoot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couple, fly, fast, fun,</a:t>
                      </a:r>
                      <a:r>
                        <a:rPr lang="en-US" sz="1400" baseline="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fun</a:t>
                      </a:r>
                      <a:endParaRPr lang="en-US" sz="1400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furious, shoot, shoot, fun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fly, fast, shoot, love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fast, furious, fun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EA87A90-38B9-4679-893B-CDC3F7253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267617"/>
              </p:ext>
            </p:extLst>
          </p:nvPr>
        </p:nvGraphicFramePr>
        <p:xfrm>
          <a:off x="4581525" y="1514357"/>
          <a:ext cx="5126356" cy="2239518"/>
        </p:xfrm>
        <a:graphic>
          <a:graphicData uri="http://schemas.openxmlformats.org/drawingml/2006/table">
            <a:tbl>
              <a:tblPr/>
              <a:tblGrid>
                <a:gridCol w="382310">
                  <a:extLst>
                    <a:ext uri="{9D8B030D-6E8A-4147-A177-3AD203B41FA5}">
                      <a16:colId xmlns:a16="http://schemas.microsoft.com/office/drawing/2014/main" val="4200416384"/>
                    </a:ext>
                  </a:extLst>
                </a:gridCol>
                <a:gridCol w="917852">
                  <a:extLst>
                    <a:ext uri="{9D8B030D-6E8A-4147-A177-3AD203B41FA5}">
                      <a16:colId xmlns:a16="http://schemas.microsoft.com/office/drawing/2014/main" val="3257586882"/>
                    </a:ext>
                  </a:extLst>
                </a:gridCol>
                <a:gridCol w="408623">
                  <a:extLst>
                    <a:ext uri="{9D8B030D-6E8A-4147-A177-3AD203B41FA5}">
                      <a16:colId xmlns:a16="http://schemas.microsoft.com/office/drawing/2014/main" val="252561959"/>
                    </a:ext>
                  </a:extLst>
                </a:gridCol>
                <a:gridCol w="668655">
                  <a:extLst>
                    <a:ext uri="{9D8B030D-6E8A-4147-A177-3AD203B41FA5}">
                      <a16:colId xmlns:a16="http://schemas.microsoft.com/office/drawing/2014/main" val="2124217763"/>
                    </a:ext>
                  </a:extLst>
                </a:gridCol>
                <a:gridCol w="520065">
                  <a:extLst>
                    <a:ext uri="{9D8B030D-6E8A-4147-A177-3AD203B41FA5}">
                      <a16:colId xmlns:a16="http://schemas.microsoft.com/office/drawing/2014/main" val="999508641"/>
                    </a:ext>
                  </a:extLst>
                </a:gridCol>
                <a:gridCol w="520065">
                  <a:extLst>
                    <a:ext uri="{9D8B030D-6E8A-4147-A177-3AD203B41FA5}">
                      <a16:colId xmlns:a16="http://schemas.microsoft.com/office/drawing/2014/main" val="1696176854"/>
                    </a:ext>
                  </a:extLst>
                </a:gridCol>
                <a:gridCol w="722829">
                  <a:extLst>
                    <a:ext uri="{9D8B030D-6E8A-4147-A177-3AD203B41FA5}">
                      <a16:colId xmlns:a16="http://schemas.microsoft.com/office/drawing/2014/main" val="1347891064"/>
                    </a:ext>
                  </a:extLst>
                </a:gridCol>
                <a:gridCol w="552569">
                  <a:extLst>
                    <a:ext uri="{9D8B030D-6E8A-4147-A177-3AD203B41FA5}">
                      <a16:colId xmlns:a16="http://schemas.microsoft.com/office/drawing/2014/main" val="3340956972"/>
                    </a:ext>
                  </a:extLst>
                </a:gridCol>
                <a:gridCol w="433388">
                  <a:extLst>
                    <a:ext uri="{9D8B030D-6E8A-4147-A177-3AD203B41FA5}">
                      <a16:colId xmlns:a16="http://schemas.microsoft.com/office/drawing/2014/main" val="2124249645"/>
                    </a:ext>
                  </a:extLst>
                </a:gridCol>
              </a:tblGrid>
              <a:tr h="300276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fun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couple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love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fast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furious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shoot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fly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04198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5053736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9487711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556141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5384489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83890"/>
                  </a:ext>
                </a:extLst>
              </a:tr>
              <a:tr h="297180"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1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 defTabSz="760413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defTabSz="76041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7604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89154" marR="89154" marT="44577" marB="44577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2520560"/>
                  </a:ext>
                </a:extLst>
              </a:tr>
            </a:tbl>
          </a:graphicData>
        </a:graphic>
      </p:graphicFrame>
      <p:sp>
        <p:nvSpPr>
          <p:cNvPr id="72823" name="화살표: 오른쪽 1">
            <a:extLst>
              <a:ext uri="{FF2B5EF4-FFF2-40B4-BE49-F238E27FC236}">
                <a16:creationId xmlns:a16="http://schemas.microsoft.com/office/drawing/2014/main" id="{42E6C449-2ECC-40DC-BC47-295F3808B0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1460" y="2266593"/>
            <a:ext cx="297180" cy="29718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ko-KR" altLang="en-US" sz="117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44A6EE-73ED-4877-85C4-E3AF4897A4F9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-173355" y="4023360"/>
            <a:ext cx="5572125" cy="170159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BD5ABC1-6923-4872-9911-A7CD5B268D7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547360" y="3962029"/>
            <a:ext cx="4003471" cy="912125"/>
          </a:xfrm>
          <a:prstGeom prst="rect">
            <a:avLst/>
          </a:prstGeom>
          <a:blipFill>
            <a:blip r:embed="rId4"/>
            <a:stretch>
              <a:fillRect l="-118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</a:rPr>
              <a:t> </a:t>
            </a:r>
          </a:p>
        </p:txBody>
      </p:sp>
      <p:sp>
        <p:nvSpPr>
          <p:cNvPr id="72826" name="TextBox 6">
            <a:extLst>
              <a:ext uri="{FF2B5EF4-FFF2-40B4-BE49-F238E27FC236}">
                <a16:creationId xmlns:a16="http://schemas.microsoft.com/office/drawing/2014/main" id="{85AFF70A-DD92-4452-BC03-78148D97DA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444" y="4724520"/>
            <a:ext cx="3114955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altLang="ko-KR" sz="1365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Feature </a:t>
            </a:r>
            <a:r>
              <a:rPr lang="ko-KR" altLang="en-US" sz="1365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들은 서로 독립이라고 가정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DD334A-99D9-4CF3-BB56-42A00BDC861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E2DEE0BE-B607-430C-8462-3143EDDD78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495446"/>
              </p:ext>
            </p:extLst>
          </p:nvPr>
        </p:nvGraphicFramePr>
        <p:xfrm>
          <a:off x="569595" y="1514356"/>
          <a:ext cx="3491865" cy="2117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5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words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class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fun, couple, love, love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fast, furious, shoot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couple, fly, fast, fun,</a:t>
                      </a:r>
                      <a:r>
                        <a:rPr lang="en-US" sz="1400" baseline="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 fun</a:t>
                      </a:r>
                      <a:endParaRPr lang="en-US" sz="1400" dirty="0">
                        <a:latin typeface="+mn-ea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comedy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furious, shoot, shoot, fun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fly, fast, shoot, love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action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fast, furious, fun</a:t>
                      </a:r>
                    </a:p>
                  </a:txBody>
                  <a:tcPr marL="89154" marR="89154" marT="44577" marB="4457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  <a:latin typeface="+mn-ea"/>
                          <a:ea typeface="+mn-ea"/>
                          <a:cs typeface="Arial" panose="020B0604020202020204" pitchFamily="34" charset="0"/>
                        </a:rPr>
                        <a:t>?</a:t>
                      </a:r>
                    </a:p>
                  </a:txBody>
                  <a:tcPr marL="89154" marR="89154" marT="44577" marB="4457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788" name="TextBox 3">
            <a:extLst>
              <a:ext uri="{FF2B5EF4-FFF2-40B4-BE49-F238E27FC236}">
                <a16:creationId xmlns:a16="http://schemas.microsoft.com/office/drawing/2014/main" id="{7CA49796-365B-4271-AA0C-842480D6E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2900" y="1458635"/>
            <a:ext cx="5556329" cy="194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P(comedy/</a:t>
            </a:r>
            <a:r>
              <a:rPr lang="en-US" altLang="en-US" sz="1365" dirty="0" err="1">
                <a:latin typeface="+mn-ea"/>
                <a:ea typeface="+mn-ea"/>
                <a:cs typeface="Arial" panose="020B0604020202020204" pitchFamily="34" charset="0"/>
              </a:rPr>
              <a:t>fast,furious,fun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= P(fast/comedy) * P(furious/comedy)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   * P(fun/comedy) * P(comedy)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   = 1/9 * 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0/9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* 3/9 * 2/5 = 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P(action/</a:t>
            </a:r>
            <a:r>
              <a:rPr lang="en-US" altLang="en-US" sz="1365" dirty="0" err="1">
                <a:latin typeface="+mn-ea"/>
                <a:ea typeface="+mn-ea"/>
                <a:cs typeface="Arial" panose="020B0604020202020204" pitchFamily="34" charset="0"/>
              </a:rPr>
              <a:t>fast,furious,fun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= P(fast/action) * P(furious/action)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* P(fun/action) * P(action)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= 2/11 * 2/11 * 1/11 * 3/5 = 0.0018</a:t>
            </a:r>
          </a:p>
        </p:txBody>
      </p:sp>
      <p:sp>
        <p:nvSpPr>
          <p:cNvPr id="74789" name="TextBox 6">
            <a:extLst>
              <a:ext uri="{FF2B5EF4-FFF2-40B4-BE49-F238E27FC236}">
                <a16:creationId xmlns:a16="http://schemas.microsoft.com/office/drawing/2014/main" id="{F22C3B56-F77C-431C-854D-BC1E261526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380" y="3800475"/>
            <a:ext cx="6811288" cy="1943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P(comedy/</a:t>
            </a:r>
            <a:r>
              <a:rPr lang="en-US" altLang="en-US" sz="1365" dirty="0" err="1">
                <a:latin typeface="+mn-ea"/>
                <a:ea typeface="+mn-ea"/>
                <a:cs typeface="Arial" panose="020B0604020202020204" pitchFamily="34" charset="0"/>
              </a:rPr>
              <a:t>fast,furious,fun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= P(fast/comedy) * P(furious/comedy)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  * P(fun/comedy) * P(comedy)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= (1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)/(9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(0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)/(9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(3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)/(9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2/5 = 0.00078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P(action/</a:t>
            </a:r>
            <a:r>
              <a:rPr lang="en-US" altLang="en-US" sz="1365" dirty="0" err="1">
                <a:latin typeface="+mn-ea"/>
                <a:ea typeface="+mn-ea"/>
                <a:cs typeface="Arial" panose="020B0604020202020204" pitchFamily="34" charset="0"/>
              </a:rPr>
              <a:t>fast,furious,fun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= P(fast/action) * P(furious/action)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  * P(fun/action) * P(action)</a:t>
            </a:r>
          </a:p>
          <a:p>
            <a:pPr>
              <a:lnSpc>
                <a:spcPct val="150000"/>
              </a:lnSpc>
            </a:pP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                                            = (2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)/(11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(2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)/(11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(1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+1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)/(11</a:t>
            </a:r>
            <a:r>
              <a:rPr lang="en-US" altLang="en-US" sz="1365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rPr>
              <a:t>+7</a:t>
            </a:r>
            <a:r>
              <a:rPr lang="en-US" altLang="en-US" sz="1365" dirty="0">
                <a:latin typeface="+mn-ea"/>
                <a:ea typeface="+mn-ea"/>
                <a:cs typeface="Arial" panose="020B0604020202020204" pitchFamily="34" charset="0"/>
              </a:rPr>
              <a:t>) * 3/5 = 0.0018</a:t>
            </a:r>
          </a:p>
        </p:txBody>
      </p:sp>
      <p:sp>
        <p:nvSpPr>
          <p:cNvPr id="6" name="왼쪽으로 구부러진 화살표 5">
            <a:extLst>
              <a:ext uri="{FF2B5EF4-FFF2-40B4-BE49-F238E27FC236}">
                <a16:creationId xmlns:a16="http://schemas.microsoft.com/office/drawing/2014/main" id="{250F0DCA-F2FB-4ABC-8126-8EDDFD82C16A}"/>
              </a:ext>
            </a:extLst>
          </p:cNvPr>
          <p:cNvSpPr/>
          <p:nvPr/>
        </p:nvSpPr>
        <p:spPr>
          <a:xfrm rot="2177079">
            <a:off x="7280291" y="4246262"/>
            <a:ext cx="594360" cy="272382"/>
          </a:xfrm>
          <a:prstGeom prst="curvedLeftArrow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endParaRPr lang="en-US" altLang="ko-KR" sz="1170">
              <a:ea typeface="굴림" panose="020B0600000101010101" pitchFamily="50" charset="-127"/>
            </a:endParaRPr>
          </a:p>
        </p:txBody>
      </p:sp>
      <p:sp>
        <p:nvSpPr>
          <p:cNvPr id="74791" name="TextBox 7">
            <a:extLst>
              <a:ext uri="{FF2B5EF4-FFF2-40B4-BE49-F238E27FC236}">
                <a16:creationId xmlns:a16="http://schemas.microsoft.com/office/drawing/2014/main" id="{E183AEA8-6A59-49B5-B78D-A29B367D1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5364" y="4365130"/>
            <a:ext cx="1782860" cy="3023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365">
                <a:solidFill>
                  <a:srgbClr val="0070C0"/>
                </a:solidFill>
                <a:latin typeface="+mn-ea"/>
                <a:ea typeface="+mn-ea"/>
                <a:cs typeface="Arial" panose="020B0604020202020204" pitchFamily="34" charset="0"/>
              </a:rPr>
              <a:t>Laplace smoothing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2C4CF6-0924-4603-A3E2-E1D6DA2BD85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96A24F-577D-4057-BD68-E0D764019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50" y="945323"/>
            <a:ext cx="4067175" cy="1133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6E4FE16-8B0E-4F25-867F-F5F968111676}"/>
              </a:ext>
            </a:extLst>
          </p:cNvPr>
          <p:cNvSpPr txBox="1"/>
          <p:nvPr/>
        </p:nvSpPr>
        <p:spPr>
          <a:xfrm>
            <a:off x="4520940" y="1307914"/>
            <a:ext cx="4450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평균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el-GR" altLang="ko-KR" sz="1600" dirty="0">
                <a:solidFill>
                  <a:srgbClr val="C00000"/>
                </a:solidFill>
                <a:latin typeface="+mn-ea"/>
                <a:ea typeface="+mn-ea"/>
              </a:rPr>
              <a:t>μ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과 표준편차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el-GR" altLang="ko-KR" sz="1600" dirty="0">
                <a:solidFill>
                  <a:srgbClr val="C00000"/>
                </a:solidFill>
                <a:latin typeface="+mn-ea"/>
                <a:ea typeface="+mn-ea"/>
              </a:rPr>
              <a:t>σ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를 갖는 확률 밀도 함수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CC1554-C0D4-47B4-8DA3-B161E411E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989" y="2169323"/>
            <a:ext cx="3813635" cy="32759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89050E-B4B6-4808-B3BC-C75A78893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0940" y="2028591"/>
            <a:ext cx="5029919" cy="3632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677FDD-1AA7-464C-BA8C-AD0AAACC8142}"/>
                  </a:ext>
                </a:extLst>
              </p:cNvPr>
              <p:cNvSpPr txBox="1"/>
              <p:nvPr/>
            </p:nvSpPr>
            <p:spPr>
              <a:xfrm>
                <a:off x="1136470" y="5866395"/>
                <a:ext cx="7894854" cy="5704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n-ea"/>
                    <a:ea typeface="+mn-ea"/>
                  </a:rPr>
                  <a:t>p(</a:t>
                </a:r>
                <a:r>
                  <a:rPr lang="ko-KR" altLang="en-US" sz="1600" dirty="0">
                    <a:latin typeface="+mn-ea"/>
                    <a:ea typeface="+mn-ea"/>
                  </a:rPr>
                  <a:t>기온</a:t>
                </a:r>
                <a:r>
                  <a:rPr lang="en-US" altLang="ko-KR" sz="1600" dirty="0">
                    <a:latin typeface="+mn-ea"/>
                    <a:ea typeface="+mn-ea"/>
                  </a:rPr>
                  <a:t>=66 | yes)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r>
                              <m:rPr>
                                <m:sty m:val="p"/>
                              </m:rPr>
                              <a:rPr lang="el-GR" altLang="ko-KR" sz="16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π</m:t>
                            </m:r>
                          </m:e>
                        </m:rad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 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𝟔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.</m:t>
                        </m:r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p>
                        <m:r>
                          <a:rPr lang="en-US" altLang="ko-KR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sz="16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(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𝟔𝟔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−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𝟕𝟑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r>
                              <a:rPr lang="en-US" altLang="ko-KR" sz="16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  <m:sSup>
                              <m:sSupPr>
                                <m:ctrlP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𝟔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.</m:t>
                                </m:r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altLang="ko-KR" sz="16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ko-KR" altLang="en-US" sz="1600" dirty="0">
                    <a:latin typeface="+mn-ea"/>
                    <a:ea typeface="+mn-ea"/>
                  </a:rPr>
                  <a:t> </a:t>
                </a:r>
                <a:r>
                  <a:rPr lang="en-US" altLang="ko-KR" sz="1600" dirty="0">
                    <a:latin typeface="+mn-ea"/>
                    <a:ea typeface="+mn-ea"/>
                  </a:rPr>
                  <a:t>= 0.0340   (</a:t>
                </a:r>
                <a:r>
                  <a:rPr lang="ko-KR" altLang="en-US" sz="1600" dirty="0">
                    <a:latin typeface="+mn-ea"/>
                    <a:ea typeface="+mn-ea"/>
                  </a:rPr>
                  <a:t>기온의 평균 </a:t>
                </a:r>
                <a:r>
                  <a:rPr lang="en-US" altLang="ko-KR" sz="1600" dirty="0">
                    <a:latin typeface="+mn-ea"/>
                    <a:ea typeface="+mn-ea"/>
                  </a:rPr>
                  <a:t>: 73, </a:t>
                </a:r>
                <a:r>
                  <a:rPr lang="ko-KR" altLang="en-US" sz="1600" dirty="0">
                    <a:latin typeface="+mn-ea"/>
                    <a:ea typeface="+mn-ea"/>
                  </a:rPr>
                  <a:t>표준편차 </a:t>
                </a:r>
                <a:r>
                  <a:rPr lang="en-US" altLang="ko-KR" sz="1600" dirty="0">
                    <a:latin typeface="+mn-ea"/>
                    <a:ea typeface="+mn-ea"/>
                  </a:rPr>
                  <a:t>: 6.2)</a:t>
                </a:r>
                <a:endParaRPr lang="ko-KR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677FDD-1AA7-464C-BA8C-AD0AAACC8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470" y="5866395"/>
                <a:ext cx="7894854" cy="570477"/>
              </a:xfrm>
              <a:prstGeom prst="rect">
                <a:avLst/>
              </a:prstGeom>
              <a:blipFill>
                <a:blip r:embed="rId6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C3AEE59-0A67-4DF0-BAEE-865A0740D5B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Gaussian Naïve Bayes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63476"/>
      </p:ext>
    </p:extLst>
  </p:cSld>
  <p:clrMapOvr>
    <a:masterClrMapping/>
  </p:clrMapOvr>
  <p:transition>
    <p:fade/>
  </p:transition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24C88FB-7175-48B2-95C1-09A03FD428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595232"/>
              </p:ext>
            </p:extLst>
          </p:nvPr>
        </p:nvGraphicFramePr>
        <p:xfrm>
          <a:off x="848430" y="1275970"/>
          <a:ext cx="828115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40575">
                  <a:extLst>
                    <a:ext uri="{9D8B030D-6E8A-4147-A177-3AD203B41FA5}">
                      <a16:colId xmlns:a16="http://schemas.microsoft.com/office/drawing/2014/main" val="3599606564"/>
                    </a:ext>
                  </a:extLst>
                </a:gridCol>
                <a:gridCol w="4140575">
                  <a:extLst>
                    <a:ext uri="{9D8B030D-6E8A-4147-A177-3AD203B41FA5}">
                      <a16:colId xmlns:a16="http://schemas.microsoft.com/office/drawing/2014/main" val="16631519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종류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사용처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7453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Gaussian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연속형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06265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Multinomial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다항 분포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53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Complement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기본 베이지안의 변형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불균형 데이터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4919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Bernoulli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+mn-ea"/>
                          <a:ea typeface="+mn-ea"/>
                        </a:rPr>
                        <a:t>다변량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베르누이 분포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22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Categorical Naive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범주형 분포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884079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A95D8B1-082E-4043-9BE6-6F31003700E1}"/>
              </a:ext>
            </a:extLst>
          </p:cNvPr>
          <p:cNvSpPr/>
          <p:nvPr/>
        </p:nvSpPr>
        <p:spPr>
          <a:xfrm>
            <a:off x="2432650" y="3861060"/>
            <a:ext cx="4955844" cy="9988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err="1">
                <a:latin typeface="+mn-ea"/>
                <a:ea typeface="+mn-ea"/>
              </a:rPr>
              <a:t>sklearn.naive_bayes.BernoulliNB</a:t>
            </a:r>
            <a:r>
              <a:rPr lang="en-US" altLang="ko-KR" sz="1600" dirty="0">
                <a:latin typeface="+mn-ea"/>
                <a:ea typeface="+mn-ea"/>
              </a:rPr>
              <a:t>(*, alpha=1.0, …)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alpha : Laplace smoothing parameter 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FF2DD-229A-4E51-8A33-E3B8345D9A3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33684"/>
      </p:ext>
    </p:extLst>
  </p:cSld>
  <p:clrMapOvr>
    <a:masterClrMapping/>
  </p:clrMapOvr>
  <p:transition>
    <p:fade/>
  </p:transition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직사각형 6">
            <a:extLst>
              <a:ext uri="{FF2B5EF4-FFF2-40B4-BE49-F238E27FC236}">
                <a16:creationId xmlns:a16="http://schemas.microsoft.com/office/drawing/2014/main" id="{A500F8F9-6CAC-4824-AA68-2916DDA84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" y="1124680"/>
            <a:ext cx="9138721" cy="445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장점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noise</a:t>
            </a:r>
            <a:r>
              <a:rPr lang="ko-KR" altLang="en-US" sz="1600" dirty="0">
                <a:latin typeface="+mn-ea"/>
                <a:ea typeface="+mn-ea"/>
              </a:rPr>
              <a:t>에 민감하지 않음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무관한 입력 변수들에 사용하기 적합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ea"/>
                <a:ea typeface="+mn-ea"/>
              </a:rPr>
              <a:t>Missing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value</a:t>
            </a:r>
            <a:r>
              <a:rPr lang="ko-KR" altLang="en-US" sz="1600" dirty="0">
                <a:latin typeface="+mn-ea"/>
                <a:ea typeface="+mn-ea"/>
              </a:rPr>
              <a:t>를 무시할 수 있음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en-US" sz="1600" dirty="0">
                <a:latin typeface="+mn-ea"/>
                <a:ea typeface="+mn-ea"/>
              </a:rPr>
              <a:t>DTM(document term matrix)</a:t>
            </a:r>
            <a:r>
              <a:rPr lang="ko-KR" altLang="en-US" sz="1600" dirty="0">
                <a:latin typeface="+mn-ea"/>
                <a:ea typeface="+mn-ea"/>
              </a:rPr>
              <a:t>와 같은 </a:t>
            </a:r>
            <a:r>
              <a:rPr lang="en-US" altLang="ko-KR" sz="1600" dirty="0">
                <a:latin typeface="+mn-ea"/>
                <a:ea typeface="+mn-ea"/>
              </a:rPr>
              <a:t>sparse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data</a:t>
            </a:r>
            <a:r>
              <a:rPr lang="ko-KR" altLang="en-US" sz="1600" dirty="0">
                <a:latin typeface="+mn-ea"/>
                <a:ea typeface="+mn-ea"/>
              </a:rPr>
              <a:t>에 대해서도 좋은 성능을 보임</a:t>
            </a:r>
            <a:endParaRPr lang="en-US" altLang="en-US" sz="1600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단점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변수들 간의 상관관계가 있는 데이터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큰</a:t>
            </a:r>
            <a:r>
              <a:rPr lang="en-US" altLang="ko-KR" sz="1600" dirty="0">
                <a:latin typeface="+mn-ea"/>
                <a:ea typeface="+mn-ea"/>
              </a:rPr>
              <a:t> biased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result</a:t>
            </a:r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충분히 많은 자료 필요</a:t>
            </a:r>
            <a:endParaRPr lang="en-US" altLang="en-US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8F9EE3-431F-4D45-9E98-9832D0479EA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Naïve Bayesian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 descr="Support Vector Machines | Pier Paolo Ippolito">
            <a:extLst>
              <a:ext uri="{FF2B5EF4-FFF2-40B4-BE49-F238E27FC236}">
                <a16:creationId xmlns:a16="http://schemas.microsoft.com/office/drawing/2014/main" id="{71270028-30F7-436B-8F71-DA06B6D2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98" y="1556740"/>
            <a:ext cx="8168872" cy="419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73AF33-7F1E-411E-9A90-035159BE923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Maximum Margin Classification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354115"/>
      </p:ext>
    </p:extLst>
  </p:cSld>
  <p:clrMapOvr>
    <a:masterClrMapping/>
  </p:clrMapOvr>
  <p:transition>
    <p:fade/>
  </p:transition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2">
            <a:extLst>
              <a:ext uri="{FF2B5EF4-FFF2-40B4-BE49-F238E27FC236}">
                <a16:creationId xmlns:a16="http://schemas.microsoft.com/office/drawing/2014/main" id="{C618635E-11F3-46B0-A926-8D71C8CF1A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294" y="1196690"/>
            <a:ext cx="7963412" cy="5112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C541E-0EDE-42EB-9822-7B638B92FEF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Maximum Margin Classification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6131618"/>
      </p:ext>
    </p:extLst>
  </p:cSld>
  <p:clrMapOvr>
    <a:masterClrMapping/>
  </p:clrMapOvr>
  <p:transition>
    <p:fade/>
  </p:transition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754" name="Picture 2" descr="Support Vector Machine - All you Need to Know About SVM">
            <a:extLst>
              <a:ext uri="{FF2B5EF4-FFF2-40B4-BE49-F238E27FC236}">
                <a16:creationId xmlns:a16="http://schemas.microsoft.com/office/drawing/2014/main" id="{D4140312-255D-4FAC-8933-1CF132CFD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87" y="1412720"/>
            <a:ext cx="9143454" cy="314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4653DE-F508-4FB7-A32F-F7CA9E5E85B3}"/>
              </a:ext>
            </a:extLst>
          </p:cNvPr>
          <p:cNvSpPr txBox="1"/>
          <p:nvPr/>
        </p:nvSpPr>
        <p:spPr>
          <a:xfrm>
            <a:off x="704410" y="4941210"/>
            <a:ext cx="8785220" cy="114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0" dirty="0" err="1">
                <a:latin typeface="+mn-ea"/>
                <a:ea typeface="+mn-ea"/>
              </a:rPr>
              <a:t>sklearn.svm.SVC</a:t>
            </a:r>
            <a:r>
              <a:rPr lang="en-US" altLang="ko-KR" sz="1600" b="0" dirty="0">
                <a:latin typeface="+mn-ea"/>
                <a:ea typeface="+mn-ea"/>
              </a:rPr>
              <a:t>(*, C=1.0, …)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C : </a:t>
            </a:r>
            <a:r>
              <a:rPr lang="ko-KR" altLang="en-US" sz="1600" b="0" dirty="0">
                <a:latin typeface="+mn-ea"/>
                <a:ea typeface="+mn-ea"/>
              </a:rPr>
              <a:t>모델의 오차를 튜닝하는 매개 변수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오차의 허용도 조절</a:t>
            </a:r>
            <a:r>
              <a:rPr lang="en-US" altLang="ko-KR" sz="1600" b="0" dirty="0">
                <a:latin typeface="+mn-ea"/>
                <a:ea typeface="+mn-ea"/>
              </a:rPr>
              <a:t>(0</a:t>
            </a:r>
            <a:r>
              <a:rPr lang="ko-KR" altLang="en-US" sz="1600" b="0" dirty="0">
                <a:latin typeface="+mn-ea"/>
                <a:ea typeface="+mn-ea"/>
              </a:rPr>
              <a:t>보다 큰 양의 값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C </a:t>
            </a:r>
            <a:r>
              <a:rPr lang="ko-KR" altLang="en-US" sz="1600" b="0" dirty="0">
                <a:latin typeface="+mn-ea"/>
                <a:ea typeface="+mn-ea"/>
              </a:rPr>
              <a:t>값이 크면 </a:t>
            </a:r>
            <a:r>
              <a:rPr lang="en-US" altLang="ko-KR" sz="1600" b="0" dirty="0">
                <a:latin typeface="+mn-ea"/>
                <a:ea typeface="+mn-ea"/>
              </a:rPr>
              <a:t>lower bias, higher variance, C</a:t>
            </a:r>
            <a:r>
              <a:rPr lang="ko-KR" altLang="en-US" sz="1600" b="0" dirty="0">
                <a:latin typeface="+mn-ea"/>
                <a:ea typeface="+mn-ea"/>
              </a:rPr>
              <a:t>값이 작으면</a:t>
            </a:r>
            <a:r>
              <a:rPr lang="en-US" altLang="ko-KR" sz="1600" b="0" dirty="0">
                <a:latin typeface="+mn-ea"/>
                <a:ea typeface="+mn-ea"/>
              </a:rPr>
              <a:t> higher bias, lower variance</a:t>
            </a:r>
            <a:endParaRPr lang="ko-KR" altLang="en-US" sz="1600" b="0" dirty="0"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242B27-C6C1-4E88-9C96-DD1E1AB3CD0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Support Vector Classification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92889"/>
      </p:ext>
    </p:extLst>
  </p:cSld>
  <p:clrMapOvr>
    <a:masterClrMapping/>
  </p:clrMapOvr>
  <p:transition>
    <p:fade/>
  </p:transition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4" name="Picture 4">
            <a:extLst>
              <a:ext uri="{FF2B5EF4-FFF2-40B4-BE49-F238E27FC236}">
                <a16:creationId xmlns:a16="http://schemas.microsoft.com/office/drawing/2014/main" id="{F61BA739-BE1F-4C25-9CBE-446BBD2EE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4" y="1183780"/>
            <a:ext cx="79819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56A95C2-C732-4B7F-85FC-B1E14B0BD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570" y="4468030"/>
            <a:ext cx="6391275" cy="2057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989D14-E766-4B57-BCFF-616A716D99A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Support Vector Machine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911310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54324D8A-8DEA-4CBD-BBB3-B53E45E74254}"/>
              </a:ext>
            </a:extLst>
          </p:cNvPr>
          <p:cNvSpPr/>
          <p:nvPr/>
        </p:nvSpPr>
        <p:spPr>
          <a:xfrm>
            <a:off x="434749" y="1396999"/>
            <a:ext cx="7711439" cy="1345154"/>
          </a:xfrm>
          <a:custGeom>
            <a:avLst/>
            <a:gdLst>
              <a:gd name="connsiteX0" fmla="*/ 0 w 7711439"/>
              <a:gd name="connsiteY0" fmla="*/ 134515 h 1345154"/>
              <a:gd name="connsiteX1" fmla="*/ 134515 w 7711439"/>
              <a:gd name="connsiteY1" fmla="*/ 0 h 1345154"/>
              <a:gd name="connsiteX2" fmla="*/ 7576924 w 7711439"/>
              <a:gd name="connsiteY2" fmla="*/ 0 h 1345154"/>
              <a:gd name="connsiteX3" fmla="*/ 7711439 w 7711439"/>
              <a:gd name="connsiteY3" fmla="*/ 134515 h 1345154"/>
              <a:gd name="connsiteX4" fmla="*/ 7711439 w 7711439"/>
              <a:gd name="connsiteY4" fmla="*/ 1210639 h 1345154"/>
              <a:gd name="connsiteX5" fmla="*/ 7576924 w 7711439"/>
              <a:gd name="connsiteY5" fmla="*/ 1345154 h 1345154"/>
              <a:gd name="connsiteX6" fmla="*/ 134515 w 7711439"/>
              <a:gd name="connsiteY6" fmla="*/ 1345154 h 1345154"/>
              <a:gd name="connsiteX7" fmla="*/ 0 w 7711439"/>
              <a:gd name="connsiteY7" fmla="*/ 1210639 h 1345154"/>
              <a:gd name="connsiteX8" fmla="*/ 0 w 7711439"/>
              <a:gd name="connsiteY8" fmla="*/ 134515 h 134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1439" h="1345154">
                <a:moveTo>
                  <a:pt x="0" y="134515"/>
                </a:moveTo>
                <a:cubicBezTo>
                  <a:pt x="0" y="60224"/>
                  <a:pt x="60224" y="0"/>
                  <a:pt x="134515" y="0"/>
                </a:cubicBezTo>
                <a:lnTo>
                  <a:pt x="7576924" y="0"/>
                </a:lnTo>
                <a:cubicBezTo>
                  <a:pt x="7651215" y="0"/>
                  <a:pt x="7711439" y="60224"/>
                  <a:pt x="7711439" y="134515"/>
                </a:cubicBezTo>
                <a:lnTo>
                  <a:pt x="7711439" y="1210639"/>
                </a:lnTo>
                <a:cubicBezTo>
                  <a:pt x="7711439" y="1284930"/>
                  <a:pt x="7651215" y="1345154"/>
                  <a:pt x="7576924" y="1345154"/>
                </a:cubicBezTo>
                <a:lnTo>
                  <a:pt x="134515" y="1345154"/>
                </a:lnTo>
                <a:cubicBezTo>
                  <a:pt x="60224" y="1345154"/>
                  <a:pt x="0" y="1284930"/>
                  <a:pt x="0" y="1210639"/>
                </a:cubicBezTo>
                <a:lnTo>
                  <a:pt x="0" y="134515"/>
                </a:lnTo>
                <a:close/>
              </a:path>
            </a:pathLst>
          </a:custGeom>
          <a:solidFill>
            <a:srgbClr val="5B9BD5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218" tIns="123218" rIns="1495948" bIns="1232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b="0" kern="1200" dirty="0">
                <a:latin typeface="+mn-ea"/>
              </a:rPr>
              <a:t>더 높은 사회경제적 지위에 있는 남자가 뇌종양 진단을 받을 확률이 상대적으로 조금 더 높았다</a:t>
            </a:r>
            <a:r>
              <a:rPr lang="en-US" altLang="ko-KR" sz="2200" b="0" kern="1200" dirty="0">
                <a:latin typeface="+mn-ea"/>
              </a:rPr>
              <a:t>.</a:t>
            </a:r>
            <a:endParaRPr lang="ko-KR" altLang="en-US" sz="2200" b="0" kern="1200" dirty="0">
              <a:latin typeface="+mn-ea"/>
            </a:endParaRPr>
          </a:p>
        </p:txBody>
      </p:sp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B5CFF01C-6B7C-4E56-B18F-E28CF2F37330}"/>
              </a:ext>
            </a:extLst>
          </p:cNvPr>
          <p:cNvSpPr/>
          <p:nvPr/>
        </p:nvSpPr>
        <p:spPr>
          <a:xfrm>
            <a:off x="1097280" y="2966345"/>
            <a:ext cx="7711439" cy="1345154"/>
          </a:xfrm>
          <a:custGeom>
            <a:avLst/>
            <a:gdLst>
              <a:gd name="connsiteX0" fmla="*/ 0 w 7711439"/>
              <a:gd name="connsiteY0" fmla="*/ 134515 h 1345154"/>
              <a:gd name="connsiteX1" fmla="*/ 134515 w 7711439"/>
              <a:gd name="connsiteY1" fmla="*/ 0 h 1345154"/>
              <a:gd name="connsiteX2" fmla="*/ 7576924 w 7711439"/>
              <a:gd name="connsiteY2" fmla="*/ 0 h 1345154"/>
              <a:gd name="connsiteX3" fmla="*/ 7711439 w 7711439"/>
              <a:gd name="connsiteY3" fmla="*/ 134515 h 1345154"/>
              <a:gd name="connsiteX4" fmla="*/ 7711439 w 7711439"/>
              <a:gd name="connsiteY4" fmla="*/ 1210639 h 1345154"/>
              <a:gd name="connsiteX5" fmla="*/ 7576924 w 7711439"/>
              <a:gd name="connsiteY5" fmla="*/ 1345154 h 1345154"/>
              <a:gd name="connsiteX6" fmla="*/ 134515 w 7711439"/>
              <a:gd name="connsiteY6" fmla="*/ 1345154 h 1345154"/>
              <a:gd name="connsiteX7" fmla="*/ 0 w 7711439"/>
              <a:gd name="connsiteY7" fmla="*/ 1210639 h 1345154"/>
              <a:gd name="connsiteX8" fmla="*/ 0 w 7711439"/>
              <a:gd name="connsiteY8" fmla="*/ 134515 h 134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1439" h="1345154">
                <a:moveTo>
                  <a:pt x="0" y="134515"/>
                </a:moveTo>
                <a:cubicBezTo>
                  <a:pt x="0" y="60224"/>
                  <a:pt x="60224" y="0"/>
                  <a:pt x="134515" y="0"/>
                </a:cubicBezTo>
                <a:lnTo>
                  <a:pt x="7576924" y="0"/>
                </a:lnTo>
                <a:cubicBezTo>
                  <a:pt x="7651215" y="0"/>
                  <a:pt x="7711439" y="60224"/>
                  <a:pt x="7711439" y="134515"/>
                </a:cubicBezTo>
                <a:lnTo>
                  <a:pt x="7711439" y="1210639"/>
                </a:lnTo>
                <a:cubicBezTo>
                  <a:pt x="7711439" y="1284930"/>
                  <a:pt x="7651215" y="1345154"/>
                  <a:pt x="7576924" y="1345154"/>
                </a:cubicBezTo>
                <a:lnTo>
                  <a:pt x="134515" y="1345154"/>
                </a:lnTo>
                <a:cubicBezTo>
                  <a:pt x="60224" y="1345154"/>
                  <a:pt x="0" y="1284930"/>
                  <a:pt x="0" y="1210639"/>
                </a:cubicBezTo>
                <a:lnTo>
                  <a:pt x="0" y="134515"/>
                </a:lnTo>
                <a:close/>
              </a:path>
            </a:pathLst>
          </a:custGeom>
          <a:solidFill>
            <a:srgbClr val="4DC58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4966938"/>
              <a:satOff val="19906"/>
              <a:lumOff val="4314"/>
              <a:alphaOff val="0"/>
            </a:schemeClr>
          </a:fillRef>
          <a:effectRef idx="0">
            <a:schemeClr val="accent5">
              <a:hueOff val="-4966938"/>
              <a:satOff val="19906"/>
              <a:lumOff val="4314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218" tIns="123218" rIns="1677989" bIns="1232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b="0" kern="1200" dirty="0">
                <a:latin typeface="+mn-ea"/>
              </a:rPr>
              <a:t>높은 교육 수준이 뇌종양 위험 증가와 관련이 있다</a:t>
            </a:r>
            <a:r>
              <a:rPr lang="en-US" altLang="ko-KR" sz="2200" b="0" kern="1200" dirty="0">
                <a:latin typeface="+mn-ea"/>
              </a:rPr>
              <a:t>.</a:t>
            </a:r>
            <a:endParaRPr lang="ko-KR" altLang="en-US" sz="2200" b="0" kern="1200" dirty="0">
              <a:latin typeface="+mn-ea"/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2D8DC40B-5286-4959-9B43-821B90E19FE2}"/>
              </a:ext>
            </a:extLst>
          </p:cNvPr>
          <p:cNvSpPr/>
          <p:nvPr/>
        </p:nvSpPr>
        <p:spPr>
          <a:xfrm>
            <a:off x="1777701" y="4535692"/>
            <a:ext cx="7711439" cy="1345154"/>
          </a:xfrm>
          <a:custGeom>
            <a:avLst/>
            <a:gdLst>
              <a:gd name="connsiteX0" fmla="*/ 0 w 7711439"/>
              <a:gd name="connsiteY0" fmla="*/ 134515 h 1345154"/>
              <a:gd name="connsiteX1" fmla="*/ 134515 w 7711439"/>
              <a:gd name="connsiteY1" fmla="*/ 0 h 1345154"/>
              <a:gd name="connsiteX2" fmla="*/ 7576924 w 7711439"/>
              <a:gd name="connsiteY2" fmla="*/ 0 h 1345154"/>
              <a:gd name="connsiteX3" fmla="*/ 7711439 w 7711439"/>
              <a:gd name="connsiteY3" fmla="*/ 134515 h 1345154"/>
              <a:gd name="connsiteX4" fmla="*/ 7711439 w 7711439"/>
              <a:gd name="connsiteY4" fmla="*/ 1210639 h 1345154"/>
              <a:gd name="connsiteX5" fmla="*/ 7576924 w 7711439"/>
              <a:gd name="connsiteY5" fmla="*/ 1345154 h 1345154"/>
              <a:gd name="connsiteX6" fmla="*/ 134515 w 7711439"/>
              <a:gd name="connsiteY6" fmla="*/ 1345154 h 1345154"/>
              <a:gd name="connsiteX7" fmla="*/ 0 w 7711439"/>
              <a:gd name="connsiteY7" fmla="*/ 1210639 h 1345154"/>
              <a:gd name="connsiteX8" fmla="*/ 0 w 7711439"/>
              <a:gd name="connsiteY8" fmla="*/ 134515 h 134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711439" h="1345154">
                <a:moveTo>
                  <a:pt x="0" y="134515"/>
                </a:moveTo>
                <a:cubicBezTo>
                  <a:pt x="0" y="60224"/>
                  <a:pt x="60224" y="0"/>
                  <a:pt x="134515" y="0"/>
                </a:cubicBezTo>
                <a:lnTo>
                  <a:pt x="7576924" y="0"/>
                </a:lnTo>
                <a:cubicBezTo>
                  <a:pt x="7651215" y="0"/>
                  <a:pt x="7711439" y="60224"/>
                  <a:pt x="7711439" y="134515"/>
                </a:cubicBezTo>
                <a:lnTo>
                  <a:pt x="7711439" y="1210639"/>
                </a:lnTo>
                <a:cubicBezTo>
                  <a:pt x="7711439" y="1284930"/>
                  <a:pt x="7651215" y="1345154"/>
                  <a:pt x="7576924" y="1345154"/>
                </a:cubicBezTo>
                <a:lnTo>
                  <a:pt x="134515" y="1345154"/>
                </a:lnTo>
                <a:cubicBezTo>
                  <a:pt x="60224" y="1345154"/>
                  <a:pt x="0" y="1284930"/>
                  <a:pt x="0" y="1210639"/>
                </a:cubicBezTo>
                <a:lnTo>
                  <a:pt x="0" y="134515"/>
                </a:lnTo>
                <a:close/>
              </a:path>
            </a:pathLst>
          </a:custGeom>
          <a:solidFill>
            <a:srgbClr val="70AD47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-9933876"/>
              <a:satOff val="39811"/>
              <a:lumOff val="8628"/>
              <a:alphaOff val="0"/>
            </a:schemeClr>
          </a:fillRef>
          <a:effectRef idx="0">
            <a:schemeClr val="accent5">
              <a:hueOff val="-9933876"/>
              <a:satOff val="39811"/>
              <a:lumOff val="862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3218" tIns="123218" rIns="1677989" bIns="123218" numCol="1" spcCol="1270" anchor="ctr" anchorCtr="0">
            <a:noAutofit/>
          </a:bodyPr>
          <a:lstStyle/>
          <a:p>
            <a:pPr marL="0" lvl="0" indent="0" algn="l" defTabSz="9779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2200" b="0" kern="1200" dirty="0">
                <a:latin typeface="+mn-ea"/>
              </a:rPr>
              <a:t>왜 대학에 가면 뇌종양에 걸릴 위험이 커지는가</a:t>
            </a:r>
            <a:r>
              <a:rPr lang="en-US" altLang="ko-KR" sz="2200" b="0" kern="1200" dirty="0">
                <a:latin typeface="+mn-ea"/>
              </a:rPr>
              <a:t>?</a:t>
            </a:r>
            <a:endParaRPr lang="ko-KR" altLang="en-US" sz="2200" b="0" kern="1200" dirty="0">
              <a:latin typeface="+mn-ea"/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7CF2AC07-7BD7-4C1C-B952-150CF37ACEDB}"/>
              </a:ext>
            </a:extLst>
          </p:cNvPr>
          <p:cNvSpPr/>
          <p:nvPr/>
        </p:nvSpPr>
        <p:spPr>
          <a:xfrm>
            <a:off x="7253948" y="2417074"/>
            <a:ext cx="874350" cy="874350"/>
          </a:xfrm>
          <a:custGeom>
            <a:avLst/>
            <a:gdLst>
              <a:gd name="connsiteX0" fmla="*/ 0 w 874350"/>
              <a:gd name="connsiteY0" fmla="*/ 480893 h 874350"/>
              <a:gd name="connsiteX1" fmla="*/ 196729 w 874350"/>
              <a:gd name="connsiteY1" fmla="*/ 480893 h 874350"/>
              <a:gd name="connsiteX2" fmla="*/ 196729 w 874350"/>
              <a:gd name="connsiteY2" fmla="*/ 0 h 874350"/>
              <a:gd name="connsiteX3" fmla="*/ 677621 w 874350"/>
              <a:gd name="connsiteY3" fmla="*/ 0 h 874350"/>
              <a:gd name="connsiteX4" fmla="*/ 677621 w 874350"/>
              <a:gd name="connsiteY4" fmla="*/ 480893 h 874350"/>
              <a:gd name="connsiteX5" fmla="*/ 874350 w 874350"/>
              <a:gd name="connsiteY5" fmla="*/ 480893 h 874350"/>
              <a:gd name="connsiteX6" fmla="*/ 437175 w 874350"/>
              <a:gd name="connsiteY6" fmla="*/ 874350 h 874350"/>
              <a:gd name="connsiteX7" fmla="*/ 0 w 874350"/>
              <a:gd name="connsiteY7" fmla="*/ 480893 h 87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350" h="874350">
                <a:moveTo>
                  <a:pt x="0" y="480893"/>
                </a:moveTo>
                <a:lnTo>
                  <a:pt x="196729" y="480893"/>
                </a:lnTo>
                <a:lnTo>
                  <a:pt x="196729" y="0"/>
                </a:lnTo>
                <a:lnTo>
                  <a:pt x="677621" y="0"/>
                </a:lnTo>
                <a:lnTo>
                  <a:pt x="677621" y="480893"/>
                </a:lnTo>
                <a:lnTo>
                  <a:pt x="874350" y="480893"/>
                </a:lnTo>
                <a:lnTo>
                  <a:pt x="437175" y="874350"/>
                </a:lnTo>
                <a:lnTo>
                  <a:pt x="0" y="480893"/>
                </a:lnTo>
                <a:close/>
              </a:path>
            </a:pathLst>
          </a:custGeom>
          <a:solidFill>
            <a:srgbClr val="D6E1F1">
              <a:alpha val="90000"/>
            </a:srgb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2289" tIns="35560" rIns="232289" bIns="25196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232A0539-347A-42F2-8435-84B2C75B4275}"/>
              </a:ext>
            </a:extLst>
          </p:cNvPr>
          <p:cNvSpPr/>
          <p:nvPr/>
        </p:nvSpPr>
        <p:spPr>
          <a:xfrm>
            <a:off x="7934369" y="3977453"/>
            <a:ext cx="874350" cy="874350"/>
          </a:xfrm>
          <a:custGeom>
            <a:avLst/>
            <a:gdLst>
              <a:gd name="connsiteX0" fmla="*/ 0 w 874350"/>
              <a:gd name="connsiteY0" fmla="*/ 480893 h 874350"/>
              <a:gd name="connsiteX1" fmla="*/ 196729 w 874350"/>
              <a:gd name="connsiteY1" fmla="*/ 480893 h 874350"/>
              <a:gd name="connsiteX2" fmla="*/ 196729 w 874350"/>
              <a:gd name="connsiteY2" fmla="*/ 0 h 874350"/>
              <a:gd name="connsiteX3" fmla="*/ 677621 w 874350"/>
              <a:gd name="connsiteY3" fmla="*/ 0 h 874350"/>
              <a:gd name="connsiteX4" fmla="*/ 677621 w 874350"/>
              <a:gd name="connsiteY4" fmla="*/ 480893 h 874350"/>
              <a:gd name="connsiteX5" fmla="*/ 874350 w 874350"/>
              <a:gd name="connsiteY5" fmla="*/ 480893 h 874350"/>
              <a:gd name="connsiteX6" fmla="*/ 437175 w 874350"/>
              <a:gd name="connsiteY6" fmla="*/ 874350 h 874350"/>
              <a:gd name="connsiteX7" fmla="*/ 0 w 874350"/>
              <a:gd name="connsiteY7" fmla="*/ 480893 h 87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350" h="874350">
                <a:moveTo>
                  <a:pt x="0" y="480893"/>
                </a:moveTo>
                <a:lnTo>
                  <a:pt x="196729" y="480893"/>
                </a:lnTo>
                <a:lnTo>
                  <a:pt x="196729" y="0"/>
                </a:lnTo>
                <a:lnTo>
                  <a:pt x="677621" y="0"/>
                </a:lnTo>
                <a:lnTo>
                  <a:pt x="677621" y="480893"/>
                </a:lnTo>
                <a:lnTo>
                  <a:pt x="874350" y="480893"/>
                </a:lnTo>
                <a:lnTo>
                  <a:pt x="437175" y="874350"/>
                </a:lnTo>
                <a:lnTo>
                  <a:pt x="0" y="480893"/>
                </a:lnTo>
                <a:close/>
              </a:path>
            </a:pathLst>
          </a:custGeom>
          <a:solidFill>
            <a:srgbClr val="D9E6D4">
              <a:alpha val="90000"/>
            </a:srgbClr>
          </a:solidFill>
        </p:spPr>
        <p:style>
          <a:lnRef idx="2"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fillRef>
          <a:effectRef idx="0">
            <a:schemeClr val="accent5">
              <a:tint val="40000"/>
              <a:alpha val="90000"/>
              <a:hueOff val="-10740482"/>
              <a:satOff val="48253"/>
              <a:lumOff val="3317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32289" tIns="35560" rIns="232289" bIns="251962" numCol="1" spcCol="1270" anchor="ctr" anchorCtr="0">
            <a:noAutofit/>
          </a:bodyPr>
          <a:lstStyle/>
          <a:p>
            <a:pPr marL="0" lvl="0" indent="0" algn="ctr" defTabSz="1244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2800" kern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806C67-C2AB-4575-B512-862B3864724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Ascertainment bias(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확인 편향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66726"/>
      </p:ext>
    </p:extLst>
  </p:cSld>
  <p:clrMapOvr>
    <a:masterClrMapping/>
  </p:clrMapOvr>
  <p:transition>
    <p:fade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06" name="Picture 6" descr="Classification (machine learning): How do you determine which type of kernel  to use in SVM? - Quora">
            <a:extLst>
              <a:ext uri="{FF2B5EF4-FFF2-40B4-BE49-F238E27FC236}">
                <a16:creationId xmlns:a16="http://schemas.microsoft.com/office/drawing/2014/main" id="{F7A5172C-15AA-4F6F-B110-20B501A2A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37" y="980660"/>
            <a:ext cx="5633703" cy="55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761BDC-6547-40E6-B135-40D7B528215B}"/>
              </a:ext>
            </a:extLst>
          </p:cNvPr>
          <p:cNvSpPr/>
          <p:nvPr/>
        </p:nvSpPr>
        <p:spPr>
          <a:xfrm>
            <a:off x="6006537" y="1344392"/>
            <a:ext cx="3771133" cy="3596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0" dirty="0" err="1">
                <a:latin typeface="+mn-ea"/>
                <a:ea typeface="+mn-ea"/>
              </a:rPr>
              <a:t>sklearn.svm.NuSVC</a:t>
            </a:r>
            <a:r>
              <a:rPr lang="en-US" altLang="ko-KR" sz="1400" b="0" dirty="0">
                <a:latin typeface="+mn-ea"/>
                <a:ea typeface="+mn-ea"/>
              </a:rPr>
              <a:t>(*, nu=0.5, kernel='</a:t>
            </a:r>
            <a:r>
              <a:rPr lang="en-US" altLang="ko-KR" sz="1400" b="0" dirty="0" err="1">
                <a:latin typeface="+mn-ea"/>
                <a:ea typeface="+mn-ea"/>
              </a:rPr>
              <a:t>rbf</a:t>
            </a:r>
            <a:r>
              <a:rPr lang="en-US" altLang="ko-KR" sz="1400" b="0" dirty="0">
                <a:latin typeface="+mn-ea"/>
                <a:ea typeface="+mn-ea"/>
              </a:rPr>
              <a:t>', gamma='scale’, …)</a:t>
            </a:r>
          </a:p>
          <a:p>
            <a:endParaRPr lang="en-US" altLang="ko-KR" sz="14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nu : C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kernel : ‘linear’, ‘poly’, ‘</a:t>
            </a:r>
            <a:r>
              <a:rPr lang="en-US" altLang="ko-KR" sz="1400" b="0" dirty="0" err="1">
                <a:latin typeface="+mn-ea"/>
                <a:ea typeface="+mn-ea"/>
              </a:rPr>
              <a:t>rbf</a:t>
            </a:r>
            <a:r>
              <a:rPr lang="en-US" altLang="ko-KR" sz="1400" b="0" dirty="0">
                <a:latin typeface="+mn-ea"/>
                <a:ea typeface="+mn-ea"/>
              </a:rPr>
              <a:t>’, ‘sigmoid’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gamma : Kernel coefficient for ‘</a:t>
            </a:r>
            <a:r>
              <a:rPr lang="en-US" altLang="ko-KR" sz="1400" b="0" dirty="0" err="1">
                <a:latin typeface="+mn-ea"/>
                <a:ea typeface="+mn-ea"/>
              </a:rPr>
              <a:t>rbf</a:t>
            </a:r>
            <a:r>
              <a:rPr lang="en-US" altLang="ko-KR" sz="1400" b="0" dirty="0">
                <a:latin typeface="+mn-ea"/>
                <a:ea typeface="+mn-ea"/>
              </a:rPr>
              <a:t>’, ‘poly’ and ‘sigmoid’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'scale’ : 1 / (</a:t>
            </a:r>
            <a:r>
              <a:rPr lang="en-US" altLang="ko-KR" sz="1400" b="0" dirty="0" err="1">
                <a:latin typeface="+mn-ea"/>
                <a:ea typeface="+mn-ea"/>
              </a:rPr>
              <a:t>n_features</a:t>
            </a:r>
            <a:r>
              <a:rPr lang="en-US" altLang="ko-KR" sz="1400" b="0" dirty="0">
                <a:latin typeface="+mn-ea"/>
                <a:ea typeface="+mn-ea"/>
              </a:rPr>
              <a:t> * </a:t>
            </a:r>
            <a:r>
              <a:rPr lang="en-US" altLang="ko-KR" sz="1400" b="0" dirty="0" err="1">
                <a:latin typeface="+mn-ea"/>
                <a:ea typeface="+mn-ea"/>
              </a:rPr>
              <a:t>X.var</a:t>
            </a:r>
            <a:r>
              <a:rPr lang="en-US" altLang="ko-KR" sz="1400" b="0" dirty="0">
                <a:latin typeface="+mn-ea"/>
                <a:ea typeface="+mn-ea"/>
              </a:rPr>
              <a:t>())</a:t>
            </a:r>
          </a:p>
          <a:p>
            <a:pPr lvl="1">
              <a:lnSpc>
                <a:spcPct val="150000"/>
              </a:lnSpc>
            </a:pPr>
            <a:r>
              <a:rPr lang="en-US" altLang="ko-KR" sz="1400" b="0" dirty="0">
                <a:latin typeface="+mn-ea"/>
                <a:ea typeface="+mn-ea"/>
              </a:rPr>
              <a:t>‘auto’ : 1 / </a:t>
            </a:r>
            <a:r>
              <a:rPr lang="en-US" altLang="ko-KR" sz="1400" b="0" dirty="0" err="1">
                <a:latin typeface="+mn-ea"/>
                <a:ea typeface="+mn-ea"/>
              </a:rPr>
              <a:t>n_features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</a:p>
          <a:p>
            <a:pPr lvl="1">
              <a:lnSpc>
                <a:spcPct val="150000"/>
              </a:lnSpc>
            </a:pPr>
            <a:r>
              <a:rPr lang="ko-KR" altLang="en-US" sz="1400" b="0" dirty="0">
                <a:latin typeface="+mn-ea"/>
                <a:ea typeface="+mn-ea"/>
              </a:rPr>
              <a:t>큰 값 </a:t>
            </a:r>
            <a:r>
              <a:rPr lang="en-US" altLang="ko-KR" sz="1400" b="0" dirty="0">
                <a:latin typeface="+mn-ea"/>
                <a:ea typeface="+mn-ea"/>
              </a:rPr>
              <a:t>: higher bias, lower variance</a:t>
            </a:r>
          </a:p>
          <a:p>
            <a:pPr lvl="1">
              <a:lnSpc>
                <a:spcPct val="150000"/>
              </a:lnSpc>
            </a:pPr>
            <a:r>
              <a:rPr lang="ko-KR" altLang="en-US" sz="1400" b="0" dirty="0">
                <a:latin typeface="+mn-ea"/>
                <a:ea typeface="+mn-ea"/>
              </a:rPr>
              <a:t>작은 값</a:t>
            </a:r>
            <a:r>
              <a:rPr lang="en-US" altLang="ko-KR" sz="1400" b="0" dirty="0">
                <a:latin typeface="+mn-ea"/>
                <a:ea typeface="+mn-ea"/>
              </a:rPr>
              <a:t>: lower bias, higher 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E7D3A-F989-438F-8B20-2F024F5EA00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Support Vector Machine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490853"/>
      </p:ext>
    </p:extLst>
  </p:cSld>
  <p:clrMapOvr>
    <a:masterClrMapping/>
  </p:clrMapOvr>
  <p:transition>
    <p:fade/>
  </p:transition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9" name="직사각형 6">
            <a:extLst>
              <a:ext uri="{FF2B5EF4-FFF2-40B4-BE49-F238E27FC236}">
                <a16:creationId xmlns:a16="http://schemas.microsoft.com/office/drawing/2014/main" id="{78A2E15C-FD85-4288-AEFD-EA2D45512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353" y="1055984"/>
            <a:ext cx="9203293" cy="783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여러가지 분류기를 메타 분류기로 결합하여 개별 분류기 하나보다 더 나은 일반화 성능을 갖게 하는 것</a:t>
            </a: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106504" name="그림 207887">
            <a:extLst>
              <a:ext uri="{FF2B5EF4-FFF2-40B4-BE49-F238E27FC236}">
                <a16:creationId xmlns:a16="http://schemas.microsoft.com/office/drawing/2014/main" id="{3F0236FF-E3FA-4704-9AC2-12CE19988A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29" y="1844780"/>
            <a:ext cx="5328740" cy="4648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49B8F9-28D8-4AD1-A79F-397CC9CF4DF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Ensemble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00" name="그림 207883">
            <a:extLst>
              <a:ext uri="{FF2B5EF4-FFF2-40B4-BE49-F238E27FC236}">
                <a16:creationId xmlns:a16="http://schemas.microsoft.com/office/drawing/2014/main" id="{C313E092-DDFC-42ED-B1B7-DD133B04E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430" y="1114918"/>
            <a:ext cx="5267260" cy="72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2" name="TextBox 207884">
            <a:extLst>
              <a:ext uri="{FF2B5EF4-FFF2-40B4-BE49-F238E27FC236}">
                <a16:creationId xmlns:a16="http://schemas.microsoft.com/office/drawing/2014/main" id="{C5172A99-71ED-40CC-B6F4-966A371FF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70" y="1124680"/>
            <a:ext cx="3926572" cy="4524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확률질량함수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2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오차율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: 0.25,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11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개의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classifier</a:t>
            </a:r>
            <a:endParaRPr lang="ko-KR" altLang="en-US" sz="1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250B8B-30D1-44A4-A4C4-7DC11824B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448" y="5661310"/>
            <a:ext cx="2866223" cy="729861"/>
          </a:xfrm>
          <a:prstGeom prst="rect">
            <a:avLst/>
          </a:prstGeom>
        </p:spPr>
      </p:pic>
      <p:pic>
        <p:nvPicPr>
          <p:cNvPr id="206850" name="Picture 2" descr="Image for post">
            <a:extLst>
              <a:ext uri="{FF2B5EF4-FFF2-40B4-BE49-F238E27FC236}">
                <a16:creationId xmlns:a16="http://schemas.microsoft.com/office/drawing/2014/main" id="{E62F9C02-2022-4739-B6DB-2E42ABF345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2" t="10805" r="9789"/>
          <a:stretch/>
        </p:blipFill>
        <p:spPr bwMode="auto">
          <a:xfrm>
            <a:off x="488380" y="1988800"/>
            <a:ext cx="6336880" cy="2949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EECD664-931B-4F9B-AF20-4034A368A75E}"/>
              </a:ext>
            </a:extLst>
          </p:cNvPr>
          <p:cNvSpPr/>
          <p:nvPr/>
        </p:nvSpPr>
        <p:spPr>
          <a:xfrm>
            <a:off x="6897270" y="2196273"/>
            <a:ext cx="2768328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베르누이 시행을 </a:t>
            </a:r>
            <a:r>
              <a:rPr lang="en-US" altLang="ko-KR" sz="1400" b="0" dirty="0">
                <a:latin typeface="+mn-ea"/>
                <a:ea typeface="+mn-ea"/>
              </a:rPr>
              <a:t>100</a:t>
            </a:r>
            <a:r>
              <a:rPr lang="ko-KR" altLang="en-US" sz="1400" b="0" dirty="0">
                <a:latin typeface="+mn-ea"/>
                <a:ea typeface="+mn-ea"/>
              </a:rPr>
              <a:t>번 시행하고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성공확률을 </a:t>
            </a:r>
            <a:r>
              <a:rPr lang="en-US" altLang="ko-KR" sz="1400" b="0" dirty="0">
                <a:latin typeface="+mn-ea"/>
                <a:ea typeface="+mn-ea"/>
              </a:rPr>
              <a:t>p</a:t>
            </a:r>
            <a:r>
              <a:rPr lang="ko-KR" altLang="en-US" sz="1400" b="0" dirty="0">
                <a:latin typeface="+mn-ea"/>
                <a:ea typeface="+mn-ea"/>
              </a:rPr>
              <a:t>를 </a:t>
            </a:r>
            <a:r>
              <a:rPr lang="en-US" altLang="ko-KR" sz="1400" b="0" dirty="0">
                <a:latin typeface="+mn-ea"/>
                <a:ea typeface="+mn-ea"/>
              </a:rPr>
              <a:t>0.1</a:t>
            </a:r>
            <a:r>
              <a:rPr lang="ko-KR" altLang="en-US" sz="1400" b="0" dirty="0">
                <a:latin typeface="+mn-ea"/>
                <a:ea typeface="+mn-ea"/>
              </a:rPr>
              <a:t>부터 </a:t>
            </a:r>
            <a:r>
              <a:rPr lang="en-US" altLang="ko-KR" sz="1400" b="0" dirty="0">
                <a:latin typeface="+mn-ea"/>
                <a:ea typeface="+mn-ea"/>
              </a:rPr>
              <a:t>0.9</a:t>
            </a:r>
            <a:r>
              <a:rPr lang="ko-KR" altLang="en-US" sz="1400" b="0" dirty="0">
                <a:latin typeface="+mn-ea"/>
                <a:ea typeface="+mn-ea"/>
              </a:rPr>
              <a:t>로 증가시켰을 때의 그래프</a:t>
            </a:r>
            <a:endParaRPr lang="en-US" altLang="ko-KR" sz="1400" b="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b="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각 막대의 넓이는 해당 횟수 </a:t>
            </a:r>
            <a:r>
              <a:rPr lang="en-US" altLang="ko-KR" sz="1400" b="0" dirty="0">
                <a:latin typeface="+mn-ea"/>
                <a:ea typeface="+mn-ea"/>
              </a:rPr>
              <a:t>k</a:t>
            </a:r>
            <a:r>
              <a:rPr lang="ko-KR" altLang="en-US" sz="1400" b="0" dirty="0">
                <a:latin typeface="+mn-ea"/>
                <a:ea typeface="+mn-ea"/>
              </a:rPr>
              <a:t>만큼 성공할 확률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8FEF8-BFF0-4E41-BF3A-8ACF841F338C}"/>
              </a:ext>
            </a:extLst>
          </p:cNvPr>
          <p:cNvSpPr txBox="1"/>
          <p:nvPr/>
        </p:nvSpPr>
        <p:spPr>
          <a:xfrm>
            <a:off x="3587671" y="5856963"/>
            <a:ext cx="9332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= 0.034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5FC6BA6-C539-4338-8FBE-8D1B94DCE8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779" y="5753841"/>
            <a:ext cx="495300" cy="533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DC4BEA-1217-4B04-8840-4AADF990720A}"/>
              </a:ext>
            </a:extLst>
          </p:cNvPr>
          <p:cNvSpPr txBox="1"/>
          <p:nvPr/>
        </p:nvSpPr>
        <p:spPr>
          <a:xfrm>
            <a:off x="5601090" y="5851264"/>
            <a:ext cx="32191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+mn-ea"/>
                <a:ea typeface="+mn-ea"/>
              </a:rPr>
              <a:t>11</a:t>
            </a:r>
            <a:r>
              <a:rPr lang="ko-KR" altLang="en-US" sz="1600" dirty="0">
                <a:latin typeface="+mn-ea"/>
                <a:ea typeface="+mn-ea"/>
              </a:rPr>
              <a:t>개중 </a:t>
            </a:r>
            <a:r>
              <a:rPr lang="en-US" altLang="ko-KR" sz="1600" dirty="0">
                <a:latin typeface="+mn-ea"/>
                <a:ea typeface="+mn-ea"/>
              </a:rPr>
              <a:t>6</a:t>
            </a:r>
            <a:r>
              <a:rPr lang="ko-KR" altLang="en-US" sz="1600" dirty="0">
                <a:latin typeface="+mn-ea"/>
                <a:ea typeface="+mn-ea"/>
              </a:rPr>
              <a:t>개를 선택하는 이항계수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FBEDD0-EE64-4DA6-ADA9-B1715A1F1E9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Ensemble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090094"/>
      </p:ext>
    </p:extLst>
  </p:cSld>
  <p:clrMapOvr>
    <a:masterClrMapping/>
  </p:clrMapOvr>
  <p:transition>
    <p:fade/>
  </p:transition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98" name="Picture 2" descr="What is the difference between Bagging and Boosting? | Quantdare">
            <a:extLst>
              <a:ext uri="{FF2B5EF4-FFF2-40B4-BE49-F238E27FC236}">
                <a16:creationId xmlns:a16="http://schemas.microsoft.com/office/drawing/2014/main" id="{75F46992-A470-47FA-8090-1BDAE3D59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0" y="836640"/>
            <a:ext cx="7892746" cy="302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584FD5E-15F3-4DE9-A285-D49EBA96C1E6}"/>
              </a:ext>
            </a:extLst>
          </p:cNvPr>
          <p:cNvSpPr/>
          <p:nvPr/>
        </p:nvSpPr>
        <p:spPr>
          <a:xfrm>
            <a:off x="4361618" y="3903466"/>
            <a:ext cx="2823692" cy="14814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>
                <a:latin typeface="+mn-ea"/>
                <a:ea typeface="+mn-ea"/>
              </a:rPr>
              <a:t>Random Sampling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>
                <a:latin typeface="+mn-ea"/>
                <a:ea typeface="+mn-ea"/>
              </a:rPr>
              <a:t>High variance, Low bias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>
                <a:latin typeface="+mn-ea"/>
                <a:ea typeface="+mn-ea"/>
              </a:rPr>
              <a:t>Random</a:t>
            </a:r>
            <a:r>
              <a:rPr lang="ko-KR" altLang="en-US" sz="1600" b="0" spc="-150" dirty="0">
                <a:latin typeface="+mn-ea"/>
                <a:ea typeface="+mn-ea"/>
              </a:rPr>
              <a:t> </a:t>
            </a:r>
            <a:r>
              <a:rPr lang="en-US" altLang="ko-KR" sz="1600" b="0" spc="-150" dirty="0">
                <a:latin typeface="+mn-ea"/>
                <a:ea typeface="+mn-ea"/>
              </a:rPr>
              <a:t>Forest</a:t>
            </a:r>
            <a:endParaRPr lang="ko-KR" altLang="en-US" sz="1600" b="0" spc="-15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06876C-5AB9-40FE-8BC0-A844694521B1}"/>
              </a:ext>
            </a:extLst>
          </p:cNvPr>
          <p:cNvSpPr/>
          <p:nvPr/>
        </p:nvSpPr>
        <p:spPr>
          <a:xfrm>
            <a:off x="6593928" y="3903466"/>
            <a:ext cx="2823692" cy="197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>
                <a:latin typeface="+mn-ea"/>
                <a:ea typeface="+mn-ea"/>
              </a:rPr>
              <a:t>Random Sampling with weight on error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>
                <a:latin typeface="+mn-ea"/>
                <a:ea typeface="+mn-ea"/>
              </a:rPr>
              <a:t>Low variance, High bias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b="0" spc="-150" dirty="0" err="1">
                <a:latin typeface="+mn-ea"/>
                <a:ea typeface="+mn-ea"/>
              </a:rPr>
              <a:t>XGBoost</a:t>
            </a:r>
            <a:r>
              <a:rPr lang="ko-KR" altLang="en-US" sz="1600" b="0" spc="-150" dirty="0">
                <a:latin typeface="+mn-ea"/>
                <a:ea typeface="+mn-ea"/>
              </a:rPr>
              <a:t> </a:t>
            </a:r>
            <a:r>
              <a:rPr lang="en-US" altLang="ko-KR" sz="1600" b="0" spc="-150" dirty="0">
                <a:latin typeface="+mn-ea"/>
                <a:ea typeface="+mn-ea"/>
              </a:rPr>
              <a:t>/</a:t>
            </a:r>
            <a:r>
              <a:rPr lang="ko-KR" altLang="en-US" sz="1600" b="0" spc="-150" dirty="0">
                <a:latin typeface="+mn-ea"/>
                <a:ea typeface="+mn-ea"/>
              </a:rPr>
              <a:t> </a:t>
            </a:r>
            <a:r>
              <a:rPr lang="en-US" altLang="ko-KR" sz="1600" b="0" spc="-150" dirty="0" err="1">
                <a:latin typeface="+mn-ea"/>
                <a:ea typeface="+mn-ea"/>
              </a:rPr>
              <a:t>CatBoost</a:t>
            </a:r>
            <a:endParaRPr lang="en-US" altLang="ko-KR" sz="1600" b="0" spc="-150" dirty="0"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8C48046-3EEB-434C-9330-5E1A9606AA29}"/>
              </a:ext>
            </a:extLst>
          </p:cNvPr>
          <p:cNvSpPr/>
          <p:nvPr/>
        </p:nvSpPr>
        <p:spPr>
          <a:xfrm>
            <a:off x="432060" y="4005080"/>
            <a:ext cx="3800840" cy="2677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400" b="0" dirty="0">
                <a:latin typeface="+mn-ea"/>
                <a:ea typeface="+mn-ea"/>
              </a:rPr>
              <a:t>Ensemble learning </a:t>
            </a:r>
          </a:p>
          <a:p>
            <a:endParaRPr lang="en-US" altLang="ko-KR" sz="1400" b="0" dirty="0"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단일 모델을 사용하는 경우 모델이 복잡해 질수록 </a:t>
            </a:r>
            <a:r>
              <a:rPr lang="en-US" altLang="ko-KR" sz="1400" b="0" dirty="0">
                <a:latin typeface="+mn-ea"/>
                <a:ea typeface="+mn-ea"/>
              </a:rPr>
              <a:t>Overfitting </a:t>
            </a:r>
            <a:r>
              <a:rPr lang="ko-KR" altLang="en-US" sz="1400" b="0" dirty="0">
                <a:latin typeface="+mn-ea"/>
                <a:ea typeface="+mn-ea"/>
              </a:rPr>
              <a:t>가능성이 높아짐</a:t>
            </a:r>
            <a:endParaRPr lang="en-US" altLang="ko-KR" sz="1400" b="0" dirty="0"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endParaRPr lang="ko-KR" altLang="en-US" sz="1400" b="0" dirty="0"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다수의 모델을 결합해 사용하는 앙상블 방식은 상대적으로 느리지만 정확하고 안정적</a:t>
            </a:r>
            <a:endParaRPr lang="en-US" altLang="ko-KR" sz="1400" b="0" dirty="0">
              <a:latin typeface="+mn-ea"/>
              <a:ea typeface="+mn-ea"/>
            </a:endParaRPr>
          </a:p>
          <a:p>
            <a:endParaRPr lang="en-US" altLang="ko-KR" sz="1400" b="0" dirty="0">
              <a:latin typeface="+mn-ea"/>
              <a:ea typeface="+mn-ea"/>
            </a:endParaRP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ko-KR" altLang="en-US" sz="1400" b="0" dirty="0">
                <a:latin typeface="+mn-ea"/>
                <a:ea typeface="+mn-ea"/>
              </a:rPr>
              <a:t>모델의 복잡성 </a:t>
            </a:r>
            <a:r>
              <a:rPr lang="en-US" altLang="ko-KR" sz="1400" b="0" dirty="0">
                <a:latin typeface="+mn-ea"/>
                <a:ea typeface="+mn-ea"/>
                <a:sym typeface="Wingdings" pitchFamily="2" charset="2"/>
              </a:rPr>
              <a:t> </a:t>
            </a:r>
            <a:r>
              <a:rPr lang="ko-KR" altLang="en-US" sz="1400" b="0" dirty="0">
                <a:latin typeface="+mn-ea"/>
                <a:ea typeface="+mn-ea"/>
              </a:rPr>
              <a:t>정밀한 해석 어려움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98646B-827C-439F-9850-D014612AEB3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Ensemble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6096"/>
      </p:ext>
    </p:extLst>
  </p:cSld>
  <p:clrMapOvr>
    <a:masterClrMapping/>
  </p:clrMapOvr>
  <p:transition>
    <p:fade/>
  </p:transition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6" name="Picture 2" descr="Bagging in Financial Machine Learning: Sequential Bootstrapping. Python  example">
            <a:extLst>
              <a:ext uri="{FF2B5EF4-FFF2-40B4-BE49-F238E27FC236}">
                <a16:creationId xmlns:a16="http://schemas.microsoft.com/office/drawing/2014/main" id="{D841222F-88C3-472C-8D2F-672FAE02E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10" y="1124680"/>
            <a:ext cx="8575377" cy="5155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01BC0-795C-469C-A10A-0F3750D46AC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Bagging(Bootstrap aggregating)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5" name="그림 1">
            <a:extLst>
              <a:ext uri="{FF2B5EF4-FFF2-40B4-BE49-F238E27FC236}">
                <a16:creationId xmlns:a16="http://schemas.microsoft.com/office/drawing/2014/main" id="{1CDAD23B-C46E-486F-AD96-C9CBDD407F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357"/>
            <a:ext cx="5795010" cy="3779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F47FAF-0B96-4F8A-87DE-F59F407745BF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70245" y="1514357"/>
            <a:ext cx="3998283" cy="4435027"/>
          </a:xfrm>
          <a:prstGeom prst="rect">
            <a:avLst/>
          </a:prstGeom>
          <a:blipFill>
            <a:blip r:embed="rId4"/>
            <a:stretch>
              <a:fillRect l="-29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 sz="975">
                <a:noFill/>
                <a:latin typeface="+mn-ea"/>
                <a:ea typeface="+mn-ea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421085-9AAC-462E-9DC6-617A88F412F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Boosting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3" name="그림 2">
            <a:extLst>
              <a:ext uri="{FF2B5EF4-FFF2-40B4-BE49-F238E27FC236}">
                <a16:creationId xmlns:a16="http://schemas.microsoft.com/office/drawing/2014/main" id="{41C11596-CD5C-4229-85D6-2455F5D956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40" y="1404461"/>
            <a:ext cx="1207294" cy="122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그림 3">
            <a:extLst>
              <a:ext uri="{FF2B5EF4-FFF2-40B4-BE49-F238E27FC236}">
                <a16:creationId xmlns:a16="http://schemas.microsoft.com/office/drawing/2014/main" id="{4889EF80-4B49-475D-A5D4-300AD314C26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749" y="1404461"/>
            <a:ext cx="2386727" cy="1541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그림 4">
            <a:extLst>
              <a:ext uri="{FF2B5EF4-FFF2-40B4-BE49-F238E27FC236}">
                <a16:creationId xmlns:a16="http://schemas.microsoft.com/office/drawing/2014/main" id="{32D911A0-0554-4AA1-8942-5998BEB943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729" y="1432322"/>
            <a:ext cx="3343275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6" name="그림 5">
            <a:extLst>
              <a:ext uri="{FF2B5EF4-FFF2-40B4-BE49-F238E27FC236}">
                <a16:creationId xmlns:a16="http://schemas.microsoft.com/office/drawing/2014/main" id="{513F2A63-46C1-4C54-85FC-309D81D8550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4" y="3577590"/>
            <a:ext cx="3445431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7" name="그림 6">
            <a:extLst>
              <a:ext uri="{FF2B5EF4-FFF2-40B4-BE49-F238E27FC236}">
                <a16:creationId xmlns:a16="http://schemas.microsoft.com/office/drawing/2014/main" id="{74841BC5-9C93-4A7E-B212-AE8D4CF6B12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894" y="3131820"/>
            <a:ext cx="4587716" cy="269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1F700DF-DD7B-4235-A26D-FA937A9C5917}"/>
              </a:ext>
            </a:extLst>
          </p:cNvPr>
          <p:cNvCxnSpPr/>
          <p:nvPr/>
        </p:nvCxnSpPr>
        <p:spPr>
          <a:xfrm>
            <a:off x="1860389" y="2017395"/>
            <a:ext cx="3714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24B6E00-48FE-4089-8A85-9657BECD710E}"/>
              </a:ext>
            </a:extLst>
          </p:cNvPr>
          <p:cNvCxnSpPr/>
          <p:nvPr/>
        </p:nvCxnSpPr>
        <p:spPr>
          <a:xfrm>
            <a:off x="5055074" y="2017395"/>
            <a:ext cx="3714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A2B0725-999F-49A6-820B-AFAD2A5D31EE}"/>
              </a:ext>
            </a:extLst>
          </p:cNvPr>
          <p:cNvCxnSpPr/>
          <p:nvPr/>
        </p:nvCxnSpPr>
        <p:spPr>
          <a:xfrm>
            <a:off x="4237829" y="4171950"/>
            <a:ext cx="371475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9C3FC25-FB0D-4C1C-8C0B-B5CBB730E9CF}"/>
              </a:ext>
            </a:extLst>
          </p:cNvPr>
          <p:cNvCxnSpPr/>
          <p:nvPr/>
        </p:nvCxnSpPr>
        <p:spPr>
          <a:xfrm flipH="1">
            <a:off x="2974814" y="2760345"/>
            <a:ext cx="2748915" cy="668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57D8DEC-2CB5-4D1B-A401-DCFC4431A16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Boosting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114" name="Picture 2" descr="A simple example of visualizing gradient boosting. ">
            <a:extLst>
              <a:ext uri="{FF2B5EF4-FFF2-40B4-BE49-F238E27FC236}">
                <a16:creationId xmlns:a16="http://schemas.microsoft.com/office/drawing/2014/main" id="{E554DF07-28D1-4931-99C9-824941027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0" y="952816"/>
            <a:ext cx="4889266" cy="5682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4C3EDC2-BFB5-4615-BEA7-E3FF7851129D}"/>
              </a:ext>
            </a:extLst>
          </p:cNvPr>
          <p:cNvSpPr/>
          <p:nvPr/>
        </p:nvSpPr>
        <p:spPr>
          <a:xfrm>
            <a:off x="4664960" y="952816"/>
            <a:ext cx="5040700" cy="26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0" dirty="0">
                <a:latin typeface="+mn-ea"/>
                <a:ea typeface="+mn-ea"/>
              </a:rPr>
              <a:t>실제 값들의 평균과 실제 값의 차이인 </a:t>
            </a:r>
            <a:r>
              <a:rPr lang="ko-KR" altLang="en-US" sz="1600" b="0" dirty="0" err="1">
                <a:latin typeface="+mn-ea"/>
                <a:ea typeface="+mn-ea"/>
              </a:rPr>
              <a:t>잔차</a:t>
            </a:r>
            <a:r>
              <a:rPr lang="en-US" altLang="ko-KR" sz="1600" b="0" dirty="0">
                <a:latin typeface="+mn-ea"/>
                <a:ea typeface="+mn-ea"/>
              </a:rPr>
              <a:t>(Residual)</a:t>
            </a:r>
            <a:r>
              <a:rPr lang="ko-KR" altLang="en-US" sz="1600" b="0" dirty="0">
                <a:latin typeface="+mn-ea"/>
                <a:ea typeface="+mn-ea"/>
              </a:rPr>
              <a:t>를 구한다</a:t>
            </a:r>
            <a:r>
              <a:rPr lang="en-US" altLang="ko-KR" sz="1600" b="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0" dirty="0">
                <a:latin typeface="+mn-ea"/>
                <a:ea typeface="+mn-ea"/>
              </a:rPr>
              <a:t>데이터로 이 잔차들을 학습하는 모델을 만든다</a:t>
            </a:r>
            <a:r>
              <a:rPr lang="en-US" altLang="ko-KR" sz="1600" b="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600" b="0" dirty="0">
                <a:latin typeface="+mn-ea"/>
                <a:ea typeface="+mn-ea"/>
              </a:rPr>
              <a:t>만든 모델로 예측하여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예측 값에 </a:t>
            </a:r>
            <a:r>
              <a:rPr lang="en-US" altLang="ko-KR" sz="1600" b="0" dirty="0" err="1">
                <a:latin typeface="+mn-ea"/>
                <a:ea typeface="+mn-ea"/>
              </a:rPr>
              <a:t>Learning_rate</a:t>
            </a:r>
            <a:r>
              <a:rPr lang="ko-KR" altLang="en-US" sz="1600" b="0" dirty="0">
                <a:latin typeface="+mn-ea"/>
                <a:ea typeface="+mn-ea"/>
              </a:rPr>
              <a:t>를 곱해 실제 예측 값</a:t>
            </a:r>
            <a:r>
              <a:rPr lang="en-US" altLang="ko-KR" sz="1600" b="0" dirty="0">
                <a:latin typeface="+mn-ea"/>
                <a:ea typeface="+mn-ea"/>
              </a:rPr>
              <a:t>(</a:t>
            </a:r>
            <a:r>
              <a:rPr lang="ko-KR" altLang="en-US" sz="1600" b="0" dirty="0">
                <a:latin typeface="+mn-ea"/>
                <a:ea typeface="+mn-ea"/>
              </a:rPr>
              <a:t>평균 </a:t>
            </a:r>
            <a:r>
              <a:rPr lang="en-US" altLang="ko-KR" sz="1600" b="0" dirty="0">
                <a:latin typeface="+mn-ea"/>
                <a:ea typeface="+mn-ea"/>
              </a:rPr>
              <a:t>+ </a:t>
            </a:r>
            <a:r>
              <a:rPr lang="ko-KR" altLang="en-US" sz="1600" b="0" dirty="0" err="1">
                <a:latin typeface="+mn-ea"/>
                <a:ea typeface="+mn-ea"/>
              </a:rPr>
              <a:t>잔차예측</a:t>
            </a:r>
            <a:r>
              <a:rPr lang="ko-KR" altLang="en-US" sz="1600" b="0" dirty="0">
                <a:latin typeface="+mn-ea"/>
                <a:ea typeface="+mn-ea"/>
              </a:rPr>
              <a:t> 값*</a:t>
            </a:r>
            <a:r>
              <a:rPr lang="en-US" altLang="ko-KR" sz="1600" b="0" dirty="0" err="1">
                <a:latin typeface="+mn-ea"/>
                <a:ea typeface="+mn-ea"/>
              </a:rPr>
              <a:t>lr</a:t>
            </a:r>
            <a:r>
              <a:rPr lang="en-US" altLang="ko-KR" sz="1600" b="0" dirty="0">
                <a:latin typeface="+mn-ea"/>
                <a:ea typeface="+mn-ea"/>
              </a:rPr>
              <a:t>) </a:t>
            </a:r>
            <a:r>
              <a:rPr lang="ko-KR" altLang="en-US" sz="1600" b="0" dirty="0">
                <a:latin typeface="+mn-ea"/>
                <a:ea typeface="+mn-ea"/>
              </a:rPr>
              <a:t>을 업데이트 한다</a:t>
            </a:r>
            <a:r>
              <a:rPr lang="en-US" altLang="ko-KR" sz="1600" b="0" dirty="0">
                <a:latin typeface="+mn-ea"/>
                <a:ea typeface="+mn-ea"/>
              </a:rPr>
              <a:t>. 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1600" b="0" dirty="0">
                <a:latin typeface="+mn-ea"/>
                <a:ea typeface="+mn-ea"/>
              </a:rPr>
              <a:t>1~3 </a:t>
            </a:r>
            <a:r>
              <a:rPr lang="ko-KR" altLang="en-US" sz="1600" b="0" dirty="0">
                <a:latin typeface="+mn-ea"/>
                <a:ea typeface="+mn-ea"/>
              </a:rPr>
              <a:t>반복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79D6CA-B764-496B-B229-599FF69699F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Boosting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156439"/>
      </p:ext>
    </p:extLst>
  </p:cSld>
  <p:clrMapOvr>
    <a:masterClrMapping/>
  </p:clrMapOvr>
  <p:transition>
    <p:fade/>
  </p:transition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051157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일부 변수와 일부 </a:t>
            </a:r>
            <a:r>
              <a:rPr lang="en-US" altLang="ko-KR" sz="1600" dirty="0">
                <a:latin typeface="+mn-ea"/>
              </a:rPr>
              <a:t>Sample</a:t>
            </a:r>
            <a:r>
              <a:rPr lang="ko-KR" altLang="en-US" sz="1600" dirty="0">
                <a:latin typeface="+mn-ea"/>
              </a:rPr>
              <a:t>을 사용하는 </a:t>
            </a:r>
            <a:r>
              <a:rPr lang="en-US" altLang="ko-KR" sz="1600" dirty="0">
                <a:latin typeface="+mn-ea"/>
              </a:rPr>
              <a:t>subset</a:t>
            </a:r>
            <a:r>
              <a:rPr lang="ko-KR" altLang="en-US" sz="1600" dirty="0">
                <a:latin typeface="+mn-ea"/>
              </a:rPr>
              <a:t>을 무작위로 다수 생성하고 각각의 </a:t>
            </a:r>
            <a:r>
              <a:rPr lang="en-US" altLang="ko-KR" sz="1600" dirty="0">
                <a:latin typeface="+mn-ea"/>
              </a:rPr>
              <a:t>DT</a:t>
            </a:r>
            <a:r>
              <a:rPr lang="ko-KR" altLang="en-US" sz="1600" dirty="0">
                <a:latin typeface="+mn-ea"/>
              </a:rPr>
              <a:t>를 종합하여 최종 결과를 산출하는 </a:t>
            </a:r>
            <a:r>
              <a:rPr lang="en-US" altLang="ko-KR" sz="1600" dirty="0">
                <a:latin typeface="+mn-ea"/>
              </a:rPr>
              <a:t>DT</a:t>
            </a:r>
            <a:r>
              <a:rPr lang="ko-KR" altLang="en-US" sz="1600" dirty="0">
                <a:latin typeface="+mn-ea"/>
              </a:rPr>
              <a:t>의 </a:t>
            </a:r>
            <a:r>
              <a:rPr lang="en-US" altLang="ko-KR" sz="1600" dirty="0">
                <a:latin typeface="+mn-ea"/>
              </a:rPr>
              <a:t>ensemble </a:t>
            </a:r>
            <a:r>
              <a:rPr lang="ko-KR" altLang="en-US" sz="1600" dirty="0">
                <a:latin typeface="+mn-ea"/>
              </a:rPr>
              <a:t>기법</a:t>
            </a:r>
            <a:endParaRPr lang="en-US" altLang="ko-KR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수치형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타겟</a:t>
            </a:r>
            <a:r>
              <a:rPr lang="ko-KR" altLang="en-US" sz="1600" dirty="0">
                <a:latin typeface="+mn-ea"/>
              </a:rPr>
              <a:t> 변수 </a:t>
            </a:r>
            <a:r>
              <a:rPr lang="en-US" altLang="ko-KR" sz="1600" dirty="0">
                <a:latin typeface="+mn-ea"/>
              </a:rPr>
              <a:t>(regression)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ko-KR" altLang="en-US" sz="1600" dirty="0" err="1">
                <a:latin typeface="+mn-ea"/>
              </a:rPr>
              <a:t>카테고리형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(classification)</a:t>
            </a:r>
            <a:endParaRPr lang="ko-KR" altLang="en-US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타겟변수의</a:t>
            </a:r>
            <a:r>
              <a:rPr lang="ko-KR" altLang="en-US" sz="1600" dirty="0">
                <a:latin typeface="+mn-ea"/>
              </a:rPr>
              <a:t> 카테고리의 수가 상당히 많은 경우에도 적용 가능</a:t>
            </a:r>
            <a:endParaRPr lang="en-US" altLang="ko-KR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ko-KR" altLang="en-US" sz="16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폭넓게 활용 가능한 모델링 방법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예측 </a:t>
            </a:r>
            <a:r>
              <a:rPr lang="ko-KR" altLang="en-US" sz="1600" dirty="0" err="1">
                <a:latin typeface="+mn-ea"/>
              </a:rPr>
              <a:t>스코어링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개인화</a:t>
            </a:r>
            <a:r>
              <a:rPr lang="en-US" altLang="ko-KR" sz="1600" dirty="0">
                <a:latin typeface="+mn-ea"/>
              </a:rPr>
              <a:t>-</a:t>
            </a:r>
            <a:r>
              <a:rPr lang="ko-KR" altLang="en-US" sz="1600" dirty="0">
                <a:latin typeface="+mn-ea"/>
              </a:rPr>
              <a:t>추천시스템 모델링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시계열</a:t>
            </a:r>
            <a:r>
              <a:rPr lang="ko-KR" altLang="en-US" sz="1600" dirty="0">
                <a:latin typeface="+mn-ea"/>
              </a:rPr>
              <a:t> 예측 등 응용분야에 다양하게 활용 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1600" dirty="0">
              <a:latin typeface="+mn-ea"/>
            </a:endParaRPr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4330B73E-7CC8-43AD-AE79-B70FDFF303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0" y="3681791"/>
            <a:ext cx="615315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2A48A0-03B8-43EA-A792-A200FB3C8C8D}"/>
              </a:ext>
            </a:extLst>
          </p:cNvPr>
          <p:cNvSpPr txBox="1"/>
          <p:nvPr/>
        </p:nvSpPr>
        <p:spPr>
          <a:xfrm>
            <a:off x="6390329" y="4113038"/>
            <a:ext cx="3315331" cy="14814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+mn-ea"/>
                <a:ea typeface="+mn-ea"/>
                <a:cs typeface="Arial" panose="020B0604020202020204" pitchFamily="34" charset="0"/>
              </a:rPr>
              <a:t>bootstrap samples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+mn-ea"/>
                <a:ea typeface="+mn-ea"/>
                <a:cs typeface="Arial" panose="020B0604020202020204" pitchFamily="34" charset="0"/>
              </a:rPr>
              <a:t>bootstrap variables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atin typeface="+mn-ea"/>
                <a:ea typeface="+mn-ea"/>
                <a:cs typeface="Arial" panose="020B0604020202020204" pitchFamily="34" charset="0"/>
              </a:rPr>
              <a:t>grow multiple trees and votes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979B62-9540-4A56-87C3-C41A7CBB246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Random Forest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078598"/>
      </p:ext>
    </p:extLst>
  </p:cSld>
  <p:clrMapOvr>
    <a:masterClrMapping/>
  </p:clrMapOvr>
  <p:transition>
    <p:fade/>
  </p:transition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9D9C02-DCCB-4DB6-AAEE-8F2B76B0D9A7}"/>
              </a:ext>
            </a:extLst>
          </p:cNvPr>
          <p:cNvSpPr/>
          <p:nvPr/>
        </p:nvSpPr>
        <p:spPr>
          <a:xfrm>
            <a:off x="415925" y="828046"/>
            <a:ext cx="9181720" cy="591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latin typeface="+mn-ea"/>
                <a:ea typeface="+mn-ea"/>
              </a:rPr>
              <a:t>sklearn.ensemble.RandomForestClassifier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en-US" altLang="ko-KR" sz="1600" dirty="0" err="1">
                <a:latin typeface="+mn-ea"/>
                <a:ea typeface="+mn-ea"/>
              </a:rPr>
              <a:t>n_estimators</a:t>
            </a:r>
            <a:r>
              <a:rPr lang="en-US" altLang="ko-KR" sz="1600" dirty="0">
                <a:latin typeface="+mn-ea"/>
                <a:ea typeface="+mn-ea"/>
              </a:rPr>
              <a:t>=100, *, criterion='</a:t>
            </a:r>
            <a:r>
              <a:rPr lang="en-US" altLang="ko-KR" sz="1600" dirty="0" err="1">
                <a:latin typeface="+mn-ea"/>
                <a:ea typeface="+mn-ea"/>
              </a:rPr>
              <a:t>gini</a:t>
            </a:r>
            <a:r>
              <a:rPr lang="en-US" altLang="ko-KR" sz="1600" dirty="0">
                <a:latin typeface="+mn-ea"/>
                <a:ea typeface="+mn-ea"/>
              </a:rPr>
              <a:t>', </a:t>
            </a:r>
            <a:r>
              <a:rPr lang="en-US" altLang="ko-KR" sz="1600" dirty="0" err="1">
                <a:latin typeface="+mn-ea"/>
                <a:ea typeface="+mn-ea"/>
              </a:rPr>
              <a:t>max_depth</a:t>
            </a:r>
            <a:r>
              <a:rPr lang="en-US" altLang="ko-KR" sz="1600" dirty="0">
                <a:latin typeface="+mn-ea"/>
                <a:ea typeface="+mn-ea"/>
              </a:rPr>
              <a:t>=None, </a:t>
            </a:r>
            <a:r>
              <a:rPr lang="en-US" altLang="ko-KR" sz="1600" dirty="0" err="1">
                <a:latin typeface="+mn-ea"/>
                <a:ea typeface="+mn-ea"/>
              </a:rPr>
              <a:t>min_samples_split</a:t>
            </a:r>
            <a:r>
              <a:rPr lang="en-US" altLang="ko-KR" sz="1600" dirty="0">
                <a:latin typeface="+mn-ea"/>
                <a:ea typeface="+mn-ea"/>
              </a:rPr>
              <a:t>=2, </a:t>
            </a:r>
            <a:r>
              <a:rPr lang="en-US" altLang="ko-KR" sz="1600" dirty="0" err="1">
                <a:latin typeface="+mn-ea"/>
                <a:ea typeface="+mn-ea"/>
              </a:rPr>
              <a:t>min_samples_leaf</a:t>
            </a:r>
            <a:r>
              <a:rPr lang="en-US" altLang="ko-KR" sz="1600" dirty="0">
                <a:latin typeface="+mn-ea"/>
                <a:ea typeface="+mn-ea"/>
              </a:rPr>
              <a:t>=1, </a:t>
            </a:r>
            <a:r>
              <a:rPr lang="en-US" altLang="ko-KR" sz="1600" dirty="0" err="1">
                <a:latin typeface="+mn-ea"/>
                <a:ea typeface="+mn-ea"/>
              </a:rPr>
              <a:t>max_features</a:t>
            </a:r>
            <a:r>
              <a:rPr lang="en-US" altLang="ko-KR" sz="1600" dirty="0">
                <a:latin typeface="+mn-ea"/>
                <a:ea typeface="+mn-ea"/>
              </a:rPr>
              <a:t>='auto’, …)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n_estimators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트리 개수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criterion : </a:t>
            </a:r>
            <a:r>
              <a:rPr lang="en-US" altLang="ko-KR" sz="1600" dirty="0" err="1">
                <a:latin typeface="+mn-ea"/>
                <a:ea typeface="+mn-ea"/>
              </a:rPr>
              <a:t>gini</a:t>
            </a:r>
            <a:r>
              <a:rPr lang="en-US" altLang="ko-KR" sz="1600" dirty="0">
                <a:latin typeface="+mn-ea"/>
                <a:ea typeface="+mn-ea"/>
              </a:rPr>
              <a:t>, entropy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max_depth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트리의 최대 깊이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min_samples_split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최소 샘플 개수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min_samples_leaf</a:t>
            </a:r>
            <a:r>
              <a:rPr lang="en-US" altLang="ko-KR" sz="1600" dirty="0">
                <a:latin typeface="+mn-ea"/>
                <a:ea typeface="+mn-ea"/>
              </a:rPr>
              <a:t> : leaf </a:t>
            </a:r>
            <a:r>
              <a:rPr lang="ko-KR" altLang="en-US" sz="1600" dirty="0">
                <a:latin typeface="+mn-ea"/>
                <a:ea typeface="+mn-ea"/>
              </a:rPr>
              <a:t>노드의 최소 샘플 개수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max_features</a:t>
            </a:r>
            <a:r>
              <a:rPr lang="en-US" altLang="ko-KR" sz="1600" dirty="0">
                <a:latin typeface="+mn-ea"/>
                <a:ea typeface="+mn-ea"/>
              </a:rPr>
              <a:t> : auto, sqrt, log2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  <a:ea typeface="+mn-ea"/>
              </a:rPr>
              <a:t>int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: </a:t>
            </a:r>
            <a:r>
              <a:rPr lang="ko-KR" altLang="en-US" sz="1600" dirty="0">
                <a:latin typeface="+mn-ea"/>
                <a:ea typeface="+mn-ea"/>
              </a:rPr>
              <a:t>최대 </a:t>
            </a:r>
            <a:r>
              <a:rPr lang="en-US" altLang="ko-KR" sz="1600" dirty="0">
                <a:latin typeface="+mn-ea"/>
                <a:ea typeface="+mn-ea"/>
              </a:rPr>
              <a:t>feature </a:t>
            </a:r>
            <a:r>
              <a:rPr lang="ko-KR" altLang="en-US" sz="1600" dirty="0">
                <a:latin typeface="+mn-ea"/>
                <a:ea typeface="+mn-ea"/>
              </a:rPr>
              <a:t>개수</a:t>
            </a:r>
            <a:r>
              <a:rPr lang="en-US" altLang="ko-KR" sz="1600" dirty="0">
                <a:latin typeface="+mn-ea"/>
                <a:ea typeface="+mn-ea"/>
              </a:rPr>
              <a:t>, float : int(</a:t>
            </a:r>
            <a:r>
              <a:rPr lang="en-US" altLang="ko-KR" sz="1600" dirty="0" err="1">
                <a:latin typeface="+mn-ea"/>
                <a:ea typeface="+mn-ea"/>
              </a:rPr>
              <a:t>max_features</a:t>
            </a:r>
            <a:r>
              <a:rPr lang="en-US" altLang="ko-KR" sz="1600" dirty="0">
                <a:latin typeface="+mn-ea"/>
                <a:ea typeface="+mn-ea"/>
              </a:rPr>
              <a:t> * </a:t>
            </a:r>
            <a:r>
              <a:rPr lang="en-US" altLang="ko-KR" sz="1600" dirty="0" err="1">
                <a:latin typeface="+mn-ea"/>
                <a:ea typeface="+mn-ea"/>
              </a:rPr>
              <a:t>n_features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  <a:ea typeface="+mn-ea"/>
              </a:rPr>
              <a:t>auto, sqrt : sqrt(</a:t>
            </a:r>
            <a:r>
              <a:rPr lang="en-US" altLang="ko-KR" sz="1600" dirty="0" err="1">
                <a:latin typeface="+mn-ea"/>
                <a:ea typeface="+mn-ea"/>
              </a:rPr>
              <a:t>n_features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  <a:ea typeface="+mn-ea"/>
              </a:rPr>
              <a:t>log2 : log2(</a:t>
            </a:r>
            <a:r>
              <a:rPr lang="en-US" altLang="ko-KR" sz="1600" dirty="0" err="1">
                <a:latin typeface="+mn-ea"/>
                <a:ea typeface="+mn-ea"/>
              </a:rPr>
              <a:t>n_features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marL="1200150" lvl="2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ko-KR" sz="1600" dirty="0">
                <a:latin typeface="+mn-ea"/>
                <a:ea typeface="+mn-ea"/>
              </a:rPr>
              <a:t>None : </a:t>
            </a:r>
            <a:r>
              <a:rPr lang="en-US" altLang="ko-KR" sz="1600" dirty="0" err="1">
                <a:latin typeface="+mn-ea"/>
                <a:ea typeface="+mn-ea"/>
              </a:rPr>
              <a:t>n_features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1B1116-00C2-4F73-9222-66E7E4992DB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Random Forest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56894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5646ED-5E9D-4BE1-B3EE-C619D8EED0F7}"/>
              </a:ext>
            </a:extLst>
          </p:cNvPr>
          <p:cNvSpPr txBox="1"/>
          <p:nvPr/>
        </p:nvSpPr>
        <p:spPr>
          <a:xfrm>
            <a:off x="1214719" y="1712260"/>
            <a:ext cx="6377067" cy="27741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Y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의 원인이다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일어날 때마다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Y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일어난다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일어난다면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Y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일어날 수 밖에 없다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일어나게 만들면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Y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더 자주 일어나는 경향이 있다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</a:p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ko-KR" altLang="en-US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17F07-87AD-42B8-997F-16E12718322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인과관계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(causation) vs.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상관관계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(correlation)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1647443"/>
      </p:ext>
    </p:extLst>
  </p:cSld>
  <p:clrMapOvr>
    <a:masterClrMapping/>
  </p:clrMapOvr>
  <p:transition>
    <p:fade/>
  </p:transition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9D9C02-DCCB-4DB6-AAEE-8F2B76B0D9A7}"/>
              </a:ext>
            </a:extLst>
          </p:cNvPr>
          <p:cNvSpPr/>
          <p:nvPr/>
        </p:nvSpPr>
        <p:spPr>
          <a:xfrm>
            <a:off x="415924" y="801046"/>
            <a:ext cx="9289735" cy="5944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Tree Boosting : </a:t>
            </a:r>
            <a:r>
              <a:rPr lang="ko-KR" altLang="en-US" sz="1600" dirty="0">
                <a:latin typeface="+mn-ea"/>
                <a:ea typeface="+mn-ea"/>
              </a:rPr>
              <a:t>속도 개선</a:t>
            </a:r>
            <a:r>
              <a:rPr lang="en-US" altLang="ko-KR" sz="1600" dirty="0">
                <a:latin typeface="+mn-ea"/>
                <a:ea typeface="+mn-ea"/>
              </a:rPr>
              <a:t>,Overfitting </a:t>
            </a:r>
            <a:r>
              <a:rPr lang="ko-KR" altLang="en-US" sz="1600" dirty="0">
                <a:latin typeface="+mn-ea"/>
                <a:ea typeface="+mn-ea"/>
              </a:rPr>
              <a:t>방지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목적함수에 </a:t>
            </a:r>
            <a:r>
              <a:rPr lang="en-US" altLang="ko-KR" sz="1600" dirty="0">
                <a:latin typeface="+mn-ea"/>
                <a:ea typeface="+mn-ea"/>
              </a:rPr>
              <a:t>regularized term</a:t>
            </a:r>
            <a:r>
              <a:rPr lang="ko-KR" altLang="en-US" sz="1600" dirty="0">
                <a:latin typeface="+mn-ea"/>
                <a:ea typeface="+mn-ea"/>
              </a:rPr>
              <a:t>을 추가하여 </a:t>
            </a:r>
            <a:r>
              <a:rPr lang="en-US" altLang="ko-KR" sz="1600" dirty="0">
                <a:latin typeface="+mn-ea"/>
                <a:ea typeface="+mn-ea"/>
              </a:rPr>
              <a:t>overfitting</a:t>
            </a:r>
            <a:r>
              <a:rPr lang="ko-KR" altLang="en-US" sz="1600" dirty="0">
                <a:latin typeface="+mn-ea"/>
                <a:ea typeface="+mn-ea"/>
              </a:rPr>
              <a:t>을 방지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일반 </a:t>
            </a:r>
            <a:r>
              <a:rPr lang="en-US" altLang="ko-KR" sz="1600" dirty="0">
                <a:latin typeface="+mn-ea"/>
                <a:ea typeface="+mn-ea"/>
              </a:rPr>
              <a:t>decision tree</a:t>
            </a:r>
            <a:r>
              <a:rPr lang="ko-KR" altLang="en-US" sz="1600" dirty="0">
                <a:latin typeface="+mn-ea"/>
                <a:ea typeface="+mn-ea"/>
              </a:rPr>
              <a:t>가 아닌 </a:t>
            </a:r>
            <a:r>
              <a:rPr lang="en-US" altLang="ko-KR" sz="1600" dirty="0">
                <a:latin typeface="+mn-ea"/>
                <a:ea typeface="+mn-ea"/>
              </a:rPr>
              <a:t>CART</a:t>
            </a:r>
            <a:r>
              <a:rPr lang="ko-KR" altLang="en-US" sz="1600" dirty="0">
                <a:latin typeface="+mn-ea"/>
                <a:ea typeface="+mn-ea"/>
              </a:rPr>
              <a:t>를 활용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ko-KR" altLang="en-US" sz="1600" dirty="0">
                <a:latin typeface="+mn-ea"/>
                <a:ea typeface="+mn-ea"/>
              </a:rPr>
              <a:t>모든 </a:t>
            </a:r>
            <a:r>
              <a:rPr lang="en-US" altLang="ko-KR" sz="1600" dirty="0">
                <a:latin typeface="+mn-ea"/>
                <a:ea typeface="+mn-ea"/>
              </a:rPr>
              <a:t>leaf </a:t>
            </a:r>
            <a:r>
              <a:rPr lang="ko-KR" altLang="en-US" sz="1600" dirty="0">
                <a:latin typeface="+mn-ea"/>
                <a:ea typeface="+mn-ea"/>
              </a:rPr>
              <a:t>노드가 최종 스코어에 연관되어 모델 간 우위를 확인 가능</a:t>
            </a:r>
            <a:r>
              <a:rPr lang="en-US" altLang="ko-KR" sz="1600" dirty="0">
                <a:latin typeface="+mn-ea"/>
                <a:ea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최적화 속도 개선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  <a:ea typeface="+mn-ea"/>
              </a:rPr>
              <a:t>부스팅</a:t>
            </a:r>
            <a:r>
              <a:rPr lang="ko-KR" altLang="en-US" sz="1600" dirty="0">
                <a:latin typeface="+mn-ea"/>
                <a:ea typeface="+mn-ea"/>
              </a:rPr>
              <a:t> 라운드마다 갱신되는 가중치에 대해 </a:t>
            </a:r>
            <a:r>
              <a:rPr lang="en-US" altLang="ko-KR" sz="1600" dirty="0">
                <a:latin typeface="+mn-ea"/>
                <a:ea typeface="+mn-ea"/>
              </a:rPr>
              <a:t>shrinkage, </a:t>
            </a:r>
            <a:r>
              <a:rPr lang="ko-KR" altLang="en-US" sz="1600" dirty="0">
                <a:latin typeface="+mn-ea"/>
                <a:ea typeface="+mn-ea"/>
              </a:rPr>
              <a:t>즉 </a:t>
            </a:r>
            <a:r>
              <a:rPr lang="en-US" altLang="ko-KR" sz="1600" dirty="0">
                <a:latin typeface="+mn-ea"/>
                <a:ea typeface="+mn-ea"/>
              </a:rPr>
              <a:t>scaling</a:t>
            </a:r>
            <a:r>
              <a:rPr lang="ko-KR" altLang="en-US" sz="1600" dirty="0">
                <a:latin typeface="+mn-ea"/>
                <a:ea typeface="+mn-ea"/>
              </a:rPr>
              <a:t>하여 </a:t>
            </a:r>
            <a:r>
              <a:rPr lang="en-US" altLang="ko-KR" sz="1600" dirty="0">
                <a:latin typeface="+mn-ea"/>
                <a:ea typeface="+mn-ea"/>
              </a:rPr>
              <a:t>overfitting </a:t>
            </a:r>
            <a:r>
              <a:rPr lang="ko-KR" altLang="en-US" sz="1600" dirty="0">
                <a:latin typeface="+mn-ea"/>
                <a:ea typeface="+mn-ea"/>
              </a:rPr>
              <a:t>방지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Feature Subsampling</a:t>
            </a:r>
            <a:r>
              <a:rPr lang="ko-KR" altLang="en-US" sz="1600" dirty="0">
                <a:latin typeface="+mn-ea"/>
                <a:ea typeface="+mn-ea"/>
              </a:rPr>
              <a:t>을 통해 병렬 처리속도를 늘리고 </a:t>
            </a:r>
            <a:r>
              <a:rPr lang="en-US" altLang="ko-KR" sz="1600" dirty="0">
                <a:latin typeface="+mn-ea"/>
                <a:ea typeface="+mn-ea"/>
              </a:rPr>
              <a:t>overfitting</a:t>
            </a:r>
            <a:r>
              <a:rPr lang="ko-KR" altLang="en-US" sz="1600" dirty="0">
                <a:latin typeface="+mn-ea"/>
                <a:ea typeface="+mn-ea"/>
              </a:rPr>
              <a:t>을 방지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Split Finding Algorithms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기존 방식은 모든 가능한 분할 경우를 열거하고 진행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feature </a:t>
            </a:r>
            <a:r>
              <a:rPr lang="ko-KR" altLang="en-US" sz="1600" dirty="0">
                <a:latin typeface="+mn-ea"/>
                <a:ea typeface="+mn-ea"/>
              </a:rPr>
              <a:t>분포의 </a:t>
            </a:r>
            <a:r>
              <a:rPr lang="en-US" altLang="ko-KR" sz="1600" dirty="0">
                <a:latin typeface="+mn-ea"/>
                <a:ea typeface="+mn-ea"/>
              </a:rPr>
              <a:t>percentile</a:t>
            </a:r>
            <a:r>
              <a:rPr lang="ko-KR" altLang="en-US" sz="1600" dirty="0">
                <a:latin typeface="+mn-ea"/>
                <a:ea typeface="+mn-ea"/>
              </a:rPr>
              <a:t>에 기반으로 분할 지점을 제시하여 효율적으로 학습할 수 있는 </a:t>
            </a:r>
            <a:r>
              <a:rPr lang="en-US" altLang="ko-KR" sz="1600" dirty="0">
                <a:latin typeface="+mn-ea"/>
                <a:ea typeface="+mn-ea"/>
              </a:rPr>
              <a:t>Approximate Algorithm</a:t>
            </a:r>
            <a:r>
              <a:rPr lang="ko-KR" altLang="en-US" sz="1600" dirty="0">
                <a:latin typeface="+mn-ea"/>
                <a:ea typeface="+mn-ea"/>
              </a:rPr>
              <a:t>을 활용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실제 데이터에서 </a:t>
            </a:r>
            <a:r>
              <a:rPr lang="en-US" altLang="ko-KR" sz="1600" dirty="0">
                <a:latin typeface="+mn-ea"/>
                <a:ea typeface="+mn-ea"/>
              </a:rPr>
              <a:t>sparse</a:t>
            </a:r>
            <a:r>
              <a:rPr lang="ko-KR" altLang="en-US" sz="1600" dirty="0">
                <a:latin typeface="+mn-ea"/>
                <a:ea typeface="+mn-ea"/>
              </a:rPr>
              <a:t>한 경우가 많은데 </a:t>
            </a:r>
            <a:r>
              <a:rPr lang="en-US" altLang="ko-KR" sz="1600" dirty="0">
                <a:latin typeface="+mn-ea"/>
                <a:ea typeface="+mn-ea"/>
              </a:rPr>
              <a:t>sparsity-aware split</a:t>
            </a:r>
            <a:r>
              <a:rPr lang="ko-KR" altLang="en-US" sz="1600" dirty="0">
                <a:latin typeface="+mn-ea"/>
                <a:ea typeface="+mn-ea"/>
              </a:rPr>
              <a:t>을 활용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각 노드마다 </a:t>
            </a:r>
            <a:r>
              <a:rPr lang="en-US" altLang="ko-KR" sz="1600" dirty="0">
                <a:latin typeface="+mn-ea"/>
                <a:ea typeface="+mn-ea"/>
              </a:rPr>
              <a:t>default direction</a:t>
            </a:r>
            <a:r>
              <a:rPr lang="ko-KR" altLang="en-US" sz="1600" dirty="0">
                <a:latin typeface="+mn-ea"/>
                <a:ea typeface="+mn-ea"/>
              </a:rPr>
              <a:t>을 추가하여 값이 없는 경우 </a:t>
            </a:r>
            <a:r>
              <a:rPr lang="en-US" altLang="ko-KR" sz="1600" dirty="0">
                <a:latin typeface="+mn-ea"/>
                <a:ea typeface="+mn-ea"/>
              </a:rPr>
              <a:t>default direction</a:t>
            </a:r>
            <a:r>
              <a:rPr lang="ko-KR" altLang="en-US" sz="1600" dirty="0">
                <a:latin typeface="+mn-ea"/>
                <a:ea typeface="+mn-ea"/>
              </a:rPr>
              <a:t>으로 보내 처리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non-missing</a:t>
            </a:r>
            <a:r>
              <a:rPr lang="ko-KR" altLang="en-US" sz="1600" dirty="0">
                <a:latin typeface="+mn-ea"/>
                <a:ea typeface="+mn-ea"/>
              </a:rPr>
              <a:t>에 대해서만 처리하고 또</a:t>
            </a:r>
            <a:r>
              <a:rPr lang="en-US" altLang="ko-KR" sz="1600" dirty="0">
                <a:latin typeface="+mn-ea"/>
                <a:ea typeface="+mn-ea"/>
              </a:rPr>
              <a:t>, missing value</a:t>
            </a:r>
            <a:r>
              <a:rPr lang="ko-KR" altLang="en-US" sz="1600" dirty="0">
                <a:latin typeface="+mn-ea"/>
                <a:ea typeface="+mn-ea"/>
              </a:rPr>
              <a:t>에 대해 </a:t>
            </a:r>
            <a:r>
              <a:rPr lang="en-US" altLang="ko-KR" sz="1600" dirty="0">
                <a:latin typeface="+mn-ea"/>
                <a:ea typeface="+mn-ea"/>
              </a:rPr>
              <a:t>default direction</a:t>
            </a:r>
            <a:r>
              <a:rPr lang="ko-KR" altLang="en-US" sz="1600" dirty="0">
                <a:latin typeface="+mn-ea"/>
                <a:ea typeface="+mn-ea"/>
              </a:rPr>
              <a:t>으로 모두 보내 통합적으로 이를 가장 잘 처리할 수 있게 학습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D3ACA-9D9B-451E-86BC-521A5450698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XGBoost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eXtreme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Gradient Boost)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084099"/>
      </p:ext>
    </p:extLst>
  </p:cSld>
  <p:clrMapOvr>
    <a:masterClrMapping/>
  </p:clrMapOvr>
  <p:transition>
    <p:fade/>
  </p:transition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39D9C02-DCCB-4DB6-AAEE-8F2B76B0D9A7}"/>
              </a:ext>
            </a:extLst>
          </p:cNvPr>
          <p:cNvSpPr/>
          <p:nvPr/>
        </p:nvSpPr>
        <p:spPr>
          <a:xfrm>
            <a:off x="415925" y="1024826"/>
            <a:ext cx="9181720" cy="2620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System Design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트리 학습에서 </a:t>
            </a:r>
            <a:r>
              <a:rPr lang="en-US" altLang="ko-KR" sz="1600" dirty="0">
                <a:latin typeface="+mn-ea"/>
                <a:ea typeface="+mn-ea"/>
              </a:rPr>
              <a:t>data</a:t>
            </a:r>
            <a:r>
              <a:rPr lang="ko-KR" altLang="en-US" sz="1600" dirty="0">
                <a:latin typeface="+mn-ea"/>
                <a:ea typeface="+mn-ea"/>
              </a:rPr>
              <a:t>에 대한 </a:t>
            </a:r>
            <a:r>
              <a:rPr lang="en-US" altLang="ko-KR" sz="1600" dirty="0">
                <a:latin typeface="+mn-ea"/>
                <a:ea typeface="+mn-ea"/>
              </a:rPr>
              <a:t>sorted order</a:t>
            </a:r>
            <a:r>
              <a:rPr lang="ko-KR" altLang="en-US" sz="1600" dirty="0">
                <a:latin typeface="+mn-ea"/>
                <a:ea typeface="+mn-ea"/>
              </a:rPr>
              <a:t>를 구하는데 많은 비용이 드는데 </a:t>
            </a:r>
            <a:r>
              <a:rPr lang="en-US" altLang="ko-KR" sz="1600" dirty="0">
                <a:latin typeface="+mn-ea"/>
                <a:ea typeface="+mn-ea"/>
              </a:rPr>
              <a:t>in-memory unit</a:t>
            </a:r>
            <a:r>
              <a:rPr lang="ko-KR" altLang="en-US" sz="1600" dirty="0">
                <a:latin typeface="+mn-ea"/>
                <a:ea typeface="+mn-ea"/>
              </a:rPr>
              <a:t>의 </a:t>
            </a:r>
            <a:r>
              <a:rPr lang="en-US" altLang="ko-KR" sz="1600" dirty="0">
                <a:latin typeface="+mn-ea"/>
                <a:ea typeface="+mn-ea"/>
              </a:rPr>
              <a:t>block </a:t>
            </a:r>
            <a:r>
              <a:rPr lang="ko-KR" altLang="en-US" sz="1600" dirty="0">
                <a:latin typeface="+mn-ea"/>
                <a:ea typeface="+mn-ea"/>
              </a:rPr>
              <a:t>구조를 통해 비용을 감소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이를 통해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병렬처리를 가능하게 하며 </a:t>
            </a:r>
            <a:r>
              <a:rPr lang="en-US" altLang="ko-KR" sz="1600" dirty="0">
                <a:latin typeface="+mn-ea"/>
                <a:ea typeface="+mn-ea"/>
              </a:rPr>
              <a:t>column subsampling</a:t>
            </a:r>
            <a:r>
              <a:rPr lang="ko-KR" altLang="en-US" sz="1600" dirty="0">
                <a:latin typeface="+mn-ea"/>
                <a:ea typeface="+mn-ea"/>
              </a:rPr>
              <a:t>도 지원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데이터를 </a:t>
            </a:r>
            <a:r>
              <a:rPr lang="en-US" altLang="ko-KR" sz="1600" dirty="0">
                <a:latin typeface="+mn-ea"/>
                <a:ea typeface="+mn-ea"/>
              </a:rPr>
              <a:t>multiple block</a:t>
            </a:r>
            <a:r>
              <a:rPr lang="ko-KR" altLang="en-US" sz="1600" dirty="0">
                <a:latin typeface="+mn-ea"/>
                <a:ea typeface="+mn-ea"/>
              </a:rPr>
              <a:t>에 나누고 각 </a:t>
            </a:r>
            <a:r>
              <a:rPr lang="en-US" altLang="ko-KR" sz="1600" dirty="0">
                <a:latin typeface="+mn-ea"/>
                <a:ea typeface="+mn-ea"/>
              </a:rPr>
              <a:t>block</a:t>
            </a:r>
            <a:r>
              <a:rPr lang="ko-KR" altLang="en-US" sz="1600" dirty="0">
                <a:latin typeface="+mn-ea"/>
                <a:ea typeface="+mn-ea"/>
              </a:rPr>
              <a:t>을 디스크에 저장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그러나 </a:t>
            </a:r>
            <a:r>
              <a:rPr lang="en-US" altLang="ko-KR" sz="1600" dirty="0">
                <a:latin typeface="+mn-ea"/>
                <a:ea typeface="+mn-ea"/>
              </a:rPr>
              <a:t>disk reading</a:t>
            </a:r>
            <a:r>
              <a:rPr lang="ko-KR" altLang="en-US" sz="1600" dirty="0">
                <a:latin typeface="+mn-ea"/>
                <a:ea typeface="+mn-ea"/>
              </a:rPr>
              <a:t>에 많은 시간이 들기 때문에 이를 위해 </a:t>
            </a:r>
            <a:r>
              <a:rPr lang="en-US" altLang="ko-KR" sz="1600" dirty="0">
                <a:latin typeface="+mn-ea"/>
                <a:ea typeface="+mn-ea"/>
              </a:rPr>
              <a:t>block compression</a:t>
            </a:r>
            <a:r>
              <a:rPr lang="ko-KR" altLang="en-US" sz="1600" dirty="0">
                <a:latin typeface="+mn-ea"/>
                <a:ea typeface="+mn-ea"/>
              </a:rPr>
              <a:t>과 </a:t>
            </a:r>
            <a:r>
              <a:rPr lang="en-US" altLang="ko-KR" sz="1600" dirty="0">
                <a:latin typeface="+mn-ea"/>
                <a:ea typeface="+mn-ea"/>
              </a:rPr>
              <a:t>block </a:t>
            </a:r>
            <a:r>
              <a:rPr lang="en-US" altLang="ko-KR" sz="1600" dirty="0" err="1">
                <a:latin typeface="+mn-ea"/>
                <a:ea typeface="+mn-ea"/>
              </a:rPr>
              <a:t>sharding</a:t>
            </a:r>
            <a:r>
              <a:rPr lang="ko-KR" altLang="en-US" sz="1600" dirty="0">
                <a:latin typeface="+mn-ea"/>
                <a:ea typeface="+mn-ea"/>
              </a:rPr>
              <a:t>을 사용</a:t>
            </a: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E98A1E-9E85-4D66-BB03-32CE6E7D931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XGBoost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eXtreme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Gradient Boost)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087362"/>
      </p:ext>
    </p:extLst>
  </p:cSld>
  <p:clrMapOvr>
    <a:masterClrMapping/>
  </p:clrMapOvr>
  <p:transition>
    <p:fade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ED88E-CB87-4B3E-B7CF-35B726172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3814" y="3493725"/>
            <a:ext cx="6003806" cy="317824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EC22F4-3A8F-4DD1-9A94-3DBB2330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380" y="977626"/>
            <a:ext cx="6264870" cy="25160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0C141-94CB-413C-8CB4-2211140DC35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XGBoost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eXtreme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Gradient Boost)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357309"/>
      </p:ext>
    </p:extLst>
  </p:cSld>
  <p:clrMapOvr>
    <a:masterClrMapping/>
  </p:clrMapOvr>
  <p:transition>
    <p:fade/>
  </p:transition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5" y="1052670"/>
            <a:ext cx="9181720" cy="5574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General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booster : </a:t>
            </a:r>
            <a:r>
              <a:rPr lang="en-US" altLang="ko-KR" sz="1600" dirty="0" err="1">
                <a:latin typeface="+mn-ea"/>
                <a:ea typeface="+mn-ea"/>
              </a:rPr>
              <a:t>gbtree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gblinear</a:t>
            </a:r>
            <a:r>
              <a:rPr lang="en-US" altLang="ko-KR" sz="1600" dirty="0">
                <a:latin typeface="+mn-ea"/>
                <a:ea typeface="+mn-ea"/>
              </a:rPr>
              <a:t>, dart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nthread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병렬처리 쓰레드 개수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num_feature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: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feature </a:t>
            </a:r>
            <a:r>
              <a:rPr lang="ko-KR" altLang="en-US" sz="1600" dirty="0">
                <a:latin typeface="+mn-ea"/>
                <a:ea typeface="+mn-ea"/>
              </a:rPr>
              <a:t>개수 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Booster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eta : learning rate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gamma : information gain </a:t>
            </a:r>
            <a:r>
              <a:rPr lang="ko-KR" altLang="en-US" sz="1600" dirty="0">
                <a:latin typeface="+mn-ea"/>
                <a:ea typeface="+mn-ea"/>
              </a:rPr>
              <a:t>에서 사용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값을 커질수록 트리의 깊이가 낮아짐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lambda : L2 regularization weights, </a:t>
            </a:r>
            <a:r>
              <a:rPr lang="ko-KR" altLang="en-US" sz="1600" dirty="0">
                <a:latin typeface="+mn-ea"/>
                <a:ea typeface="+mn-ea"/>
              </a:rPr>
              <a:t>클수록 모델 복잡도 감소 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alpha : L1 regularization weights, </a:t>
            </a:r>
            <a:r>
              <a:rPr lang="ko-KR" altLang="en-US" sz="1600" dirty="0">
                <a:latin typeface="+mn-ea"/>
                <a:ea typeface="+mn-ea"/>
              </a:rPr>
              <a:t>클수록 모델 복잡도 감소</a:t>
            </a: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Learning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task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objective : </a:t>
            </a:r>
            <a:r>
              <a:rPr lang="ko-KR" altLang="en-US" sz="1600" dirty="0">
                <a:latin typeface="+mn-ea"/>
                <a:ea typeface="+mn-ea"/>
              </a:rPr>
              <a:t>목적함수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reg:linear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binary:logistic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eval_metric</a:t>
            </a:r>
            <a:r>
              <a:rPr lang="en-US" altLang="ko-KR" sz="1600" dirty="0">
                <a:latin typeface="+mn-ea"/>
                <a:ea typeface="+mn-ea"/>
              </a:rPr>
              <a:t> : </a:t>
            </a:r>
            <a:r>
              <a:rPr lang="ko-KR" altLang="en-US" sz="1600" dirty="0">
                <a:latin typeface="+mn-ea"/>
                <a:ea typeface="+mn-ea"/>
              </a:rPr>
              <a:t>모델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평가 함수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rmse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logloss</a:t>
            </a:r>
            <a:r>
              <a:rPr lang="en-US" altLang="ko-KR" sz="1600" dirty="0">
                <a:latin typeface="+mn-ea"/>
                <a:ea typeface="+mn-ea"/>
              </a:rPr>
              <a:t>, map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Command line parameters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num_rounds</a:t>
            </a:r>
            <a:r>
              <a:rPr lang="en-US" altLang="ko-KR" sz="1600" dirty="0">
                <a:latin typeface="+mn-ea"/>
                <a:ea typeface="+mn-ea"/>
              </a:rPr>
              <a:t> : boosting</a:t>
            </a:r>
            <a:r>
              <a:rPr lang="ko-KR" altLang="en-US" sz="1600" dirty="0">
                <a:latin typeface="+mn-ea"/>
                <a:ea typeface="+mn-ea"/>
              </a:rPr>
              <a:t> 라운드 결정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A4FF54-C6F8-44AF-A533-3C17FF80FEC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XGBoost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</a:t>
            </a: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eXtreme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 Gradient Boost)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545699"/>
      </p:ext>
    </p:extLst>
  </p:cSld>
  <p:clrMapOvr>
    <a:masterClrMapping/>
  </p:clrMapOvr>
  <p:transition>
    <p:fade/>
  </p:transition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5" y="1050426"/>
            <a:ext cx="918172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GOSS(Gradient-based One-Side Sampling)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데이터 인스턴스를 줄이는 것과 정확도 사이의 균형을 맞춘 기법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는 데이터 인스턴스를 줄이는 </a:t>
            </a:r>
            <a:r>
              <a:rPr lang="en-US" altLang="ko-KR" sz="1600" dirty="0">
                <a:latin typeface="+mn-ea"/>
                <a:ea typeface="+mn-ea"/>
              </a:rPr>
              <a:t>sampling</a:t>
            </a:r>
            <a:r>
              <a:rPr lang="ko-KR" altLang="en-US" sz="1600" dirty="0">
                <a:latin typeface="+mn-ea"/>
                <a:ea typeface="+mn-ea"/>
              </a:rPr>
              <a:t>에 유용한 정보로 활용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특히</a:t>
            </a:r>
            <a:r>
              <a:rPr lang="en-US" altLang="ko-KR" sz="1600" dirty="0">
                <a:latin typeface="+mn-ea"/>
                <a:ea typeface="+mn-ea"/>
              </a:rPr>
              <a:t>, gradient</a:t>
            </a:r>
            <a:r>
              <a:rPr lang="ko-KR" altLang="en-US" sz="1600" dirty="0">
                <a:latin typeface="+mn-ea"/>
                <a:ea typeface="+mn-ea"/>
              </a:rPr>
              <a:t>가 큰 경우는 훈련이 덜 되었으며 작은 경우는 훈련이 충분히 된 경우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가 큰 경우 </a:t>
            </a:r>
            <a:r>
              <a:rPr lang="en-US" altLang="ko-KR" sz="1600" dirty="0">
                <a:latin typeface="+mn-ea"/>
                <a:ea typeface="+mn-ea"/>
              </a:rPr>
              <a:t>information gain</a:t>
            </a:r>
            <a:r>
              <a:rPr lang="ko-KR" altLang="en-US" sz="1600" dirty="0">
                <a:latin typeface="+mn-ea"/>
                <a:ea typeface="+mn-ea"/>
              </a:rPr>
              <a:t>에 더 많이 영향을 줄 것이기 때문에 큰 </a:t>
            </a: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의 인스턴스는 유지하고 작은 </a:t>
            </a: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의 인스턴스를 일부분 제거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하지만 작은 </a:t>
            </a:r>
            <a:r>
              <a:rPr lang="en-US" altLang="ko-KR" sz="1600" dirty="0">
                <a:latin typeface="+mn-ea"/>
                <a:ea typeface="+mn-ea"/>
              </a:rPr>
              <a:t>gradient </a:t>
            </a:r>
            <a:r>
              <a:rPr lang="ko-KR" altLang="en-US" sz="1600" dirty="0">
                <a:latin typeface="+mn-ea"/>
                <a:ea typeface="+mn-ea"/>
              </a:rPr>
              <a:t>인스턴스의 일부분을 제거했기 때문에 </a:t>
            </a:r>
            <a:r>
              <a:rPr lang="en-US" altLang="ko-KR" sz="1600" dirty="0">
                <a:latin typeface="+mn-ea"/>
                <a:ea typeface="+mn-ea"/>
              </a:rPr>
              <a:t>Information Gain</a:t>
            </a:r>
            <a:r>
              <a:rPr lang="ko-KR" altLang="en-US" sz="1600" dirty="0">
                <a:latin typeface="+mn-ea"/>
                <a:ea typeface="+mn-ea"/>
              </a:rPr>
              <a:t>을 계산할 때 작은 </a:t>
            </a: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에 대해 상수를 곱해 보완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여기서 상수는 </a:t>
            </a:r>
            <a:r>
              <a:rPr lang="en-US" altLang="ko-KR" sz="1600" dirty="0">
                <a:latin typeface="+mn-ea"/>
                <a:ea typeface="+mn-ea"/>
              </a:rPr>
              <a:t>(1-a)/b</a:t>
            </a:r>
            <a:r>
              <a:rPr lang="ko-KR" altLang="en-US" sz="1600" dirty="0">
                <a:latin typeface="+mn-ea"/>
                <a:ea typeface="+mn-ea"/>
              </a:rPr>
              <a:t>이며 </a:t>
            </a:r>
            <a:r>
              <a:rPr lang="en-US" altLang="ko-KR" sz="1600" dirty="0">
                <a:latin typeface="+mn-ea"/>
                <a:ea typeface="+mn-ea"/>
              </a:rPr>
              <a:t>gradient </a:t>
            </a:r>
            <a:r>
              <a:rPr lang="ko-KR" altLang="en-US" sz="1600" dirty="0">
                <a:latin typeface="+mn-ea"/>
                <a:ea typeface="+mn-ea"/>
              </a:rPr>
              <a:t>를 크기 순으로 정렬했을 때 </a:t>
            </a:r>
            <a:r>
              <a:rPr lang="en-US" altLang="ko-KR" sz="1600" dirty="0">
                <a:latin typeface="+mn-ea"/>
                <a:ea typeface="+mn-ea"/>
              </a:rPr>
              <a:t>a</a:t>
            </a:r>
            <a:r>
              <a:rPr lang="ko-KR" altLang="en-US" sz="1600" dirty="0">
                <a:latin typeface="+mn-ea"/>
                <a:ea typeface="+mn-ea"/>
              </a:rPr>
              <a:t>는 큰 </a:t>
            </a:r>
            <a:r>
              <a:rPr lang="en-US" altLang="ko-KR" sz="1600" dirty="0">
                <a:latin typeface="+mn-ea"/>
                <a:ea typeface="+mn-ea"/>
              </a:rPr>
              <a:t>gradient</a:t>
            </a:r>
            <a:r>
              <a:rPr lang="ko-KR" altLang="en-US" sz="1600" dirty="0">
                <a:latin typeface="+mn-ea"/>
                <a:ea typeface="+mn-ea"/>
              </a:rPr>
              <a:t>에 대한 비율이며 </a:t>
            </a:r>
            <a:r>
              <a:rPr lang="en-US" altLang="ko-KR" sz="1600" dirty="0">
                <a:latin typeface="+mn-ea"/>
                <a:ea typeface="+mn-ea"/>
              </a:rPr>
              <a:t>b</a:t>
            </a:r>
            <a:r>
              <a:rPr lang="ko-KR" altLang="en-US" sz="1600" dirty="0">
                <a:latin typeface="+mn-ea"/>
                <a:ea typeface="+mn-ea"/>
              </a:rPr>
              <a:t>는 나머지 데이터에 대해 </a:t>
            </a:r>
            <a:r>
              <a:rPr lang="en-US" altLang="ko-KR" sz="1600" dirty="0">
                <a:latin typeface="+mn-ea"/>
                <a:ea typeface="+mn-ea"/>
              </a:rPr>
              <a:t>sampling</a:t>
            </a:r>
            <a:r>
              <a:rPr lang="ko-KR" altLang="en-US" sz="1600" dirty="0">
                <a:latin typeface="+mn-ea"/>
                <a:ea typeface="+mn-ea"/>
              </a:rPr>
              <a:t>할 비율</a:t>
            </a:r>
            <a:r>
              <a:rPr lang="en-US" altLang="ko-KR" sz="1600" dirty="0">
                <a:latin typeface="+mn-ea"/>
                <a:ea typeface="+mn-ea"/>
              </a:rPr>
              <a:t>. </a:t>
            </a:r>
            <a:r>
              <a:rPr lang="ko-KR" altLang="en-US" sz="1600" dirty="0">
                <a:latin typeface="+mn-ea"/>
                <a:ea typeface="+mn-ea"/>
              </a:rPr>
              <a:t>이를 통해 </a:t>
            </a:r>
            <a:r>
              <a:rPr lang="en-US" altLang="ko-KR" sz="1600" dirty="0">
                <a:latin typeface="+mn-ea"/>
                <a:ea typeface="+mn-ea"/>
              </a:rPr>
              <a:t>Information Gain</a:t>
            </a:r>
            <a:r>
              <a:rPr lang="ko-KR" altLang="en-US" sz="1600" dirty="0">
                <a:latin typeface="+mn-ea"/>
                <a:ea typeface="+mn-ea"/>
              </a:rPr>
              <a:t>을 계산할 때 </a:t>
            </a:r>
            <a:r>
              <a:rPr lang="en-US" altLang="ko-KR" sz="1600" dirty="0">
                <a:latin typeface="+mn-ea"/>
                <a:ea typeface="+mn-ea"/>
              </a:rPr>
              <a:t>down sampling </a:t>
            </a:r>
            <a:r>
              <a:rPr lang="ko-KR" altLang="en-US" sz="1600" dirty="0">
                <a:latin typeface="+mn-ea"/>
                <a:ea typeface="+mn-ea"/>
              </a:rPr>
              <a:t>값들에 대해 보정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9F1519-8D55-49B5-B653-D77B0E4D693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LightGBM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11279"/>
      </p:ext>
    </p:extLst>
  </p:cSld>
  <p:clrMapOvr>
    <a:masterClrMapping/>
  </p:clrMapOvr>
  <p:transition>
    <p:fade/>
  </p:transition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4" y="836640"/>
            <a:ext cx="8959559" cy="4575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dirty="0">
                <a:latin typeface="+mn-ea"/>
                <a:ea typeface="+mn-ea"/>
              </a:rPr>
              <a:t>EFB(Exclusive Feature Bundling)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고차원 데이터는 </a:t>
            </a:r>
            <a:r>
              <a:rPr lang="en-US" altLang="ko-KR" sz="1400" dirty="0">
                <a:latin typeface="+mn-ea"/>
                <a:ea typeface="+mn-ea"/>
              </a:rPr>
              <a:t>sparse</a:t>
            </a:r>
            <a:r>
              <a:rPr lang="ko-KR" altLang="en-US" sz="1400" dirty="0">
                <a:latin typeface="+mn-ea"/>
                <a:ea typeface="+mn-ea"/>
              </a:rPr>
              <a:t>한 경우가 많으며 특히 </a:t>
            </a:r>
            <a:r>
              <a:rPr lang="en-US" altLang="ko-KR" sz="1400" dirty="0">
                <a:latin typeface="+mn-ea"/>
                <a:ea typeface="+mn-ea"/>
              </a:rPr>
              <a:t>sparse feature </a:t>
            </a:r>
            <a:r>
              <a:rPr lang="ko-KR" altLang="en-US" sz="1400" dirty="0">
                <a:latin typeface="+mn-ea"/>
                <a:ea typeface="+mn-ea"/>
              </a:rPr>
              <a:t>공간에서 많은 </a:t>
            </a:r>
            <a:r>
              <a:rPr lang="en-US" altLang="ko-KR" sz="1400" dirty="0" err="1">
                <a:latin typeface="+mn-ea"/>
                <a:ea typeface="+mn-ea"/>
              </a:rPr>
              <a:t>featrue</a:t>
            </a:r>
            <a:r>
              <a:rPr lang="ko-KR" altLang="en-US" sz="1400" dirty="0">
                <a:latin typeface="+mn-ea"/>
                <a:ea typeface="+mn-ea"/>
              </a:rPr>
              <a:t>들은 상호 배타적이다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>
                <a:latin typeface="+mn-ea"/>
                <a:ea typeface="+mn-ea"/>
              </a:rPr>
              <a:t>즉</a:t>
            </a:r>
            <a:r>
              <a:rPr lang="en-US" altLang="ko-KR" sz="1400" dirty="0">
                <a:latin typeface="+mn-ea"/>
                <a:ea typeface="+mn-ea"/>
              </a:rPr>
              <a:t>, 0</a:t>
            </a:r>
            <a:r>
              <a:rPr lang="ko-KR" altLang="en-US" sz="1400" dirty="0">
                <a:latin typeface="+mn-ea"/>
                <a:ea typeface="+mn-ea"/>
              </a:rPr>
              <a:t>이 아닌 값을 동시에 갖는 경우가 거의 없다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상호 배타적인 </a:t>
            </a:r>
            <a:r>
              <a:rPr lang="en-US" altLang="ko-KR" sz="1400" dirty="0">
                <a:latin typeface="+mn-ea"/>
                <a:ea typeface="+mn-ea"/>
              </a:rPr>
              <a:t>feature</a:t>
            </a:r>
            <a:r>
              <a:rPr lang="ko-KR" altLang="en-US" sz="1400" dirty="0">
                <a:latin typeface="+mn-ea"/>
                <a:ea typeface="+mn-ea"/>
              </a:rPr>
              <a:t>들을 하나의 </a:t>
            </a:r>
            <a:r>
              <a:rPr lang="en-US" altLang="ko-KR" sz="1400" dirty="0">
                <a:latin typeface="+mn-ea"/>
                <a:ea typeface="+mn-ea"/>
              </a:rPr>
              <a:t>feature</a:t>
            </a:r>
            <a:r>
              <a:rPr lang="ko-KR" altLang="en-US" sz="1400" dirty="0">
                <a:latin typeface="+mn-ea"/>
                <a:ea typeface="+mn-ea"/>
              </a:rPr>
              <a:t>로 묶어 정확도의 감소없이 훈련속도를 높이기 위한 방법이다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  <a:ea typeface="+mn-ea"/>
              </a:rPr>
              <a:t>상호 배타적인 </a:t>
            </a:r>
            <a:r>
              <a:rPr lang="en-US" altLang="ko-KR" sz="1400" dirty="0">
                <a:latin typeface="+mn-ea"/>
                <a:ea typeface="+mn-ea"/>
              </a:rPr>
              <a:t>sparse</a:t>
            </a:r>
            <a:r>
              <a:rPr lang="ko-KR" altLang="en-US" sz="1400" dirty="0">
                <a:latin typeface="+mn-ea"/>
                <a:ea typeface="+mn-ea"/>
              </a:rPr>
              <a:t>한 </a:t>
            </a:r>
            <a:r>
              <a:rPr lang="en-US" altLang="ko-KR" sz="1400" dirty="0">
                <a:latin typeface="+mn-ea"/>
                <a:ea typeface="+mn-ea"/>
              </a:rPr>
              <a:t>feature</a:t>
            </a:r>
            <a:r>
              <a:rPr lang="ko-KR" altLang="en-US" sz="1400" dirty="0">
                <a:latin typeface="+mn-ea"/>
                <a:ea typeface="+mn-ea"/>
              </a:rPr>
              <a:t>를 </a:t>
            </a:r>
            <a:r>
              <a:rPr lang="en-US" altLang="ko-KR" sz="1400" dirty="0">
                <a:latin typeface="+mn-ea"/>
                <a:ea typeface="+mn-ea"/>
              </a:rPr>
              <a:t>bundle</a:t>
            </a:r>
            <a:r>
              <a:rPr lang="ko-KR" altLang="en-US" sz="1400" dirty="0">
                <a:latin typeface="+mn-ea"/>
                <a:ea typeface="+mn-ea"/>
              </a:rPr>
              <a:t>하여 적은 수의 </a:t>
            </a:r>
            <a:r>
              <a:rPr lang="en-US" altLang="ko-KR" sz="1400" dirty="0">
                <a:latin typeface="+mn-ea"/>
                <a:ea typeface="+mn-ea"/>
              </a:rPr>
              <a:t>dense feature</a:t>
            </a:r>
            <a:r>
              <a:rPr lang="ko-KR" altLang="en-US" sz="1400" dirty="0">
                <a:latin typeface="+mn-ea"/>
                <a:ea typeface="+mn-ea"/>
              </a:rPr>
              <a:t>로 만들고 계산의 효율성을 높일 수 있다</a:t>
            </a:r>
            <a:r>
              <a:rPr lang="en-US" altLang="ko-KR" sz="1400" dirty="0">
                <a:latin typeface="+mn-ea"/>
                <a:ea typeface="+mn-ea"/>
              </a:rPr>
              <a:t>.</a:t>
            </a: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dirty="0">
                <a:latin typeface="+mn-ea"/>
                <a:ea typeface="+mn-ea"/>
              </a:rPr>
              <a:t>트리성장방식</a:t>
            </a:r>
            <a:endParaRPr lang="en-US" altLang="ko-KR" sz="14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 Level-wise tree growth : </a:t>
            </a:r>
            <a:r>
              <a:rPr lang="ko-KR" altLang="en-US" sz="1400" dirty="0">
                <a:latin typeface="+mn-ea"/>
                <a:ea typeface="+mn-ea"/>
              </a:rPr>
              <a:t>트리의 깊이를 줄이고 </a:t>
            </a:r>
            <a:r>
              <a:rPr lang="ko-KR" altLang="en-US" sz="1400" dirty="0" err="1">
                <a:latin typeface="+mn-ea"/>
                <a:ea typeface="+mn-ea"/>
              </a:rPr>
              <a:t>균형있게</a:t>
            </a:r>
            <a:r>
              <a:rPr lang="ko-KR" altLang="en-US" sz="1400" dirty="0">
                <a:latin typeface="+mn-ea"/>
                <a:ea typeface="+mn-ea"/>
              </a:rPr>
              <a:t> 만들기 위해서 </a:t>
            </a:r>
            <a:r>
              <a:rPr lang="en-US" altLang="ko-KR" sz="1400" dirty="0">
                <a:latin typeface="+mn-ea"/>
                <a:ea typeface="+mn-ea"/>
              </a:rPr>
              <a:t>root </a:t>
            </a:r>
            <a:r>
              <a:rPr lang="ko-KR" altLang="en-US" sz="1400" dirty="0">
                <a:latin typeface="+mn-ea"/>
                <a:ea typeface="+mn-ea"/>
              </a:rPr>
              <a:t>노드와 가까운 노드를 우선적으로 순회하여 </a:t>
            </a:r>
            <a:r>
              <a:rPr lang="ko-KR" altLang="en-US" sz="1400" dirty="0" err="1">
                <a:latin typeface="+mn-ea"/>
                <a:ea typeface="+mn-ea"/>
              </a:rPr>
              <a:t>수평성장하는</a:t>
            </a:r>
            <a:r>
              <a:rPr lang="ko-KR" altLang="en-US" sz="1400" dirty="0">
                <a:latin typeface="+mn-ea"/>
                <a:ea typeface="+mn-ea"/>
              </a:rPr>
              <a:t> 방법</a:t>
            </a:r>
            <a:r>
              <a:rPr lang="en-US" altLang="ko-KR" sz="1400" dirty="0">
                <a:latin typeface="+mn-ea"/>
                <a:ea typeface="+mn-ea"/>
              </a:rPr>
              <a:t>. level-wise</a:t>
            </a:r>
            <a:r>
              <a:rPr lang="ko-KR" altLang="en-US" sz="1400" dirty="0">
                <a:latin typeface="+mn-ea"/>
                <a:ea typeface="+mn-ea"/>
              </a:rPr>
              <a:t>의 경우 균형을 잡기 위한 추가 연산이 필요하지만 어느 정도 </a:t>
            </a:r>
            <a:r>
              <a:rPr lang="en-US" altLang="ko-KR" sz="1400" dirty="0">
                <a:latin typeface="+mn-ea"/>
                <a:ea typeface="+mn-ea"/>
              </a:rPr>
              <a:t>regularized training</a:t>
            </a:r>
            <a:r>
              <a:rPr lang="ko-KR" altLang="en-US" sz="1400" dirty="0">
                <a:latin typeface="+mn-ea"/>
                <a:ea typeface="+mn-ea"/>
              </a:rPr>
              <a:t>으로 </a:t>
            </a:r>
            <a:r>
              <a:rPr lang="ko-KR" altLang="en-US" sz="1400" dirty="0" err="1">
                <a:latin typeface="+mn-ea"/>
                <a:ea typeface="+mn-ea"/>
              </a:rPr>
              <a:t>여겨짐</a:t>
            </a:r>
            <a:endParaRPr lang="en-US" altLang="ko-KR" sz="14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  <a:ea typeface="+mn-ea"/>
              </a:rPr>
              <a:t>leaf-wise tree growth : loss </a:t>
            </a:r>
            <a:r>
              <a:rPr lang="ko-KR" altLang="en-US" sz="1400" dirty="0">
                <a:latin typeface="+mn-ea"/>
                <a:ea typeface="+mn-ea"/>
              </a:rPr>
              <a:t>변화가 가장 큰 노드에서 분할하여 성장하는 수직 성장 방식</a:t>
            </a:r>
            <a:r>
              <a:rPr lang="en-US" altLang="ko-KR" sz="1400" dirty="0">
                <a:latin typeface="+mn-ea"/>
                <a:ea typeface="+mn-ea"/>
              </a:rPr>
              <a:t>. </a:t>
            </a:r>
            <a:r>
              <a:rPr lang="ko-KR" altLang="en-US" sz="1400" dirty="0" err="1">
                <a:latin typeface="+mn-ea"/>
                <a:ea typeface="+mn-ea"/>
              </a:rPr>
              <a:t>비대칭적인</a:t>
            </a:r>
            <a:r>
              <a:rPr lang="ko-KR" altLang="en-US" sz="1400" dirty="0">
                <a:latin typeface="+mn-ea"/>
                <a:ea typeface="+mn-ea"/>
              </a:rPr>
              <a:t> 트리를 생성하지만 </a:t>
            </a:r>
            <a:r>
              <a:rPr lang="en-US" altLang="ko-KR" sz="1400" dirty="0">
                <a:latin typeface="+mn-ea"/>
                <a:ea typeface="+mn-ea"/>
              </a:rPr>
              <a:t>loss </a:t>
            </a:r>
            <a:r>
              <a:rPr lang="ko-KR" altLang="en-US" sz="1400" dirty="0">
                <a:latin typeface="+mn-ea"/>
                <a:ea typeface="+mn-ea"/>
              </a:rPr>
              <a:t>변화를 기준으로 분할하기 때문에 </a:t>
            </a:r>
            <a:r>
              <a:rPr lang="en-US" altLang="ko-KR" sz="1400" dirty="0">
                <a:latin typeface="+mn-ea"/>
                <a:ea typeface="+mn-ea"/>
              </a:rPr>
              <a:t>level-wise</a:t>
            </a:r>
            <a:r>
              <a:rPr lang="ko-KR" altLang="en-US" sz="1400" dirty="0">
                <a:latin typeface="+mn-ea"/>
                <a:ea typeface="+mn-ea"/>
              </a:rPr>
              <a:t>에 비해 예측 오류손실이 작거나 빠르게 도달할 수 있음</a:t>
            </a:r>
            <a:r>
              <a:rPr lang="en-US" altLang="ko-KR" sz="1400" dirty="0">
                <a:latin typeface="+mn-ea"/>
                <a:ea typeface="+mn-ea"/>
              </a:rPr>
              <a:t> </a:t>
            </a:r>
          </a:p>
        </p:txBody>
      </p:sp>
      <p:pic>
        <p:nvPicPr>
          <p:cNvPr id="240644" name="Picture 4" descr="머신러닝 ensemble lightgbm 알고리즘이란? - python 예제와 함께 살펴보자">
            <a:extLst>
              <a:ext uri="{FF2B5EF4-FFF2-40B4-BE49-F238E27FC236}">
                <a16:creationId xmlns:a16="http://schemas.microsoft.com/office/drawing/2014/main" id="{2FDA6903-73B7-47D0-8A06-F4E0102B2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050" y="5075693"/>
            <a:ext cx="3566980" cy="166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BEDFB-4DD0-414A-82E1-B38BE74619F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LightGBM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365129"/>
      </p:ext>
    </p:extLst>
  </p:cSld>
  <p:clrMapOvr>
    <a:masterClrMapping/>
  </p:clrMapOvr>
  <p:transition>
    <p:fade/>
  </p:transition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5" y="908650"/>
            <a:ext cx="9182165" cy="3358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기존</a:t>
            </a:r>
            <a:r>
              <a:rPr lang="en-US" altLang="ko-KR" sz="1600" dirty="0">
                <a:latin typeface="+mn-ea"/>
                <a:ea typeface="+mn-ea"/>
              </a:rPr>
              <a:t> boosting </a:t>
            </a:r>
            <a:r>
              <a:rPr lang="ko-KR" altLang="en-US" sz="1600" dirty="0">
                <a:latin typeface="+mn-ea"/>
                <a:ea typeface="+mn-ea"/>
              </a:rPr>
              <a:t>알고리즘의 문제점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느린 학습속도</a:t>
            </a:r>
            <a:r>
              <a:rPr lang="en-US" altLang="ko-KR" sz="1600" dirty="0">
                <a:latin typeface="+mn-ea"/>
                <a:ea typeface="+mn-ea"/>
              </a:rPr>
              <a:t>, Overfitting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Prediction shift, target leakage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Level-wised tree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Ordering boosting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기존의 </a:t>
            </a:r>
            <a:r>
              <a:rPr lang="en-US" altLang="ko-KR" sz="1600" dirty="0">
                <a:latin typeface="+mn-ea"/>
                <a:ea typeface="+mn-ea"/>
              </a:rPr>
              <a:t>boosting</a:t>
            </a:r>
            <a:r>
              <a:rPr lang="ko-KR" altLang="en-US" sz="1600" dirty="0">
                <a:latin typeface="+mn-ea"/>
                <a:ea typeface="+mn-ea"/>
              </a:rPr>
              <a:t> 모델이 일괄적으로 모든 훈련 데이터를 대상으로 </a:t>
            </a:r>
            <a:r>
              <a:rPr lang="ko-KR" altLang="en-US" sz="1600" dirty="0" err="1">
                <a:latin typeface="+mn-ea"/>
                <a:ea typeface="+mn-ea"/>
              </a:rPr>
              <a:t>잔차계산을</a:t>
            </a:r>
            <a:r>
              <a:rPr lang="ko-KR" altLang="en-US" sz="1600" dirty="0">
                <a:latin typeface="+mn-ea"/>
                <a:ea typeface="+mn-ea"/>
              </a:rPr>
              <a:t> 했다면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en-US" altLang="ko-KR" sz="1600" dirty="0" err="1">
                <a:latin typeface="+mn-ea"/>
                <a:ea typeface="+mn-ea"/>
              </a:rPr>
              <a:t>Catboost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는 일부만 가지고 </a:t>
            </a:r>
            <a:r>
              <a:rPr lang="ko-KR" altLang="en-US" sz="1600" dirty="0" err="1">
                <a:latin typeface="+mn-ea"/>
                <a:ea typeface="+mn-ea"/>
              </a:rPr>
              <a:t>잔차계산을</a:t>
            </a:r>
            <a:r>
              <a:rPr lang="ko-KR" altLang="en-US" sz="1600" dirty="0">
                <a:latin typeface="+mn-ea"/>
                <a:ea typeface="+mn-ea"/>
              </a:rPr>
              <a:t> 한 뒤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이걸로 모델을 만들고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그 뒤에 데이터의 </a:t>
            </a:r>
            <a:r>
              <a:rPr lang="ko-KR" altLang="en-US" sz="1600" dirty="0" err="1">
                <a:latin typeface="+mn-ea"/>
                <a:ea typeface="+mn-ea"/>
              </a:rPr>
              <a:t>잔차는</a:t>
            </a:r>
            <a:r>
              <a:rPr lang="ko-KR" altLang="en-US" sz="1600" dirty="0">
                <a:latin typeface="+mn-ea"/>
                <a:ea typeface="+mn-ea"/>
              </a:rPr>
              <a:t> 이 모델로 예측한 값을 사용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241666" name="Picture 2">
            <a:extLst>
              <a:ext uri="{FF2B5EF4-FFF2-40B4-BE49-F238E27FC236}">
                <a16:creationId xmlns:a16="http://schemas.microsoft.com/office/drawing/2014/main" id="{D34F7E6C-08CC-48F4-998B-8B7A81D88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65" y="4077090"/>
            <a:ext cx="3299265" cy="25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1DDE5413-82C3-4842-9717-A040686D40B4}"/>
              </a:ext>
            </a:extLst>
          </p:cNvPr>
          <p:cNvSpPr/>
          <p:nvPr/>
        </p:nvSpPr>
        <p:spPr>
          <a:xfrm>
            <a:off x="4094824" y="4162979"/>
            <a:ext cx="5381611" cy="2304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b="0" dirty="0">
                <a:latin typeface="+mn-ea"/>
                <a:ea typeface="+mn-ea"/>
              </a:rPr>
              <a:t>먼저 </a:t>
            </a:r>
            <a:r>
              <a:rPr lang="en-US" altLang="ko-KR" sz="1400" b="0" dirty="0">
                <a:latin typeface="+mn-ea"/>
                <a:ea typeface="+mn-ea"/>
              </a:rPr>
              <a:t>x1 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ko-KR" altLang="en-US" sz="1400" b="0" dirty="0" err="1">
                <a:latin typeface="+mn-ea"/>
                <a:ea typeface="+mn-ea"/>
              </a:rPr>
              <a:t>잔차만</a:t>
            </a:r>
            <a:r>
              <a:rPr lang="ko-KR" altLang="en-US" sz="1400" b="0" dirty="0">
                <a:latin typeface="+mn-ea"/>
                <a:ea typeface="+mn-ea"/>
              </a:rPr>
              <a:t> 계산하고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이를 기반으로 모델을 생성</a:t>
            </a:r>
            <a:r>
              <a:rPr lang="en-US" altLang="ko-KR" sz="1400" b="0" dirty="0">
                <a:latin typeface="+mn-ea"/>
                <a:ea typeface="+mn-ea"/>
              </a:rPr>
              <a:t>. x2 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ko-KR" altLang="en-US" sz="1400" b="0" dirty="0" err="1">
                <a:latin typeface="+mn-ea"/>
                <a:ea typeface="+mn-ea"/>
              </a:rPr>
              <a:t>잔차를</a:t>
            </a:r>
            <a:r>
              <a:rPr lang="ko-KR" altLang="en-US" sz="1400" b="0" dirty="0">
                <a:latin typeface="+mn-ea"/>
                <a:ea typeface="+mn-ea"/>
              </a:rPr>
              <a:t> 이 모델로 예측</a:t>
            </a:r>
            <a:endParaRPr lang="en-US" altLang="ko-KR" sz="1400" b="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latin typeface="+mn-ea"/>
                <a:ea typeface="+mn-ea"/>
              </a:rPr>
              <a:t>x1, x2 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ko-KR" altLang="en-US" sz="1400" b="0" dirty="0" err="1">
                <a:latin typeface="+mn-ea"/>
                <a:ea typeface="+mn-ea"/>
              </a:rPr>
              <a:t>잔차를</a:t>
            </a:r>
            <a:r>
              <a:rPr lang="ko-KR" altLang="en-US" sz="1400" b="0" dirty="0">
                <a:latin typeface="+mn-ea"/>
                <a:ea typeface="+mn-ea"/>
              </a:rPr>
              <a:t> 가지고 모델 생성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  <a:r>
              <a:rPr lang="ko-KR" altLang="en-US" sz="1400" b="0" dirty="0">
                <a:latin typeface="+mn-ea"/>
                <a:ea typeface="+mn-ea"/>
              </a:rPr>
              <a:t>이를 기반으로 </a:t>
            </a:r>
            <a:r>
              <a:rPr lang="en-US" altLang="ko-KR" sz="1400" b="0" dirty="0">
                <a:latin typeface="+mn-ea"/>
                <a:ea typeface="+mn-ea"/>
              </a:rPr>
              <a:t>x3, x4 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ko-KR" altLang="en-US" sz="1400" b="0" dirty="0" err="1">
                <a:latin typeface="+mn-ea"/>
                <a:ea typeface="+mn-ea"/>
              </a:rPr>
              <a:t>잔차를</a:t>
            </a:r>
            <a:r>
              <a:rPr lang="ko-KR" altLang="en-US" sz="1400" b="0" dirty="0">
                <a:latin typeface="+mn-ea"/>
                <a:ea typeface="+mn-ea"/>
              </a:rPr>
              <a:t> 모델로 예측</a:t>
            </a:r>
            <a:endParaRPr lang="en-US" altLang="ko-KR" sz="1400" b="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latin typeface="+mn-ea"/>
                <a:ea typeface="+mn-ea"/>
              </a:rPr>
              <a:t>x1, x2, x3, x4 </a:t>
            </a:r>
            <a:r>
              <a:rPr lang="ko-KR" altLang="en-US" sz="1400" b="0" dirty="0">
                <a:latin typeface="+mn-ea"/>
                <a:ea typeface="+mn-ea"/>
              </a:rPr>
              <a:t>를 가지고 모델 생성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  <a:r>
              <a:rPr lang="ko-KR" altLang="en-US" sz="1400" b="0" dirty="0">
                <a:latin typeface="+mn-ea"/>
                <a:ea typeface="+mn-ea"/>
              </a:rPr>
              <a:t>이를 기반으로 </a:t>
            </a:r>
            <a:r>
              <a:rPr lang="en-US" altLang="ko-KR" sz="1400" b="0" dirty="0">
                <a:latin typeface="+mn-ea"/>
                <a:ea typeface="+mn-ea"/>
              </a:rPr>
              <a:t>x5, x6, z7, x8 </a:t>
            </a:r>
            <a:r>
              <a:rPr lang="ko-KR" altLang="en-US" sz="1400" b="0" dirty="0">
                <a:latin typeface="+mn-ea"/>
                <a:ea typeface="+mn-ea"/>
              </a:rPr>
              <a:t>의 </a:t>
            </a:r>
            <a:r>
              <a:rPr lang="ko-KR" altLang="en-US" sz="1400" b="0" dirty="0" err="1">
                <a:latin typeface="+mn-ea"/>
                <a:ea typeface="+mn-ea"/>
              </a:rPr>
              <a:t>잔차를</a:t>
            </a:r>
            <a:r>
              <a:rPr lang="ko-KR" altLang="en-US" sz="1400" b="0" dirty="0">
                <a:latin typeface="+mn-ea"/>
                <a:ea typeface="+mn-ea"/>
              </a:rPr>
              <a:t> 모델로 예측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b="0" dirty="0">
                <a:latin typeface="+mn-ea"/>
                <a:ea typeface="+mn-ea"/>
              </a:rPr>
              <a:t>4. ... </a:t>
            </a:r>
            <a:r>
              <a:rPr lang="ko-KR" altLang="en-US" sz="1400" b="0" dirty="0">
                <a:latin typeface="+mn-ea"/>
                <a:ea typeface="+mn-ea"/>
              </a:rPr>
              <a:t>반복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0EE178-6C93-47E7-B147-2E8E38B71D2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CatBoost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(categorical Boosting)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51087"/>
      </p:ext>
    </p:extLst>
  </p:cSld>
  <p:clrMapOvr>
    <a:masterClrMapping/>
  </p:clrMapOvr>
  <p:transition>
    <p:fade/>
  </p:transition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5" y="908650"/>
            <a:ext cx="9181720" cy="1512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Random Permutation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Ordered Boosting </a:t>
            </a:r>
            <a:r>
              <a:rPr lang="ko-KR" altLang="en-US" sz="1600" b="0" dirty="0">
                <a:latin typeface="+mn-ea"/>
                <a:ea typeface="+mn-ea"/>
              </a:rPr>
              <a:t>을 할 때 데이터를 </a:t>
            </a:r>
            <a:r>
              <a:rPr lang="ko-KR" altLang="en-US" sz="1600" b="0" dirty="0" err="1">
                <a:latin typeface="+mn-ea"/>
                <a:ea typeface="+mn-ea"/>
              </a:rPr>
              <a:t>셔플링하여</a:t>
            </a:r>
            <a:r>
              <a:rPr lang="ko-KR" altLang="en-US" sz="1600" b="0" dirty="0">
                <a:latin typeface="+mn-ea"/>
                <a:ea typeface="+mn-ea"/>
              </a:rPr>
              <a:t> 추출</a:t>
            </a:r>
            <a:r>
              <a:rPr lang="en-US" altLang="ko-KR" sz="1600" b="0" dirty="0">
                <a:latin typeface="+mn-ea"/>
                <a:ea typeface="+mn-ea"/>
              </a:rPr>
              <a:t>. Overfitting </a:t>
            </a:r>
            <a:r>
              <a:rPr lang="ko-KR" altLang="en-US" sz="1600" b="0" dirty="0">
                <a:latin typeface="+mn-ea"/>
                <a:ea typeface="+mn-ea"/>
              </a:rPr>
              <a:t> 방지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Ordered Target Encoding(Target Encoding, Mean Encoding, Response Encoding)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DE5413-82C3-4842-9717-A040686D40B4}"/>
              </a:ext>
            </a:extLst>
          </p:cNvPr>
          <p:cNvSpPr/>
          <p:nvPr/>
        </p:nvSpPr>
        <p:spPr>
          <a:xfrm>
            <a:off x="6062201" y="2198132"/>
            <a:ext cx="3564495" cy="2178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cloudy = (15 +14 +20 + 25)/4 = 18.5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cloudy </a:t>
            </a:r>
            <a:r>
              <a:rPr lang="ko-KR" altLang="en-US" sz="1400" b="0" dirty="0">
                <a:latin typeface="+mn-ea"/>
                <a:ea typeface="+mn-ea"/>
              </a:rPr>
              <a:t>를 </a:t>
            </a:r>
            <a:r>
              <a:rPr lang="en-US" altLang="ko-KR" sz="1400" b="0" dirty="0">
                <a:latin typeface="+mn-ea"/>
                <a:ea typeface="+mn-ea"/>
              </a:rPr>
              <a:t>cloudy </a:t>
            </a:r>
            <a:r>
              <a:rPr lang="ko-KR" altLang="en-US" sz="1400" b="0" dirty="0">
                <a:latin typeface="+mn-ea"/>
                <a:ea typeface="+mn-ea"/>
              </a:rPr>
              <a:t>를 가진 데이터들의 </a:t>
            </a:r>
            <a:r>
              <a:rPr lang="en-US" altLang="ko-KR" sz="1400" b="0" dirty="0" err="1">
                <a:latin typeface="+mn-ea"/>
                <a:ea typeface="+mn-ea"/>
              </a:rPr>
              <a:t>class_label</a:t>
            </a:r>
            <a:r>
              <a:rPr lang="en-US" altLang="ko-KR" sz="1400" b="0" dirty="0">
                <a:latin typeface="+mn-ea"/>
                <a:ea typeface="+mn-ea"/>
              </a:rPr>
              <a:t> </a:t>
            </a:r>
            <a:r>
              <a:rPr lang="ko-KR" altLang="en-US" sz="1400" b="0" dirty="0">
                <a:latin typeface="+mn-ea"/>
                <a:ea typeface="+mn-ea"/>
              </a:rPr>
              <a:t>의 값의 평균으로 인코딩</a:t>
            </a:r>
            <a:endParaRPr lang="en-US" altLang="ko-KR" sz="1400" b="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 Data Leakage : </a:t>
            </a:r>
            <a:r>
              <a:rPr lang="ko-KR" altLang="en-US" sz="1400" b="0" dirty="0" err="1">
                <a:latin typeface="+mn-ea"/>
                <a:ea typeface="+mn-ea"/>
              </a:rPr>
              <a:t>예측해야하는</a:t>
            </a:r>
            <a:r>
              <a:rPr lang="ko-KR" altLang="en-US" sz="1400" b="0" dirty="0">
                <a:latin typeface="+mn-ea"/>
                <a:ea typeface="+mn-ea"/>
              </a:rPr>
              <a:t> 값이 훈련 셋 피처에 들어가버리는 문제</a:t>
            </a:r>
          </a:p>
        </p:txBody>
      </p:sp>
      <p:pic>
        <p:nvPicPr>
          <p:cNvPr id="242690" name="Picture 2">
            <a:extLst>
              <a:ext uri="{FF2B5EF4-FFF2-40B4-BE49-F238E27FC236}">
                <a16:creationId xmlns:a16="http://schemas.microsoft.com/office/drawing/2014/main" id="{63B48E87-75AB-4C9F-80BB-915E40758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3" y="2306754"/>
            <a:ext cx="5298991" cy="1952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B87F342-E0BD-4E6E-8B20-120D134CD265}"/>
              </a:ext>
            </a:extLst>
          </p:cNvPr>
          <p:cNvSpPr/>
          <p:nvPr/>
        </p:nvSpPr>
        <p:spPr>
          <a:xfrm>
            <a:off x="1424510" y="4725181"/>
            <a:ext cx="7128990" cy="15220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latin typeface="+mn-ea"/>
                <a:ea typeface="+mn-ea"/>
              </a:rPr>
              <a:t>Friday, cloudy = (15+14)/2 = 15.5 </a:t>
            </a:r>
          </a:p>
          <a:p>
            <a:r>
              <a:rPr lang="en-US" altLang="ko-KR" sz="1600" b="0" dirty="0">
                <a:latin typeface="+mn-ea"/>
                <a:ea typeface="+mn-ea"/>
              </a:rPr>
              <a:t>Saturday, cloudy = (15+14+20)/3 = 16.3</a:t>
            </a:r>
          </a:p>
          <a:p>
            <a:endParaRPr lang="en-US" altLang="ko-KR" sz="1600" b="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latin typeface="+mn-ea"/>
                <a:ea typeface="+mn-ea"/>
              </a:rPr>
              <a:t>현재 데이터의 타겟 값을 사용하지 않고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이전 데이터들의 타겟 값을 사용</a:t>
            </a:r>
            <a:endParaRPr lang="en-US" altLang="ko-KR" sz="1600" b="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Overfitting </a:t>
            </a:r>
            <a:r>
              <a:rPr lang="ko-KR" altLang="en-US" sz="1600" b="0" dirty="0">
                <a:latin typeface="+mn-ea"/>
                <a:ea typeface="+mn-ea"/>
              </a:rPr>
              <a:t>방지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인코딩 값의 다양성 확보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07504B-A4FF-45E5-9FF0-50EA5DFCBED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CatBoost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(categorical Boosting)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559676"/>
      </p:ext>
    </p:extLst>
  </p:cSld>
  <p:clrMapOvr>
    <a:masterClrMapping/>
  </p:clrMapOvr>
  <p:transition>
    <p:fade/>
  </p:transition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CDE3B4AE-3294-41B8-A1CE-4D6D2AE9A549}"/>
              </a:ext>
            </a:extLst>
          </p:cNvPr>
          <p:cNvSpPr/>
          <p:nvPr/>
        </p:nvSpPr>
        <p:spPr>
          <a:xfrm>
            <a:off x="415925" y="908650"/>
            <a:ext cx="9181720" cy="5944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Categorical Feature Combinations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One-hot Encoding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latin typeface="+mn-ea"/>
                <a:ea typeface="+mn-ea"/>
              </a:rPr>
              <a:t>낮은 </a:t>
            </a:r>
            <a:r>
              <a:rPr lang="en-US" altLang="ko-KR" sz="1600" b="0" dirty="0">
                <a:latin typeface="+mn-ea"/>
                <a:ea typeface="+mn-ea"/>
              </a:rPr>
              <a:t>Cardinality </a:t>
            </a:r>
            <a:r>
              <a:rPr lang="ko-KR" altLang="en-US" sz="1600" b="0" dirty="0">
                <a:latin typeface="+mn-ea"/>
                <a:ea typeface="+mn-ea"/>
              </a:rPr>
              <a:t>를 가지는 범주형 변수에 한해서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기본적으로 </a:t>
            </a:r>
            <a:r>
              <a:rPr lang="en-US" altLang="ko-KR" sz="1600" b="0" dirty="0">
                <a:latin typeface="+mn-ea"/>
                <a:ea typeface="+mn-ea"/>
              </a:rPr>
              <a:t>One-hot encoding </a:t>
            </a:r>
            <a:r>
              <a:rPr lang="ko-KR" altLang="en-US" sz="1600" b="0" dirty="0">
                <a:latin typeface="+mn-ea"/>
                <a:ea typeface="+mn-ea"/>
              </a:rPr>
              <a:t>을 시행</a:t>
            </a:r>
            <a:endParaRPr lang="en-US" altLang="ko-KR" sz="16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Cardinality </a:t>
            </a:r>
            <a:r>
              <a:rPr lang="ko-KR" altLang="en-US" sz="1600" b="0" dirty="0">
                <a:latin typeface="+mn-ea"/>
                <a:ea typeface="+mn-ea"/>
              </a:rPr>
              <a:t>기준은 </a:t>
            </a:r>
            <a:r>
              <a:rPr lang="en-US" altLang="ko-KR" sz="1600" b="0" dirty="0" err="1">
                <a:latin typeface="+mn-ea"/>
                <a:ea typeface="+mn-ea"/>
              </a:rPr>
              <a:t>one_hot_max_size</a:t>
            </a:r>
            <a:r>
              <a:rPr lang="en-US" altLang="ko-KR" sz="1600" b="0" dirty="0">
                <a:latin typeface="+mn-ea"/>
                <a:ea typeface="+mn-ea"/>
              </a:rPr>
              <a:t> </a:t>
            </a:r>
            <a:r>
              <a:rPr lang="ko-KR" altLang="en-US" sz="1600" b="0" dirty="0">
                <a:latin typeface="+mn-ea"/>
                <a:ea typeface="+mn-ea"/>
              </a:rPr>
              <a:t>파라미터로 설정</a:t>
            </a:r>
            <a:endParaRPr lang="en-US" altLang="ko-KR" sz="1600" b="0" dirty="0">
              <a:latin typeface="+mn-ea"/>
              <a:ea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Optimized Parameter tuning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latin typeface="+mn-ea"/>
                <a:ea typeface="+mn-ea"/>
              </a:rPr>
              <a:t>기본 파라미터의 최적화</a:t>
            </a:r>
            <a:r>
              <a:rPr lang="en-US" altLang="ko-KR" sz="1600" b="0" dirty="0">
                <a:latin typeface="+mn-ea"/>
                <a:ea typeface="+mn-ea"/>
              </a:rPr>
              <a:t>, </a:t>
            </a:r>
            <a:r>
              <a:rPr lang="ko-KR" altLang="en-US" sz="1600" b="0" dirty="0">
                <a:latin typeface="+mn-ea"/>
                <a:ea typeface="+mn-ea"/>
              </a:rPr>
              <a:t>별도의 튜닝의 필요성이 크지 않음</a:t>
            </a:r>
            <a:endParaRPr lang="en-US" altLang="ko-KR" sz="1600" b="0" dirty="0">
              <a:latin typeface="+mn-ea"/>
              <a:ea typeface="+mn-ea"/>
            </a:endParaRPr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600" dirty="0">
                <a:latin typeface="+mn-ea"/>
                <a:ea typeface="+mn-ea"/>
              </a:rPr>
              <a:t>단점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Sparse </a:t>
            </a:r>
            <a:r>
              <a:rPr lang="ko-KR" altLang="en-US" sz="1600" b="0" dirty="0">
                <a:latin typeface="+mn-ea"/>
                <a:ea typeface="+mn-ea"/>
              </a:rPr>
              <a:t>한 </a:t>
            </a:r>
            <a:r>
              <a:rPr lang="en-US" altLang="ko-KR" sz="1600" b="0" dirty="0">
                <a:latin typeface="+mn-ea"/>
                <a:ea typeface="+mn-ea"/>
              </a:rPr>
              <a:t>Matrix </a:t>
            </a:r>
            <a:r>
              <a:rPr lang="ko-KR" altLang="en-US" sz="1600" b="0" dirty="0">
                <a:latin typeface="+mn-ea"/>
                <a:ea typeface="+mn-ea"/>
              </a:rPr>
              <a:t>는 처리하지 못함</a:t>
            </a:r>
            <a:endParaRPr lang="en-US" altLang="ko-KR" sz="16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b="0" dirty="0">
                <a:latin typeface="+mn-ea"/>
                <a:ea typeface="+mn-ea"/>
              </a:rPr>
              <a:t>데이터 대부분이 수치형 변수인 경우</a:t>
            </a:r>
            <a:r>
              <a:rPr lang="en-US" altLang="ko-KR" sz="1600" b="0" dirty="0">
                <a:latin typeface="+mn-ea"/>
                <a:ea typeface="+mn-ea"/>
              </a:rPr>
              <a:t>, Light GBM </a:t>
            </a:r>
            <a:r>
              <a:rPr lang="ko-KR" altLang="en-US" sz="1600" b="0" dirty="0">
                <a:latin typeface="+mn-ea"/>
                <a:ea typeface="+mn-ea"/>
              </a:rPr>
              <a:t>보다 학습 속도가 느림</a:t>
            </a:r>
            <a:endParaRPr lang="en-US" altLang="ko-KR" sz="1600" b="0" dirty="0">
              <a:latin typeface="+mn-ea"/>
              <a:ea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DE5413-82C3-4842-9717-A040686D40B4}"/>
              </a:ext>
            </a:extLst>
          </p:cNvPr>
          <p:cNvSpPr/>
          <p:nvPr/>
        </p:nvSpPr>
        <p:spPr>
          <a:xfrm>
            <a:off x="5349055" y="2025868"/>
            <a:ext cx="3564495" cy="885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400" b="0" dirty="0">
                <a:latin typeface="+mn-ea"/>
                <a:ea typeface="+mn-ea"/>
              </a:rPr>
              <a:t>information gain </a:t>
            </a:r>
            <a:r>
              <a:rPr lang="ko-KR" altLang="en-US" sz="1400" b="0" dirty="0">
                <a:latin typeface="+mn-ea"/>
                <a:ea typeface="+mn-ea"/>
              </a:rPr>
              <a:t>이 동일한 두 </a:t>
            </a:r>
            <a:r>
              <a:rPr lang="en-US" altLang="ko-KR" sz="1400" b="0" dirty="0">
                <a:latin typeface="+mn-ea"/>
                <a:ea typeface="+mn-ea"/>
              </a:rPr>
              <a:t>feature </a:t>
            </a:r>
            <a:r>
              <a:rPr lang="ko-KR" altLang="en-US" sz="1400" b="0" dirty="0">
                <a:latin typeface="+mn-ea"/>
                <a:ea typeface="+mn-ea"/>
              </a:rPr>
              <a:t>를 하나의 </a:t>
            </a:r>
            <a:r>
              <a:rPr lang="en-US" altLang="ko-KR" sz="1400" b="0" dirty="0">
                <a:latin typeface="+mn-ea"/>
                <a:ea typeface="+mn-ea"/>
              </a:rPr>
              <a:t>feature </a:t>
            </a:r>
            <a:r>
              <a:rPr lang="ko-KR" altLang="en-US" sz="1400" b="0" dirty="0">
                <a:latin typeface="+mn-ea"/>
                <a:ea typeface="+mn-ea"/>
              </a:rPr>
              <a:t>로 병합</a:t>
            </a:r>
          </a:p>
        </p:txBody>
      </p:sp>
      <p:pic>
        <p:nvPicPr>
          <p:cNvPr id="243714" name="Picture 2">
            <a:extLst>
              <a:ext uri="{FF2B5EF4-FFF2-40B4-BE49-F238E27FC236}">
                <a16:creationId xmlns:a16="http://schemas.microsoft.com/office/drawing/2014/main" id="{C40D21DC-1CCF-44DD-8C30-203C7FF70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0" y="1351215"/>
            <a:ext cx="3744520" cy="23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88D5E6-6609-4171-B530-3CA847CC917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 err="1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CatBoost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(categorical Boosting)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137062"/>
      </p:ext>
    </p:extLst>
  </p:cSld>
  <p:clrMapOvr>
    <a:masterClrMapping/>
  </p:clrMapOvr>
  <p:transition>
    <p:fade/>
  </p:transition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7" name="그림 121855">
            <a:extLst>
              <a:ext uri="{FF2B5EF4-FFF2-40B4-BE49-F238E27FC236}">
                <a16:creationId xmlns:a16="http://schemas.microsoft.com/office/drawing/2014/main" id="{C30171B7-EC16-4BA9-BAF6-74EFCCE22BC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411" y="1203310"/>
            <a:ext cx="8129177" cy="517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74CB09-2DC7-499C-B588-E4BDA128066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Model selection &amp; tuning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2EFC4F-C4B2-48FD-A8F5-BA9519DED4CF}"/>
              </a:ext>
            </a:extLst>
          </p:cNvPr>
          <p:cNvSpPr txBox="1"/>
          <p:nvPr/>
        </p:nvSpPr>
        <p:spPr>
          <a:xfrm>
            <a:off x="856130" y="1041237"/>
            <a:ext cx="8129430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아이스크림 판매가 늘어나면 익사 사고가 많이 발생한다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날씨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: confounder(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교란변수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조정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(adjustment),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층화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(stratification) :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교란변수의 수준별 연관성 제고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날씨가 같은 날의 아이스크림 판매량과 익사 사고 발생건수의 관계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Simpson’s Paradox</a:t>
            </a:r>
            <a:endParaRPr kumimoji="0" lang="ko-KR" altLang="en-US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97118ED2-1FC0-49E6-B6FC-E4648581A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26" y="3665289"/>
            <a:ext cx="4406851" cy="264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A3D532B-C889-4733-A598-2A53C87C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67" y="3665288"/>
            <a:ext cx="4406853" cy="264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C33B4F-3AB5-48DF-90BE-196A73C40AB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심슨의 역설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530681"/>
      </p:ext>
    </p:extLst>
  </p:cSld>
  <p:clrMapOvr>
    <a:masterClrMapping/>
  </p:clrMapOvr>
  <p:transition>
    <p:fade/>
  </p:transition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915" name="그룹 34">
            <a:extLst>
              <a:ext uri="{FF2B5EF4-FFF2-40B4-BE49-F238E27FC236}">
                <a16:creationId xmlns:a16="http://schemas.microsoft.com/office/drawing/2014/main" id="{52E20738-8F9C-4A7B-99FA-4D63EDCE0F56}"/>
              </a:ext>
            </a:extLst>
          </p:cNvPr>
          <p:cNvGrpSpPr>
            <a:grpSpLocks/>
          </p:cNvGrpSpPr>
          <p:nvPr/>
        </p:nvGrpSpPr>
        <p:grpSpPr bwMode="auto">
          <a:xfrm>
            <a:off x="1064460" y="1201993"/>
            <a:ext cx="7980670" cy="3551537"/>
            <a:chOff x="828276" y="1612030"/>
            <a:chExt cx="9764576" cy="4525182"/>
          </a:xfrm>
        </p:grpSpPr>
        <p:cxnSp>
          <p:nvCxnSpPr>
            <p:cNvPr id="36" name="Straight Arrow Connector 50">
              <a:extLst>
                <a:ext uri="{FF2B5EF4-FFF2-40B4-BE49-F238E27FC236}">
                  <a16:creationId xmlns:a16="http://schemas.microsoft.com/office/drawing/2014/main" id="{173DE399-DCE5-4CA6-BA3F-398E2F5DC85B}"/>
                </a:ext>
              </a:extLst>
            </p:cNvPr>
            <p:cNvCxnSpPr/>
            <p:nvPr/>
          </p:nvCxnSpPr>
          <p:spPr>
            <a:xfrm flipH="1" flipV="1">
              <a:off x="3321067" y="1760098"/>
              <a:ext cx="0" cy="401900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51">
              <a:extLst>
                <a:ext uri="{FF2B5EF4-FFF2-40B4-BE49-F238E27FC236}">
                  <a16:creationId xmlns:a16="http://schemas.microsoft.com/office/drawing/2014/main" id="{61D782BE-1A30-4C77-9211-20B7D776BB84}"/>
                </a:ext>
              </a:extLst>
            </p:cNvPr>
            <p:cNvCxnSpPr/>
            <p:nvPr/>
          </p:nvCxnSpPr>
          <p:spPr>
            <a:xfrm>
              <a:off x="3311607" y="5774401"/>
              <a:ext cx="5120393" cy="470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52">
              <a:extLst>
                <a:ext uri="{FF2B5EF4-FFF2-40B4-BE49-F238E27FC236}">
                  <a16:creationId xmlns:a16="http://schemas.microsoft.com/office/drawing/2014/main" id="{C57F9EB4-CEAC-46F3-AE92-0D0D460AD9CD}"/>
                </a:ext>
              </a:extLst>
            </p:cNvPr>
            <p:cNvSpPr/>
            <p:nvPr/>
          </p:nvSpPr>
          <p:spPr>
            <a:xfrm>
              <a:off x="6582509" y="3854211"/>
              <a:ext cx="201031" cy="18567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39" name="Oval 53">
              <a:extLst>
                <a:ext uri="{FF2B5EF4-FFF2-40B4-BE49-F238E27FC236}">
                  <a16:creationId xmlns:a16="http://schemas.microsoft.com/office/drawing/2014/main" id="{C1B39092-873B-4C62-9FC4-567199F9505E}"/>
                </a:ext>
              </a:extLst>
            </p:cNvPr>
            <p:cNvSpPr/>
            <p:nvPr/>
          </p:nvSpPr>
          <p:spPr>
            <a:xfrm>
              <a:off x="6043272" y="2401729"/>
              <a:ext cx="198666" cy="18567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0" name="Oval 54">
              <a:extLst>
                <a:ext uri="{FF2B5EF4-FFF2-40B4-BE49-F238E27FC236}">
                  <a16:creationId xmlns:a16="http://schemas.microsoft.com/office/drawing/2014/main" id="{A7DAC838-3EB4-4C13-9543-95C630943E88}"/>
                </a:ext>
              </a:extLst>
            </p:cNvPr>
            <p:cNvSpPr/>
            <p:nvPr/>
          </p:nvSpPr>
          <p:spPr>
            <a:xfrm>
              <a:off x="4224527" y="2857686"/>
              <a:ext cx="201032" cy="18567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1" name="Oval 55">
              <a:extLst>
                <a:ext uri="{FF2B5EF4-FFF2-40B4-BE49-F238E27FC236}">
                  <a16:creationId xmlns:a16="http://schemas.microsoft.com/office/drawing/2014/main" id="{8E8DDD13-B29C-4000-8F58-EACA9FCB94D7}"/>
                </a:ext>
              </a:extLst>
            </p:cNvPr>
            <p:cNvSpPr/>
            <p:nvPr/>
          </p:nvSpPr>
          <p:spPr>
            <a:xfrm>
              <a:off x="6920715" y="3050410"/>
              <a:ext cx="198666" cy="18567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2" name="Oval 56">
              <a:extLst>
                <a:ext uri="{FF2B5EF4-FFF2-40B4-BE49-F238E27FC236}">
                  <a16:creationId xmlns:a16="http://schemas.microsoft.com/office/drawing/2014/main" id="{1AF124FD-DF8F-4E53-86AF-9F0FFC2CC816}"/>
                </a:ext>
              </a:extLst>
            </p:cNvPr>
            <p:cNvSpPr/>
            <p:nvPr/>
          </p:nvSpPr>
          <p:spPr>
            <a:xfrm>
              <a:off x="5537145" y="4646259"/>
              <a:ext cx="201031" cy="185674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3" name="Oval 57">
              <a:extLst>
                <a:ext uri="{FF2B5EF4-FFF2-40B4-BE49-F238E27FC236}">
                  <a16:creationId xmlns:a16="http://schemas.microsoft.com/office/drawing/2014/main" id="{7DC745BF-6C4E-4F43-B6AE-98A3C5371F18}"/>
                </a:ext>
              </a:extLst>
            </p:cNvPr>
            <p:cNvSpPr/>
            <p:nvPr/>
          </p:nvSpPr>
          <p:spPr>
            <a:xfrm>
              <a:off x="7346429" y="3793103"/>
              <a:ext cx="201032" cy="1833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4" name="Oval 58">
              <a:extLst>
                <a:ext uri="{FF2B5EF4-FFF2-40B4-BE49-F238E27FC236}">
                  <a16:creationId xmlns:a16="http://schemas.microsoft.com/office/drawing/2014/main" id="{3881925C-58D1-4C95-95E4-C8553F5F9CAC}"/>
                </a:ext>
              </a:extLst>
            </p:cNvPr>
            <p:cNvSpPr/>
            <p:nvPr/>
          </p:nvSpPr>
          <p:spPr>
            <a:xfrm>
              <a:off x="4957701" y="3050410"/>
              <a:ext cx="198666" cy="18567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5" name="Oval 59">
              <a:extLst>
                <a:ext uri="{FF2B5EF4-FFF2-40B4-BE49-F238E27FC236}">
                  <a16:creationId xmlns:a16="http://schemas.microsoft.com/office/drawing/2014/main" id="{79E9EB06-2F5D-44C2-8ECC-3FD85BA06BC5}"/>
                </a:ext>
              </a:extLst>
            </p:cNvPr>
            <p:cNvSpPr/>
            <p:nvPr/>
          </p:nvSpPr>
          <p:spPr>
            <a:xfrm>
              <a:off x="6577779" y="5198579"/>
              <a:ext cx="201031" cy="18332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6" name="Oval 60">
              <a:extLst>
                <a:ext uri="{FF2B5EF4-FFF2-40B4-BE49-F238E27FC236}">
                  <a16:creationId xmlns:a16="http://schemas.microsoft.com/office/drawing/2014/main" id="{0CB0FC3A-D986-4F83-B402-9A18FE77A1E4}"/>
                </a:ext>
              </a:extLst>
            </p:cNvPr>
            <p:cNvSpPr/>
            <p:nvPr/>
          </p:nvSpPr>
          <p:spPr>
            <a:xfrm>
              <a:off x="4957701" y="4223206"/>
              <a:ext cx="198666" cy="18332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7" name="Oval 61">
              <a:extLst>
                <a:ext uri="{FF2B5EF4-FFF2-40B4-BE49-F238E27FC236}">
                  <a16:creationId xmlns:a16="http://schemas.microsoft.com/office/drawing/2014/main" id="{565ED957-ECB8-4F18-9948-F9FE8F1A2905}"/>
                </a:ext>
              </a:extLst>
            </p:cNvPr>
            <p:cNvSpPr/>
            <p:nvPr/>
          </p:nvSpPr>
          <p:spPr>
            <a:xfrm>
              <a:off x="8230968" y="3407655"/>
              <a:ext cx="201032" cy="1833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8" name="Oval 62">
              <a:extLst>
                <a:ext uri="{FF2B5EF4-FFF2-40B4-BE49-F238E27FC236}">
                  <a16:creationId xmlns:a16="http://schemas.microsoft.com/office/drawing/2014/main" id="{69152F92-A318-40AB-B913-6A1AAEE457B2}"/>
                </a:ext>
              </a:extLst>
            </p:cNvPr>
            <p:cNvSpPr/>
            <p:nvPr/>
          </p:nvSpPr>
          <p:spPr>
            <a:xfrm>
              <a:off x="7590032" y="2107941"/>
              <a:ext cx="198666" cy="1833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49" name="Oval 63">
              <a:extLst>
                <a:ext uri="{FF2B5EF4-FFF2-40B4-BE49-F238E27FC236}">
                  <a16:creationId xmlns:a16="http://schemas.microsoft.com/office/drawing/2014/main" id="{5A388CFD-A807-4ACD-8563-1FE7AB467D1A}"/>
                </a:ext>
              </a:extLst>
            </p:cNvPr>
            <p:cNvSpPr/>
            <p:nvPr/>
          </p:nvSpPr>
          <p:spPr>
            <a:xfrm>
              <a:off x="7750858" y="4462936"/>
              <a:ext cx="201031" cy="183323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50" name="Oval 64">
              <a:extLst>
                <a:ext uri="{FF2B5EF4-FFF2-40B4-BE49-F238E27FC236}">
                  <a16:creationId xmlns:a16="http://schemas.microsoft.com/office/drawing/2014/main" id="{E49B69BC-6D60-49E0-BCCE-D183600D3733}"/>
                </a:ext>
              </a:extLst>
            </p:cNvPr>
            <p:cNvSpPr/>
            <p:nvPr/>
          </p:nvSpPr>
          <p:spPr>
            <a:xfrm>
              <a:off x="3675829" y="5128070"/>
              <a:ext cx="201032" cy="18332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51" name="Oval 65">
              <a:extLst>
                <a:ext uri="{FF2B5EF4-FFF2-40B4-BE49-F238E27FC236}">
                  <a16:creationId xmlns:a16="http://schemas.microsoft.com/office/drawing/2014/main" id="{D7BA762E-AA98-4179-BBB1-7F458ACAEB84}"/>
                </a:ext>
              </a:extLst>
            </p:cNvPr>
            <p:cNvSpPr/>
            <p:nvPr/>
          </p:nvSpPr>
          <p:spPr>
            <a:xfrm>
              <a:off x="3815369" y="3793103"/>
              <a:ext cx="201031" cy="183323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endParaRPr lang="en-US" altLang="ko-KR" sz="1200">
                <a:solidFill>
                  <a:srgbClr val="FFFFFF"/>
                </a:solidFill>
                <a:latin typeface="+mn-ea"/>
              </a:endParaRPr>
            </a:p>
          </p:txBody>
        </p:sp>
        <p:sp>
          <p:nvSpPr>
            <p:cNvPr id="166933" name="TextBox 51">
              <a:extLst>
                <a:ext uri="{FF2B5EF4-FFF2-40B4-BE49-F238E27FC236}">
                  <a16:creationId xmlns:a16="http://schemas.microsoft.com/office/drawing/2014/main" id="{1FBE8345-D6FE-45AD-B35C-491FBC4E7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739" y="1612030"/>
              <a:ext cx="1061466" cy="35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1200" dirty="0">
                  <a:latin typeface="+mn-ea"/>
                  <a:ea typeface="+mn-ea"/>
                </a:rPr>
                <a:t>Feature 2</a:t>
              </a:r>
            </a:p>
          </p:txBody>
        </p:sp>
        <p:sp>
          <p:nvSpPr>
            <p:cNvPr id="166934" name="TextBox 52">
              <a:extLst>
                <a:ext uri="{FF2B5EF4-FFF2-40B4-BE49-F238E27FC236}">
                  <a16:creationId xmlns:a16="http://schemas.microsoft.com/office/drawing/2014/main" id="{311912B3-535B-4305-9346-C2D2924297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1268" y="5784274"/>
              <a:ext cx="1061466" cy="352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ko-KR" sz="1200">
                  <a:latin typeface="+mn-ea"/>
                  <a:ea typeface="+mn-ea"/>
                </a:rPr>
                <a:t>Feature 1</a:t>
              </a:r>
            </a:p>
          </p:txBody>
        </p:sp>
        <p:cxnSp>
          <p:nvCxnSpPr>
            <p:cNvPr id="54" name="Straight Connector 68">
              <a:extLst>
                <a:ext uri="{FF2B5EF4-FFF2-40B4-BE49-F238E27FC236}">
                  <a16:creationId xmlns:a16="http://schemas.microsoft.com/office/drawing/2014/main" id="{5CB49D51-3B0A-4019-BA7E-9EC0A8AA5EDD}"/>
                </a:ext>
              </a:extLst>
            </p:cNvPr>
            <p:cNvCxnSpPr/>
            <p:nvPr/>
          </p:nvCxnSpPr>
          <p:spPr>
            <a:xfrm>
              <a:off x="4844177" y="2291264"/>
              <a:ext cx="2703284" cy="30201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6936" name="Group 70">
              <a:extLst>
                <a:ext uri="{FF2B5EF4-FFF2-40B4-BE49-F238E27FC236}">
                  <a16:creationId xmlns:a16="http://schemas.microsoft.com/office/drawing/2014/main" id="{8F8FDA4C-5F96-4EBC-8CB7-D26B94AFA25B}"/>
                </a:ext>
              </a:extLst>
            </p:cNvPr>
            <p:cNvGrpSpPr>
              <a:grpSpLocks/>
            </p:cNvGrpSpPr>
            <p:nvPr/>
          </p:nvGrpSpPr>
          <p:grpSpPr bwMode="auto">
            <a:xfrm rot="332360">
              <a:off x="5988443" y="2738843"/>
              <a:ext cx="690603" cy="906877"/>
              <a:chOff x="3649858" y="3873931"/>
              <a:chExt cx="690603" cy="906877"/>
            </a:xfrm>
          </p:grpSpPr>
          <p:cxnSp>
            <p:nvCxnSpPr>
              <p:cNvPr id="62" name="Straight Arrow Connector 71">
                <a:extLst>
                  <a:ext uri="{FF2B5EF4-FFF2-40B4-BE49-F238E27FC236}">
                    <a16:creationId xmlns:a16="http://schemas.microsoft.com/office/drawing/2014/main" id="{5BDB6E9E-11B4-48BD-9596-D7216CAB4627}"/>
                  </a:ext>
                </a:extLst>
              </p:cNvPr>
              <p:cNvCxnSpPr/>
              <p:nvPr/>
            </p:nvCxnSpPr>
            <p:spPr>
              <a:xfrm flipV="1">
                <a:off x="3649858" y="3955143"/>
                <a:ext cx="690603" cy="7356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Elbow Connector 72">
                <a:extLst>
                  <a:ext uri="{FF2B5EF4-FFF2-40B4-BE49-F238E27FC236}">
                    <a16:creationId xmlns:a16="http://schemas.microsoft.com/office/drawing/2014/main" id="{C52AFFE9-EB33-4C10-A017-42C079469D81}"/>
                  </a:ext>
                </a:extLst>
              </p:cNvPr>
              <p:cNvCxnSpPr/>
              <p:nvPr/>
            </p:nvCxnSpPr>
            <p:spPr>
              <a:xfrm rot="-2820000" flipH="1">
                <a:off x="3730132" y="4600456"/>
                <a:ext cx="183323" cy="177382"/>
              </a:xfrm>
              <a:prstGeom prst="bentConnector3">
                <a:avLst>
                  <a:gd name="adj1" fmla="val 3976"/>
                </a:avLst>
              </a:prstGeom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6945" name="TextBox 63">
                <a:extLst>
                  <a:ext uri="{FF2B5EF4-FFF2-40B4-BE49-F238E27FC236}">
                    <a16:creationId xmlns:a16="http://schemas.microsoft.com/office/drawing/2014/main" id="{2D538F78-84B4-42C4-8849-7A7201F696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14685" y="3873931"/>
                <a:ext cx="226023" cy="6666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en-US" altLang="ko-KR" sz="2800">
                  <a:latin typeface="+mn-ea"/>
                  <a:ea typeface="+mn-ea"/>
                </a:endParaRPr>
              </a:p>
            </p:txBody>
          </p:sp>
        </p:grpSp>
        <p:grpSp>
          <p:nvGrpSpPr>
            <p:cNvPr id="166937" name="Group 78">
              <a:extLst>
                <a:ext uri="{FF2B5EF4-FFF2-40B4-BE49-F238E27FC236}">
                  <a16:creationId xmlns:a16="http://schemas.microsoft.com/office/drawing/2014/main" id="{6D277738-461B-4C98-A0BE-B3FB345E3B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8276" y="3065295"/>
              <a:ext cx="5167694" cy="431368"/>
              <a:chOff x="-572279" y="3998404"/>
              <a:chExt cx="5167694" cy="431368"/>
            </a:xfrm>
          </p:grpSpPr>
          <p:sp>
            <p:nvSpPr>
              <p:cNvPr id="60" name="Right Arrow 79">
                <a:extLst>
                  <a:ext uri="{FF2B5EF4-FFF2-40B4-BE49-F238E27FC236}">
                    <a16:creationId xmlns:a16="http://schemas.microsoft.com/office/drawing/2014/main" id="{846E894F-F03F-40DE-9072-C1B27B157B11}"/>
                  </a:ext>
                </a:extLst>
              </p:cNvPr>
              <p:cNvSpPr/>
              <p:nvPr/>
            </p:nvSpPr>
            <p:spPr>
              <a:xfrm>
                <a:off x="1809354" y="4143339"/>
                <a:ext cx="2786061" cy="260882"/>
              </a:xfrm>
              <a:prstGeom prst="rightArrow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1200">
                  <a:solidFill>
                    <a:srgbClr val="FFFFFF"/>
                  </a:solidFill>
                  <a:latin typeface="+mn-ea"/>
                </a:endParaRPr>
              </a:p>
            </p:txBody>
          </p:sp>
          <p:sp>
            <p:nvSpPr>
              <p:cNvPr id="166942" name="TextBox 60">
                <a:extLst>
                  <a:ext uri="{FF2B5EF4-FFF2-40B4-BE49-F238E27FC236}">
                    <a16:creationId xmlns:a16="http://schemas.microsoft.com/office/drawing/2014/main" id="{0DC1F7CE-425A-4892-B04A-6154549E44B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572279" y="3998404"/>
                <a:ext cx="2298902" cy="431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ko-KR" sz="1600" dirty="0">
                    <a:latin typeface="+mn-ea"/>
                    <a:ea typeface="+mn-ea"/>
                  </a:rPr>
                  <a:t>Model parameter</a:t>
                </a:r>
              </a:p>
            </p:txBody>
          </p:sp>
        </p:grpSp>
        <p:grpSp>
          <p:nvGrpSpPr>
            <p:cNvPr id="166938" name="Group 84">
              <a:extLst>
                <a:ext uri="{FF2B5EF4-FFF2-40B4-BE49-F238E27FC236}">
                  <a16:creationId xmlns:a16="http://schemas.microsoft.com/office/drawing/2014/main" id="{05100965-B4F0-4B99-A7FE-2C1F015368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31215" y="4155208"/>
              <a:ext cx="2261637" cy="1769611"/>
              <a:chOff x="8331215" y="4155208"/>
              <a:chExt cx="2261637" cy="1769611"/>
            </a:xfrm>
          </p:grpSpPr>
          <p:sp>
            <p:nvSpPr>
              <p:cNvPr id="166939" name="TextBox 57">
                <a:extLst>
                  <a:ext uri="{FF2B5EF4-FFF2-40B4-BE49-F238E27FC236}">
                    <a16:creationId xmlns:a16="http://schemas.microsoft.com/office/drawing/2014/main" id="{277590B5-5B2B-4DF7-BA86-758EC95233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31215" y="4155208"/>
                <a:ext cx="2261637" cy="4313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ko-KR" sz="1600">
                    <a:latin typeface="+mn-ea"/>
                    <a:ea typeface="+mn-ea"/>
                  </a:rPr>
                  <a:t>Hyper parameter</a:t>
                </a:r>
              </a:p>
            </p:txBody>
          </p:sp>
          <p:sp>
            <p:nvSpPr>
              <p:cNvPr id="59" name="Left Arrow 83">
                <a:extLst>
                  <a:ext uri="{FF2B5EF4-FFF2-40B4-BE49-F238E27FC236}">
                    <a16:creationId xmlns:a16="http://schemas.microsoft.com/office/drawing/2014/main" id="{14278F2B-ECF0-40AB-9F24-9C6190CD0DC0}"/>
                  </a:ext>
                </a:extLst>
              </p:cNvPr>
              <p:cNvSpPr/>
              <p:nvPr/>
            </p:nvSpPr>
            <p:spPr>
              <a:xfrm rot="18522399">
                <a:off x="8521444" y="5101344"/>
                <a:ext cx="1367871" cy="279079"/>
              </a:xfrm>
              <a:prstGeom prst="leftArrow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defRPr/>
                </a:pPr>
                <a:endParaRPr lang="en-US" altLang="ko-KR" sz="1200">
                  <a:solidFill>
                    <a:srgbClr val="FFFFFF"/>
                  </a:solidFill>
                  <a:latin typeface="+mn-ea"/>
                </a:endParaRPr>
              </a:p>
            </p:txBody>
          </p:sp>
        </p:grpSp>
      </p:grpSp>
      <p:sp>
        <p:nvSpPr>
          <p:cNvPr id="166916" name="TextBox 2">
            <a:extLst>
              <a:ext uri="{FF2B5EF4-FFF2-40B4-BE49-F238E27FC236}">
                <a16:creationId xmlns:a16="http://schemas.microsoft.com/office/drawing/2014/main" id="{8A504D9F-7040-4BC8-A5A6-AF84E756D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921" y="5157240"/>
            <a:ext cx="8173649" cy="100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model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parameter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training : weight 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hyper-parameter tuning :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regularization parameter, decision tree depth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455EE7-ABE0-4F25-B8FC-766E5958B7A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Model parameter training vs. Hyper parameter tuning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963" name="Picture 2" descr="http://karlrosaen.com/ml/learning-log/2016-06-20/pipeline-diagram.png">
            <a:extLst>
              <a:ext uri="{FF2B5EF4-FFF2-40B4-BE49-F238E27FC236}">
                <a16:creationId xmlns:a16="http://schemas.microsoft.com/office/drawing/2014/main" id="{A921A1AF-32A7-48E6-8104-8BC00AF0A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510" y="1052670"/>
            <a:ext cx="7303236" cy="5330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92C794-F891-483E-AFBD-A1AD838444E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pipeline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011" name="그림 2">
            <a:extLst>
              <a:ext uri="{FF2B5EF4-FFF2-40B4-BE49-F238E27FC236}">
                <a16:creationId xmlns:a16="http://schemas.microsoft.com/office/drawing/2014/main" id="{D8E95FF6-C97F-41E3-8B69-16E1E25AA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92" y="1110960"/>
            <a:ext cx="8127266" cy="512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6DF546-B0E9-406E-AEB9-B637B60CB37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Cross validation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9" name="그림 3">
            <a:extLst>
              <a:ext uri="{FF2B5EF4-FFF2-40B4-BE49-F238E27FC236}">
                <a16:creationId xmlns:a16="http://schemas.microsoft.com/office/drawing/2014/main" id="{8E95B8FD-926D-4F32-AEF5-EF00B21B8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28" y="1052670"/>
            <a:ext cx="6619712" cy="547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B2E8A6-64D0-44FB-88A4-75F171B39F9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Learning curve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7" name="Picture 4" descr="scikitlearn8">
            <a:extLst>
              <a:ext uri="{FF2B5EF4-FFF2-40B4-BE49-F238E27FC236}">
                <a16:creationId xmlns:a16="http://schemas.microsoft.com/office/drawing/2014/main" id="{F47BEBFA-72EC-4406-A188-98B1B8603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370" y="1412720"/>
            <a:ext cx="8987909" cy="4380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599FB-272B-4F1B-9D73-14F664B485D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Hyperparameter search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5" name="그림 2">
            <a:extLst>
              <a:ext uri="{FF2B5EF4-FFF2-40B4-BE49-F238E27FC236}">
                <a16:creationId xmlns:a16="http://schemas.microsoft.com/office/drawing/2014/main" id="{A8F5ACF4-8745-41A0-9589-D0D4BC6044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60" y="1085143"/>
            <a:ext cx="8136653" cy="5296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CD179-96A0-4619-8AF0-5BE7C05F6E3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Nested cross validation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1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모든 상황 모든 데이터에 대해서 최적의 기법</a:t>
            </a:r>
            <a:r>
              <a:rPr lang="en-US" altLang="ko-KR" sz="1800" dirty="0">
                <a:latin typeface="+mn-ea"/>
              </a:rPr>
              <a:t>(Universal Best)</a:t>
            </a:r>
            <a:r>
              <a:rPr lang="ko-KR" altLang="en-US" sz="1800" dirty="0">
                <a:latin typeface="+mn-ea"/>
              </a:rPr>
              <a:t>이라는 것이 존재할까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정확도가 중요할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모델링 속도가 중요할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실행속도가 중요할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안정적인 결과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일관성 있는 결과가 중요할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이해가 용이한 것이 중요할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데이터 량이 많을 경우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데이터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타입이 다양할 경우</a:t>
            </a:r>
            <a:endParaRPr lang="en-US" altLang="ko-KR" sz="1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2FC2F3-B41B-42B3-A5CE-BF769715739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최적의 모델링 기법 선택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4710259"/>
      </p:ext>
    </p:extLst>
  </p:cSld>
  <p:clrMapOvr>
    <a:masterClrMapping/>
  </p:clrMapOvr>
  <p:transition>
    <p:fade/>
  </p:transition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독립변수 종속변수 데이터 유형별 적용 분석기법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모델 성능평가 기준 설정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분석모형 설계 </a:t>
            </a:r>
            <a:r>
              <a:rPr lang="en-US" altLang="ko" sz="1800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가설 검증 포함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변수 추가 및 파생변수 생성 반영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모델링 결과에 대한 시각화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앙상블 기법 활용한 모델 고도화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모델 안정성과 적합성 평가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데이터 </a:t>
            </a:r>
            <a:r>
              <a:rPr lang="ko-KR" altLang="en-US" sz="1800" dirty="0" err="1">
                <a:latin typeface="+mn-ea"/>
              </a:rPr>
              <a:t>파티셔닝</a:t>
            </a:r>
            <a:r>
              <a:rPr lang="ko-KR" altLang="en-US" sz="1800" dirty="0">
                <a:latin typeface="+mn-ea"/>
              </a:rPr>
              <a:t> </a:t>
            </a:r>
            <a:r>
              <a:rPr lang="en-US" altLang="ko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훈련</a:t>
            </a:r>
            <a:r>
              <a:rPr lang="en-US" altLang="ko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테스트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모델 평가 보고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83C55-7311-46FA-92CA-E341937D40C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모델 개발과 모델  평가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–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주요 항목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list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402949"/>
      </p:ext>
    </p:extLst>
  </p:cSld>
  <p:clrMapOvr>
    <a:masterClrMapping/>
  </p:clrMapOvr>
  <p:transition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5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1800" b="1" dirty="0">
                <a:solidFill>
                  <a:srgbClr val="FF0000"/>
                </a:solidFill>
              </a:rPr>
              <a:t>Unsupervised Learning </a:t>
            </a:r>
            <a:r>
              <a:rPr lang="en-US" altLang="ko-KR" sz="1800" b="1" dirty="0"/>
              <a:t>or Descriptive Modeling</a:t>
            </a:r>
          </a:p>
          <a:p>
            <a:endParaRPr lang="en-US" altLang="ko-KR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/>
              <a:t>Clustering</a:t>
            </a:r>
          </a:p>
          <a:p>
            <a:pPr lvl="1"/>
            <a:r>
              <a:rPr lang="en-US" altLang="ko-KR" sz="1800" dirty="0"/>
              <a:t>K-Means</a:t>
            </a:r>
          </a:p>
          <a:p>
            <a:pPr lvl="1"/>
            <a:r>
              <a:rPr lang="en-US" altLang="ko-KR" sz="1800" dirty="0"/>
              <a:t>Hierarchical clustering</a:t>
            </a:r>
          </a:p>
          <a:p>
            <a:pPr lvl="1"/>
            <a:r>
              <a:rPr lang="en-US" altLang="ko-KR" sz="1800" dirty="0"/>
              <a:t>Clustering categorical variables</a:t>
            </a:r>
          </a:p>
          <a:p>
            <a:pPr lvl="1"/>
            <a:endParaRPr lang="en-US" altLang="ko-KR" sz="18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/>
              <a:t>Association Rules</a:t>
            </a:r>
          </a:p>
          <a:p>
            <a:pPr lvl="1"/>
            <a:r>
              <a:rPr lang="en-US" altLang="ko-KR" sz="1800" dirty="0"/>
              <a:t>Sequential Pattern Detection</a:t>
            </a:r>
            <a:endParaRPr lang="ko-KR" altLang="en-US" sz="1800" dirty="0"/>
          </a:p>
        </p:txBody>
      </p:sp>
      <p:pic>
        <p:nvPicPr>
          <p:cNvPr id="106498" name="Picture 2" descr="Image result for clustering carto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0" y="1808913"/>
            <a:ext cx="4543952" cy="170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0" name="Picture 4" descr="Image result for clustering carto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085" y="3335628"/>
            <a:ext cx="3719495" cy="266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01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00" y="4509150"/>
            <a:ext cx="4178130" cy="196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4F741-BE75-4D1B-A5FE-E5E04E3D56C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기술적 모델링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Descriptive Modeling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201080"/>
      </p:ext>
    </p:extLst>
  </p:cSld>
  <p:clrMapOvr>
    <a:masterClrMapping/>
  </p:clrMapOvr>
  <p:transition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258" name="Picture 2" descr="http://armystrongstories.com/Content/uploaded/fred-hermstein/Females%20with%20ros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0180" y="1295400"/>
            <a:ext cx="7099300" cy="4914900"/>
          </a:xfrm>
          <a:prstGeom prst="rect">
            <a:avLst/>
          </a:prstGeom>
          <a:noFill/>
        </p:spPr>
      </p:pic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310180" y="4038601"/>
            <a:ext cx="8179895" cy="984885"/>
          </a:xfrm>
          <a:prstGeom prst="rect">
            <a:avLst/>
          </a:prstGeom>
          <a:solidFill>
            <a:srgbClr val="7F7F7F">
              <a:alpha val="50196"/>
            </a:srgbClr>
          </a:solidFill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1" lang="ko-KR" altLang="en-US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아무도 군복에 만족하지 못하니 </a:t>
            </a:r>
            <a:r>
              <a:rPr kumimoji="1" lang="en-US" altLang="ko-KR" sz="20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ea typeface="+mn-ea"/>
              </a:rPr>
              <a:t>…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06561-BD19-4B77-8ED4-636F6F9D821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Clustering – US Army Case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7449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그림 11">
            <a:extLst>
              <a:ext uri="{FF2B5EF4-FFF2-40B4-BE49-F238E27FC236}">
                <a16:creationId xmlns:a16="http://schemas.microsoft.com/office/drawing/2014/main" id="{D3BADEFD-001F-4419-83E1-DA0773C8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0" y="1224563"/>
            <a:ext cx="7999128" cy="3874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TextBox 12">
            <a:extLst>
              <a:ext uri="{FF2B5EF4-FFF2-40B4-BE49-F238E27FC236}">
                <a16:creationId xmlns:a16="http://schemas.microsoft.com/office/drawing/2014/main" id="{1F722606-678C-4A13-837A-778579F1F5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9767" y="5189190"/>
            <a:ext cx="56444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20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Sales = </a:t>
            </a:r>
            <a:r>
              <a:rPr kumimoji="0" lang="en-US" altLang="en-US" sz="200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a</a:t>
            </a:r>
            <a:r>
              <a:rPr kumimoji="0" lang="en-US" altLang="en-US" sz="20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+ </a:t>
            </a:r>
            <a:r>
              <a:rPr kumimoji="0" lang="en-US" altLang="en-US" sz="200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b</a:t>
            </a:r>
            <a:r>
              <a:rPr kumimoji="0" lang="en-US" altLang="en-US" sz="20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*TV + </a:t>
            </a:r>
            <a:r>
              <a:rPr kumimoji="0" lang="en-US" altLang="en-US" sz="200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c</a:t>
            </a:r>
            <a:r>
              <a:rPr kumimoji="0" lang="en-US" altLang="en-US" sz="20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*Radio + </a:t>
            </a:r>
            <a:r>
              <a:rPr kumimoji="0" lang="en-US" altLang="en-US" sz="200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d</a:t>
            </a:r>
            <a:r>
              <a:rPr kumimoji="0" lang="en-US" altLang="en-US" sz="20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*Newspaper + 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1E575-BC9F-4FB9-8B56-0EA0391E645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Regression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군집의 발견을 통한 </a:t>
            </a:r>
            <a:r>
              <a:rPr lang="ko-KR" altLang="en-US" sz="1800" b="1" u="sng" dirty="0">
                <a:latin typeface="+mn-ea"/>
              </a:rPr>
              <a:t>전반적인 고객베이스 이해</a:t>
            </a:r>
          </a:p>
          <a:p>
            <a:pPr lvl="1"/>
            <a:r>
              <a:rPr lang="ko-KR" altLang="en-US" sz="1800" dirty="0">
                <a:latin typeface="+mn-ea"/>
              </a:rPr>
              <a:t>세분화 </a:t>
            </a: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dirty="0" err="1">
                <a:latin typeface="+mn-ea"/>
              </a:rPr>
              <a:t>세분집단별</a:t>
            </a:r>
            <a:r>
              <a:rPr lang="ko-KR" altLang="en-US" sz="1800" dirty="0">
                <a:latin typeface="+mn-ea"/>
              </a:rPr>
              <a:t> 예측 예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자동차 사례</a:t>
            </a:r>
          </a:p>
          <a:p>
            <a:pPr lvl="1"/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예측결과를 사용한 군집화</a:t>
            </a:r>
          </a:p>
          <a:p>
            <a:pPr lvl="1"/>
            <a:r>
              <a:rPr lang="ko-KR" altLang="en-US" sz="1800" dirty="0">
                <a:latin typeface="+mn-ea"/>
              </a:rPr>
              <a:t>예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이탈가능성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가치증가가능성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(+ </a:t>
            </a:r>
            <a:r>
              <a:rPr lang="ko-KR" altLang="en-US" sz="1800" dirty="0">
                <a:latin typeface="+mn-ea"/>
              </a:rPr>
              <a:t>채널이용가능성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캠페인응답가능성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/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전술운영을 위한 세분화</a:t>
            </a:r>
          </a:p>
          <a:p>
            <a:pPr lvl="1"/>
            <a:r>
              <a:rPr lang="ko-KR" altLang="en-US" sz="1800" dirty="0" err="1">
                <a:latin typeface="+mn-ea"/>
              </a:rPr>
              <a:t>모델별</a:t>
            </a:r>
            <a:r>
              <a:rPr lang="ko-KR" altLang="en-US" sz="1800" dirty="0">
                <a:latin typeface="+mn-ea"/>
              </a:rPr>
              <a:t> 마케팅 활용 보다는 전체 고객을</a:t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마케팅 활동에 대응시키는 데 </a:t>
            </a:r>
            <a:r>
              <a:rPr lang="en-US" altLang="ko-KR" sz="1800" dirty="0">
                <a:latin typeface="+mn-ea"/>
              </a:rPr>
              <a:t>Focus</a:t>
            </a:r>
          </a:p>
        </p:txBody>
      </p:sp>
      <p:pic>
        <p:nvPicPr>
          <p:cNvPr id="95237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401" y="1524000"/>
            <a:ext cx="3656277" cy="336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Text Box 5"/>
          <p:cNvSpPr txBox="1">
            <a:spLocks noChangeArrowheads="1"/>
          </p:cNvSpPr>
          <p:nvPr/>
        </p:nvSpPr>
        <p:spPr bwMode="auto">
          <a:xfrm>
            <a:off x="5613401" y="4995829"/>
            <a:ext cx="387667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625475" indent="-168275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1990’s US Army – women’s uniforms:</a:t>
            </a:r>
          </a:p>
          <a:p>
            <a:pPr marL="625475" marR="0" lvl="1" indent="-1682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100 measurements for each of 3,000 women</a:t>
            </a:r>
          </a:p>
          <a:p>
            <a:pPr marL="625475" marR="0" lvl="1" indent="-1682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Using K-means algorithm reduced to a handful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A95C3-CE54-4A82-822E-41C9F78FBC2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698428"/>
      </p:ext>
    </p:extLst>
  </p:cSld>
  <p:clrMapOvr>
    <a:masterClrMapping/>
  </p:clrMapOvr>
  <p:transition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907415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단계 </a:t>
            </a:r>
            <a:r>
              <a:rPr lang="en-US" altLang="ko-KR" sz="1800" dirty="0">
                <a:latin typeface="+mn-ea"/>
              </a:rPr>
              <a:t>0 : </a:t>
            </a:r>
            <a:r>
              <a:rPr lang="ko-KR" altLang="en-US" sz="1800" b="0" dirty="0">
                <a:latin typeface="+mn-ea"/>
              </a:rPr>
              <a:t>사전적으로 군집의 수 </a:t>
            </a:r>
            <a:r>
              <a:rPr lang="en-US" altLang="ko-KR" sz="1800" b="0" dirty="0">
                <a:latin typeface="+mn-ea"/>
              </a:rPr>
              <a:t>k</a:t>
            </a:r>
            <a:r>
              <a:rPr lang="ko-KR" altLang="en-US" sz="1800" b="0" dirty="0">
                <a:latin typeface="+mn-ea"/>
              </a:rPr>
              <a:t>를 지정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단계 </a:t>
            </a:r>
            <a:r>
              <a:rPr lang="en-US" altLang="ko-KR" sz="1800" dirty="0">
                <a:latin typeface="+mn-ea"/>
              </a:rPr>
              <a:t>1 : </a:t>
            </a:r>
            <a:r>
              <a:rPr lang="ko-KR" altLang="en-US" sz="1800" b="0" dirty="0">
                <a:latin typeface="+mn-ea"/>
              </a:rPr>
              <a:t>각 군집에 </a:t>
            </a:r>
            <a:r>
              <a:rPr lang="en-US" altLang="ko-KR" sz="1800" b="0" dirty="0">
                <a:latin typeface="+mn-ea"/>
              </a:rPr>
              <a:t>1</a:t>
            </a:r>
            <a:r>
              <a:rPr lang="ko-KR" altLang="en-US" sz="1800" b="0" dirty="0">
                <a:latin typeface="+mn-ea"/>
              </a:rPr>
              <a:t>개씩의 개체를 </a:t>
            </a:r>
            <a:r>
              <a:rPr lang="en-US" altLang="ko-KR" sz="1800" b="0" dirty="0">
                <a:latin typeface="+mn-ea"/>
              </a:rPr>
              <a:t>Seed</a:t>
            </a:r>
            <a:r>
              <a:rPr lang="ko-KR" altLang="en-US" sz="1800" b="0" dirty="0">
                <a:latin typeface="+mn-ea"/>
              </a:rPr>
              <a:t>로 지정</a:t>
            </a:r>
            <a:r>
              <a:rPr lang="en-US" altLang="ko-KR" sz="1800" b="0" dirty="0">
                <a:latin typeface="+mn-ea"/>
              </a:rPr>
              <a:t>(initial seeding). </a:t>
            </a:r>
            <a:br>
              <a:rPr lang="en-US" altLang="ko-KR" sz="1800" b="0" dirty="0">
                <a:latin typeface="+mn-ea"/>
              </a:rPr>
            </a:br>
            <a:r>
              <a:rPr lang="en-US" altLang="ko-KR" sz="1800" b="0" dirty="0">
                <a:latin typeface="+mn-ea"/>
              </a:rPr>
              <a:t>           </a:t>
            </a:r>
            <a:r>
              <a:rPr lang="ko-KR" altLang="en-US" sz="1800" b="0" dirty="0">
                <a:latin typeface="+mn-ea"/>
              </a:rPr>
              <a:t>또는 군집중심</a:t>
            </a:r>
            <a:r>
              <a:rPr lang="en-US" altLang="ko-KR" sz="1800" b="0" dirty="0">
                <a:latin typeface="+mn-ea"/>
              </a:rPr>
              <a:t>(cluster centroid) </a:t>
            </a:r>
            <a:r>
              <a:rPr lang="ko-KR" altLang="en-US" sz="1800" b="0" dirty="0">
                <a:latin typeface="+mn-ea"/>
              </a:rPr>
              <a:t>을 임시로 지정</a:t>
            </a:r>
            <a:r>
              <a:rPr lang="en-US" altLang="ko-KR" sz="1800" b="0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단계 </a:t>
            </a:r>
            <a:r>
              <a:rPr lang="en-US" altLang="ko-KR" sz="1800" dirty="0">
                <a:latin typeface="+mn-ea"/>
              </a:rPr>
              <a:t>2 : </a:t>
            </a:r>
            <a:r>
              <a:rPr lang="ko-KR" altLang="en-US" sz="1800" b="0" dirty="0">
                <a:latin typeface="+mn-ea"/>
              </a:rPr>
              <a:t>모든 개체를 각각 가장 가까운 군집 중심에 할당</a:t>
            </a:r>
            <a:r>
              <a:rPr lang="en-US" altLang="ko-KR" sz="1800" b="0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단계 </a:t>
            </a:r>
            <a:r>
              <a:rPr lang="en-US" altLang="ko-KR" sz="1800" dirty="0">
                <a:latin typeface="+mn-ea"/>
              </a:rPr>
              <a:t>3 : </a:t>
            </a:r>
            <a:r>
              <a:rPr lang="ko-KR" altLang="en-US" sz="1800" b="0" dirty="0">
                <a:latin typeface="+mn-ea"/>
              </a:rPr>
              <a:t>각 군집의 중심을 다시 산출</a:t>
            </a:r>
            <a:r>
              <a:rPr lang="en-US" altLang="ko-KR" sz="1800" b="0" dirty="0">
                <a:latin typeface="+mn-ea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단계 </a:t>
            </a:r>
            <a:r>
              <a:rPr lang="en-US" altLang="ko-KR" sz="1800" dirty="0">
                <a:latin typeface="+mn-ea"/>
              </a:rPr>
              <a:t>4 : </a:t>
            </a:r>
            <a:r>
              <a:rPr lang="ko-KR" altLang="en-US" sz="1800" b="0" dirty="0">
                <a:latin typeface="+mn-ea"/>
              </a:rPr>
              <a:t>단계 </a:t>
            </a:r>
            <a:r>
              <a:rPr lang="en-US" altLang="ko-KR" sz="1800" b="0" dirty="0">
                <a:latin typeface="+mn-ea"/>
              </a:rPr>
              <a:t>2</a:t>
            </a:r>
            <a:r>
              <a:rPr lang="ko-KR" altLang="en-US" sz="1800" b="0" dirty="0">
                <a:latin typeface="+mn-ea"/>
              </a:rPr>
              <a:t>와 단계 </a:t>
            </a:r>
            <a:r>
              <a:rPr lang="en-US" altLang="ko-KR" sz="1800" b="0" dirty="0">
                <a:latin typeface="+mn-ea"/>
              </a:rPr>
              <a:t>3</a:t>
            </a:r>
            <a:r>
              <a:rPr lang="ko-KR" altLang="en-US" sz="1800" b="0" dirty="0">
                <a:latin typeface="+mn-ea"/>
              </a:rPr>
              <a:t>을 변화가 줄어들거나 사전에 설정한 정지 기준이 만족될</a:t>
            </a:r>
            <a:br>
              <a:rPr lang="en-US" altLang="ko-KR" sz="1800" b="0" dirty="0">
                <a:latin typeface="+mn-ea"/>
              </a:rPr>
            </a:br>
            <a:r>
              <a:rPr lang="en-US" altLang="ko-KR" sz="1800" b="0" dirty="0">
                <a:latin typeface="+mn-ea"/>
              </a:rPr>
              <a:t>          </a:t>
            </a:r>
            <a:r>
              <a:rPr lang="ko-KR" altLang="en-US" sz="1800" b="0" dirty="0">
                <a:latin typeface="+mn-ea"/>
              </a:rPr>
              <a:t> 때까지 반복</a:t>
            </a:r>
            <a:r>
              <a:rPr lang="en-US" altLang="ko-KR" sz="1800" b="0" dirty="0">
                <a:latin typeface="+mn-ea"/>
              </a:rPr>
              <a:t>.</a:t>
            </a:r>
            <a:r>
              <a:rPr lang="ko-KR" altLang="ko-KR" sz="1800" b="0" dirty="0">
                <a:latin typeface="+mn-ea"/>
              </a:rPr>
              <a:t> </a:t>
            </a:r>
            <a:endParaRPr lang="en-US" altLang="ko-KR" sz="1800" b="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+mn-ea"/>
            </a:endParaRPr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0" y="4068700"/>
            <a:ext cx="3106697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220" y="3429000"/>
            <a:ext cx="4705350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9CC6D0-137C-471B-8441-AA025098A27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K-Means Clustering : Algorithm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052714"/>
      </p:ext>
    </p:extLst>
  </p:cSld>
  <p:clrMapOvr>
    <a:masterClrMapping/>
  </p:clrMapOvr>
  <p:transition>
    <p:fade/>
  </p:transition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3" name="그림 5">
            <a:extLst>
              <a:ext uri="{FF2B5EF4-FFF2-40B4-BE49-F238E27FC236}">
                <a16:creationId xmlns:a16="http://schemas.microsoft.com/office/drawing/2014/main" id="{25866FD7-3671-4167-B19F-502528D557E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70" y="1196690"/>
            <a:ext cx="5274510" cy="4988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TextBox 1">
            <a:extLst>
              <a:ext uri="{FF2B5EF4-FFF2-40B4-BE49-F238E27FC236}">
                <a16:creationId xmlns:a16="http://schemas.microsoft.com/office/drawing/2014/main" id="{5B771B8A-EDF1-486C-880E-AD2231C66E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74850" y="1528568"/>
            <a:ext cx="4015225" cy="4199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맑은 고딕" panose="020B0503020000020004" pitchFamily="50" charset="-127"/>
              <a:buAutoNum type="arabicPeriod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임의로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k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개의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centroid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선택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맑은 고딕" panose="020B0503020000020004" pitchFamily="50" charset="-127"/>
              <a:buAutoNum type="arabicPeriod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각각의 데이터를 가장 가까운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centroid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에 할당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맑은 고딕" panose="020B0503020000020004" pitchFamily="50" charset="-127"/>
              <a:buAutoNum type="arabicPeriod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2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단계에서 할당된 데이터의 중심으로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centroid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변경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  <a:buFont typeface="맑은 고딕" panose="020B0503020000020004" pitchFamily="50" charset="-127"/>
              <a:buAutoNum type="arabicPeriod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Cluster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할당이 변하지 않을 때 까지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또는 사용자 정의의 허용오차나 최대 반복 회수에 다다를 때까지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2,3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단계 반복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01D7D2-50DB-43CB-9C47-2CA499398B9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K-means 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TextBox 2">
            <a:extLst>
              <a:ext uri="{FF2B5EF4-FFF2-40B4-BE49-F238E27FC236}">
                <a16:creationId xmlns:a16="http://schemas.microsoft.com/office/drawing/2014/main" id="{29784F84-3045-4CD9-A9A4-3D87F43DCD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978" y="1058695"/>
            <a:ext cx="8164415" cy="324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+mn-ea"/>
                <a:ea typeface="+mn-ea"/>
              </a:rPr>
              <a:t>Cluster : C1 ~ Ck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모든 데이터는 적어도 하나의 클러스터에 속한다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하나 이상의 클러스터에 속하는 데이터는 없다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en-US" sz="1600" dirty="0">
                <a:latin typeface="+mn-ea"/>
                <a:ea typeface="+mn-ea"/>
                <a:cs typeface="Arial" panose="020B0604020202020204" pitchFamily="34" charset="0"/>
              </a:rPr>
              <a:t>WCV(within cluster variation)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이 최소화 되도록 클러스터 조정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K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개의 클러스터의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WCV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의 총합이 최소가 되도록 데이터를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K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개의 클러스터로 나눔</a:t>
            </a: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124932" name="그림 1">
            <a:extLst>
              <a:ext uri="{FF2B5EF4-FFF2-40B4-BE49-F238E27FC236}">
                <a16:creationId xmlns:a16="http://schemas.microsoft.com/office/drawing/2014/main" id="{88505574-A560-4499-BBD5-D1479088ED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40" y="2636890"/>
            <a:ext cx="3371136" cy="1112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그림 3">
            <a:extLst>
              <a:ext uri="{FF2B5EF4-FFF2-40B4-BE49-F238E27FC236}">
                <a16:creationId xmlns:a16="http://schemas.microsoft.com/office/drawing/2014/main" id="{FC5E533D-679B-474A-ADFC-F8C45FD17EA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40" y="4501635"/>
            <a:ext cx="4534280" cy="950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4" name="그림 4">
            <a:extLst>
              <a:ext uri="{FF2B5EF4-FFF2-40B4-BE49-F238E27FC236}">
                <a16:creationId xmlns:a16="http://schemas.microsoft.com/office/drawing/2014/main" id="{EC695797-5D7E-4D65-9997-B6424206057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990" y="4288036"/>
            <a:ext cx="4657368" cy="1163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A13D5D-F1A3-4A40-9911-3E6A1B6EC3C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K-means 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2FE68B0-E1CD-4F8E-83AF-684A08B18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1196690"/>
            <a:ext cx="9361745" cy="35806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CFEF86-2558-47AD-A140-C5C3C1EB8D6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K-means++ 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C61914E-3FAF-4C34-B84A-F5344A61596C}"/>
              </a:ext>
            </a:extLst>
          </p:cNvPr>
          <p:cNvSpPr/>
          <p:nvPr/>
        </p:nvSpPr>
        <p:spPr>
          <a:xfrm>
            <a:off x="415924" y="1108717"/>
            <a:ext cx="9217725" cy="29993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 err="1">
                <a:latin typeface="+mn-ea"/>
                <a:ea typeface="+mn-ea"/>
              </a:rPr>
              <a:t>sklearn.cluster.KMeans</a:t>
            </a:r>
            <a:r>
              <a:rPr lang="en-US" altLang="ko-KR" sz="1600" dirty="0">
                <a:latin typeface="+mn-ea"/>
                <a:ea typeface="+mn-ea"/>
              </a:rPr>
              <a:t>(</a:t>
            </a:r>
            <a:r>
              <a:rPr lang="en-US" altLang="ko-KR" sz="1600" dirty="0" err="1">
                <a:latin typeface="+mn-ea"/>
                <a:ea typeface="+mn-ea"/>
              </a:rPr>
              <a:t>n_clusters</a:t>
            </a:r>
            <a:r>
              <a:rPr lang="en-US" altLang="ko-KR" sz="1600" dirty="0">
                <a:latin typeface="+mn-ea"/>
                <a:ea typeface="+mn-ea"/>
              </a:rPr>
              <a:t>=8, *, </a:t>
            </a:r>
            <a:r>
              <a:rPr lang="en-US" altLang="ko-KR" sz="1600" dirty="0" err="1">
                <a:latin typeface="+mn-ea"/>
                <a:ea typeface="+mn-ea"/>
              </a:rPr>
              <a:t>init</a:t>
            </a:r>
            <a:r>
              <a:rPr lang="en-US" altLang="ko-KR" sz="1600" dirty="0">
                <a:latin typeface="+mn-ea"/>
                <a:ea typeface="+mn-ea"/>
              </a:rPr>
              <a:t>='k-means++', </a:t>
            </a:r>
            <a:r>
              <a:rPr lang="en-US" altLang="ko-KR" sz="1600" dirty="0" err="1">
                <a:latin typeface="+mn-ea"/>
                <a:ea typeface="+mn-ea"/>
              </a:rPr>
              <a:t>n_init</a:t>
            </a:r>
            <a:r>
              <a:rPr lang="en-US" altLang="ko-KR" sz="1600" dirty="0">
                <a:latin typeface="+mn-ea"/>
                <a:ea typeface="+mn-ea"/>
              </a:rPr>
              <a:t>=10, algorithm='auto’, …)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err="1">
                <a:latin typeface="+mn-ea"/>
                <a:ea typeface="+mn-ea"/>
              </a:rPr>
              <a:t>n_clusters</a:t>
            </a:r>
            <a:r>
              <a:rPr lang="en-US" altLang="ko-KR" sz="1600" b="0" dirty="0">
                <a:latin typeface="+mn-ea"/>
                <a:ea typeface="+mn-ea"/>
              </a:rPr>
              <a:t> : k(</a:t>
            </a:r>
            <a:r>
              <a:rPr lang="ko-KR" altLang="en-US" sz="1600" b="0" dirty="0">
                <a:latin typeface="+mn-ea"/>
                <a:ea typeface="+mn-ea"/>
              </a:rPr>
              <a:t>클러스터 개수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err="1">
                <a:latin typeface="+mn-ea"/>
                <a:ea typeface="+mn-ea"/>
              </a:rPr>
              <a:t>init</a:t>
            </a:r>
            <a:r>
              <a:rPr lang="en-US" altLang="ko-KR" sz="1600" b="0" dirty="0">
                <a:latin typeface="+mn-ea"/>
                <a:ea typeface="+mn-ea"/>
              </a:rPr>
              <a:t> : ‘k-means++’, ‘random’, </a:t>
            </a:r>
            <a:r>
              <a:rPr lang="en-US" altLang="ko-KR" sz="1600" b="0" dirty="0" err="1">
                <a:latin typeface="+mn-ea"/>
                <a:ea typeface="+mn-ea"/>
              </a:rPr>
              <a:t>ndarray</a:t>
            </a:r>
            <a:r>
              <a:rPr lang="en-US" altLang="ko-KR" sz="1600" b="0" dirty="0">
                <a:latin typeface="+mn-ea"/>
                <a:ea typeface="+mn-ea"/>
              </a:rPr>
              <a:t>, callable(</a:t>
            </a:r>
            <a:r>
              <a:rPr lang="ko-KR" altLang="en-US" sz="1600" b="0" dirty="0">
                <a:latin typeface="+mn-ea"/>
                <a:ea typeface="+mn-ea"/>
              </a:rPr>
              <a:t>함수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 err="1">
                <a:latin typeface="+mn-ea"/>
                <a:ea typeface="+mn-ea"/>
              </a:rPr>
              <a:t>n_init</a:t>
            </a:r>
            <a:r>
              <a:rPr lang="en-US" altLang="ko-KR" sz="1600" b="0" dirty="0">
                <a:latin typeface="+mn-ea"/>
                <a:ea typeface="+mn-ea"/>
              </a:rPr>
              <a:t> : centroid seeds</a:t>
            </a:r>
            <a:r>
              <a:rPr lang="ko-KR" altLang="en-US" sz="1600" b="0" dirty="0">
                <a:latin typeface="+mn-ea"/>
                <a:ea typeface="+mn-ea"/>
              </a:rPr>
              <a:t>를 다시 지정하는 횟수</a:t>
            </a:r>
            <a:endParaRPr lang="en-US" altLang="ko-KR" sz="1600" b="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b="0" dirty="0">
                <a:latin typeface="+mn-ea"/>
                <a:ea typeface="+mn-ea"/>
              </a:rPr>
              <a:t>algorithm 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+mn-ea"/>
                <a:ea typeface="+mn-ea"/>
              </a:rPr>
              <a:t>auto :</a:t>
            </a:r>
            <a:r>
              <a:rPr lang="ko-KR" altLang="en-US" sz="1600" b="0" dirty="0">
                <a:latin typeface="+mn-ea"/>
                <a:ea typeface="+mn-ea"/>
              </a:rPr>
              <a:t>자동 선택</a:t>
            </a:r>
            <a:endParaRPr lang="en-US" altLang="ko-KR" sz="1600" b="0" dirty="0">
              <a:latin typeface="+mn-ea"/>
              <a:ea typeface="+mn-ea"/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>
                <a:latin typeface="+mn-ea"/>
                <a:ea typeface="+mn-ea"/>
              </a:rPr>
              <a:t>full : Expectation–maximization(</a:t>
            </a:r>
            <a:r>
              <a:rPr lang="ko-KR" altLang="en-US" sz="1600" b="0" dirty="0" err="1">
                <a:latin typeface="+mn-ea"/>
                <a:ea typeface="+mn-ea"/>
              </a:rPr>
              <a:t>기댓값</a:t>
            </a:r>
            <a:r>
              <a:rPr lang="ko-KR" altLang="en-US" sz="1600" b="0" dirty="0">
                <a:latin typeface="+mn-ea"/>
                <a:ea typeface="+mn-ea"/>
              </a:rPr>
              <a:t> 최대화</a:t>
            </a:r>
            <a:r>
              <a:rPr lang="en-US" altLang="ko-KR" sz="1600" b="0" dirty="0">
                <a:latin typeface="+mn-ea"/>
                <a:ea typeface="+mn-ea"/>
              </a:rPr>
              <a:t>) algorithm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0" dirty="0" err="1">
                <a:latin typeface="+mn-ea"/>
                <a:ea typeface="+mn-ea"/>
              </a:rPr>
              <a:t>elkan</a:t>
            </a:r>
            <a:r>
              <a:rPr lang="en-US" altLang="ko-KR" sz="1600" b="0" dirty="0">
                <a:latin typeface="+mn-ea"/>
                <a:ea typeface="+mn-ea"/>
              </a:rPr>
              <a:t> : Triangle inequality(</a:t>
            </a:r>
            <a:r>
              <a:rPr lang="ko-KR" altLang="en-US" sz="1600" b="0" dirty="0">
                <a:latin typeface="+mn-ea"/>
                <a:ea typeface="+mn-ea"/>
              </a:rPr>
              <a:t>삼각 부등식</a:t>
            </a:r>
            <a:r>
              <a:rPr lang="en-US" altLang="ko-KR" sz="1600" b="0" dirty="0">
                <a:latin typeface="+mn-ea"/>
                <a:ea typeface="+mn-ea"/>
              </a:rPr>
              <a:t>)</a:t>
            </a:r>
            <a:endParaRPr lang="ko-KR" altLang="en-US" sz="1600" b="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405DE7-FA60-4508-8189-C036B34414A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K-means 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197987"/>
      </p:ext>
    </p:extLst>
  </p:cSld>
  <p:clrMapOvr>
    <a:masterClrMapping/>
  </p:clrMapOvr>
  <p:transition>
    <p:fade/>
  </p:transition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7" name="그림 1">
            <a:extLst>
              <a:ext uri="{FF2B5EF4-FFF2-40B4-BE49-F238E27FC236}">
                <a16:creationId xmlns:a16="http://schemas.microsoft.com/office/drawing/2014/main" id="{BE6C8FF6-358D-48D8-9AA9-D42720523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42" y="1319082"/>
            <a:ext cx="8604558" cy="4342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C4B4CA-C0A7-4C82-975A-B7A818EDB76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Hierarchical clustering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유클리드 </a:t>
            </a:r>
            <a:r>
              <a:rPr lang="en-US" altLang="ko-KR" sz="1800" b="1" dirty="0">
                <a:latin typeface="+mn-ea"/>
              </a:rPr>
              <a:t>(Euclidean) :</a:t>
            </a:r>
          </a:p>
          <a:p>
            <a:pPr lvl="1"/>
            <a:r>
              <a:rPr lang="ko-KR" altLang="en-US" sz="1800" dirty="0">
                <a:latin typeface="+mn-ea"/>
              </a:rPr>
              <a:t>가장 상식적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그러나 변수의 척도에 의존 </a:t>
            </a: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표준화</a:t>
            </a:r>
            <a:r>
              <a:rPr lang="en-US" altLang="ko-KR" sz="1800" b="1" dirty="0">
                <a:latin typeface="+mn-ea"/>
              </a:rPr>
              <a:t>(Standardized) </a:t>
            </a:r>
            <a:r>
              <a:rPr lang="ko-KR" altLang="en-US" sz="1800" b="1" dirty="0">
                <a:latin typeface="+mn-ea"/>
              </a:rPr>
              <a:t>유클리드 </a:t>
            </a:r>
            <a:r>
              <a:rPr lang="en-US" altLang="ko-KR" sz="1800" b="1" dirty="0">
                <a:latin typeface="+mn-ea"/>
              </a:rPr>
              <a:t>:  </a:t>
            </a:r>
            <a:r>
              <a:rPr lang="ko-KR" altLang="en-US" sz="1800" b="1" dirty="0">
                <a:latin typeface="+mn-ea"/>
              </a:rPr>
              <a:t>범위 또는 표준편차</a:t>
            </a:r>
          </a:p>
          <a:p>
            <a:pPr lvl="1"/>
            <a:r>
              <a:rPr lang="ko-KR" altLang="en-US" sz="1800" dirty="0">
                <a:latin typeface="+mn-ea"/>
              </a:rPr>
              <a:t>변수의 척도에 무관 </a:t>
            </a:r>
            <a:r>
              <a:rPr lang="en-US" altLang="ko-KR" sz="1800" dirty="0">
                <a:latin typeface="+mn-ea"/>
              </a:rPr>
              <a:t>-&gt; k -</a:t>
            </a:r>
            <a:r>
              <a:rPr lang="ko-KR" altLang="en-US" sz="1800" dirty="0">
                <a:latin typeface="+mn-ea"/>
              </a:rPr>
              <a:t>평균 군집화</a:t>
            </a:r>
          </a:p>
          <a:p>
            <a:endParaRPr lang="en-US" altLang="ko-KR" sz="1800" dirty="0">
              <a:latin typeface="+mn-ea"/>
            </a:endParaRPr>
          </a:p>
        </p:txBody>
      </p:sp>
      <p:graphicFrame>
        <p:nvGraphicFramePr>
          <p:cNvPr id="5122" name="Object 4"/>
          <p:cNvGraphicFramePr>
            <a:graphicFrameLocks noChangeAspect="1"/>
          </p:cNvGraphicFramePr>
          <p:nvPr/>
        </p:nvGraphicFramePr>
        <p:xfrm>
          <a:off x="6191250" y="5638800"/>
          <a:ext cx="2476500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3" imgW="2831760" imgH="342720" progId="Equation.3">
                  <p:embed/>
                </p:oleObj>
              </mc:Choice>
              <mc:Fallback>
                <p:oleObj name="수식" r:id="rId3" imgW="2831760" imgH="342720" progId="Equation.3">
                  <p:embed/>
                  <p:pic>
                    <p:nvPicPr>
                      <p:cNvPr id="512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1250" y="5638800"/>
                        <a:ext cx="2476500" cy="292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5453689"/>
              </p:ext>
            </p:extLst>
          </p:nvPr>
        </p:nvGraphicFramePr>
        <p:xfrm>
          <a:off x="2432650" y="3886200"/>
          <a:ext cx="5202370" cy="1225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5" imgW="2311200" imgH="609480" progId="Equation.3">
                  <p:embed/>
                </p:oleObj>
              </mc:Choice>
              <mc:Fallback>
                <p:oleObj name="수식" r:id="rId5" imgW="2311200" imgH="609480" progId="Equation.3">
                  <p:embed/>
                  <p:pic>
                    <p:nvPicPr>
                      <p:cNvPr id="512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650" y="3886200"/>
                        <a:ext cx="5202370" cy="1225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682062"/>
              </p:ext>
            </p:extLst>
          </p:nvPr>
        </p:nvGraphicFramePr>
        <p:xfrm>
          <a:off x="2432650" y="1844780"/>
          <a:ext cx="5142177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수식" r:id="rId7" imgW="2286000" imgH="520560" progId="Equation.3">
                  <p:embed/>
                </p:oleObj>
              </mc:Choice>
              <mc:Fallback>
                <p:oleObj name="수식" r:id="rId7" imgW="2286000" imgH="520560" progId="Equation.3">
                  <p:embed/>
                  <p:pic>
                    <p:nvPicPr>
                      <p:cNvPr id="512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2650" y="1844780"/>
                        <a:ext cx="5142177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7B25363-8B84-4848-99CF-73E7630F107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개체와 군집중심간 거리의 계산</a:t>
            </a:r>
          </a:p>
        </p:txBody>
      </p:sp>
    </p:spTree>
    <p:extLst>
      <p:ext uri="{BB962C8B-B14F-4D97-AF65-F5344CB8AC3E}">
        <p14:creationId xmlns:p14="http://schemas.microsoft.com/office/powerpoint/2010/main" val="3604320042"/>
      </p:ext>
    </p:extLst>
  </p:cSld>
  <p:clrMapOvr>
    <a:masterClrMapping/>
  </p:clrMapOvr>
  <p:transition>
    <p:fade/>
  </p:transition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직사각형 7">
            <a:extLst>
              <a:ext uri="{FF2B5EF4-FFF2-40B4-BE49-F238E27FC236}">
                <a16:creationId xmlns:a16="http://schemas.microsoft.com/office/drawing/2014/main" id="{9076B008-1B08-42C6-938C-004B6064A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4020" y="1779340"/>
            <a:ext cx="4234815" cy="27238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 altLang="en-US" sz="1170"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49BED04-4FA8-413F-B3FF-0D235660F154}"/>
              </a:ext>
            </a:extLst>
          </p:cNvPr>
          <p:cNvGrpSpPr/>
          <p:nvPr/>
        </p:nvGrpSpPr>
        <p:grpSpPr>
          <a:xfrm>
            <a:off x="1087184" y="1556740"/>
            <a:ext cx="2065566" cy="2191043"/>
            <a:chOff x="474788" y="1764336"/>
            <a:chExt cx="2065566" cy="2191043"/>
          </a:xfrm>
        </p:grpSpPr>
        <p:pic>
          <p:nvPicPr>
            <p:cNvPr id="131077" name="그림 1">
              <a:extLst>
                <a:ext uri="{FF2B5EF4-FFF2-40B4-BE49-F238E27FC236}">
                  <a16:creationId xmlns:a16="http://schemas.microsoft.com/office/drawing/2014/main" id="{0FF7CF20-C803-4933-8B15-C6E9C4CB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239" y="2178368"/>
              <a:ext cx="1866662" cy="119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78" name="TextBox 8">
              <a:extLst>
                <a:ext uri="{FF2B5EF4-FFF2-40B4-BE49-F238E27FC236}">
                  <a16:creationId xmlns:a16="http://schemas.microsoft.com/office/drawing/2014/main" id="{6D1DB4DF-B16E-47F8-82E5-199DDA5FA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691" y="1764336"/>
              <a:ext cx="1407758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en-US" sz="1365" dirty="0">
                  <a:latin typeface="+mn-ea"/>
                  <a:ea typeface="+mn-ea"/>
                  <a:cs typeface="Arial" panose="020B0604020202020204" pitchFamily="34" charset="0"/>
                </a:rPr>
                <a:t>Single Link</a:t>
              </a:r>
            </a:p>
          </p:txBody>
        </p:sp>
        <p:sp>
          <p:nvSpPr>
            <p:cNvPr id="131079" name="TextBox 9">
              <a:extLst>
                <a:ext uri="{FF2B5EF4-FFF2-40B4-BE49-F238E27FC236}">
                  <a16:creationId xmlns:a16="http://schemas.microsoft.com/office/drawing/2014/main" id="{C0872019-8A84-4928-A2F4-DD4EFF8E07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4788" y="3442931"/>
              <a:ext cx="2065566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ko-KR" altLang="en-US" sz="1365">
                  <a:latin typeface="+mn-ea"/>
                  <a:ea typeface="+mn-ea"/>
                  <a:cs typeface="Arial" panose="020B0604020202020204" pitchFamily="34" charset="0"/>
                </a:rPr>
                <a:t>가장 가까운 점의 거리</a:t>
              </a:r>
              <a:endParaRPr lang="en-US" altLang="ko-KR" sz="1365">
                <a:latin typeface="+mn-ea"/>
                <a:ea typeface="+mn-ea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365">
                  <a:latin typeface="+mn-ea"/>
                  <a:ea typeface="+mn-ea"/>
                  <a:cs typeface="Arial" panose="020B0604020202020204" pitchFamily="34" charset="0"/>
                </a:rPr>
                <a:t>(neighbouring joining)</a:t>
              </a:r>
              <a:endParaRPr lang="en-US" altLang="en-US" sz="1365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1C88C7-51E2-4A1F-9A3D-47C8CE856F52}"/>
              </a:ext>
            </a:extLst>
          </p:cNvPr>
          <p:cNvGrpSpPr/>
          <p:nvPr/>
        </p:nvGrpSpPr>
        <p:grpSpPr>
          <a:xfrm>
            <a:off x="3985509" y="1556740"/>
            <a:ext cx="1857375" cy="1980985"/>
            <a:chOff x="3903583" y="1764336"/>
            <a:chExt cx="1857375" cy="1980985"/>
          </a:xfrm>
        </p:grpSpPr>
        <p:pic>
          <p:nvPicPr>
            <p:cNvPr id="131080" name="그림 3">
              <a:extLst>
                <a:ext uri="{FF2B5EF4-FFF2-40B4-BE49-F238E27FC236}">
                  <a16:creationId xmlns:a16="http://schemas.microsoft.com/office/drawing/2014/main" id="{C9F2B02D-BA47-4158-B4EB-08D44C26D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3583" y="2178368"/>
              <a:ext cx="1857375" cy="119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81" name="TextBox 10">
              <a:extLst>
                <a:ext uri="{FF2B5EF4-FFF2-40B4-BE49-F238E27FC236}">
                  <a16:creationId xmlns:a16="http://schemas.microsoft.com/office/drawing/2014/main" id="{7313DA7E-09CB-438F-A0CC-71C545858D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36" y="1764336"/>
              <a:ext cx="1680268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en-US" sz="1365">
                  <a:latin typeface="+mn-ea"/>
                  <a:ea typeface="+mn-ea"/>
                  <a:cs typeface="Arial" panose="020B0604020202020204" pitchFamily="34" charset="0"/>
                </a:rPr>
                <a:t>Complete Link</a:t>
              </a:r>
            </a:p>
          </p:txBody>
        </p:sp>
        <p:sp>
          <p:nvSpPr>
            <p:cNvPr id="131082" name="TextBox 11">
              <a:extLst>
                <a:ext uri="{FF2B5EF4-FFF2-40B4-BE49-F238E27FC236}">
                  <a16:creationId xmlns:a16="http://schemas.microsoft.com/office/drawing/2014/main" id="{5455CF5F-CC76-45C4-90AC-41331122F7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7020" y="3442931"/>
              <a:ext cx="1590500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ko-KR" altLang="en-US" sz="1365">
                  <a:latin typeface="+mn-ea"/>
                  <a:ea typeface="+mn-ea"/>
                  <a:cs typeface="Arial" panose="020B0604020202020204" pitchFamily="34" charset="0"/>
                </a:rPr>
                <a:t>가장 먼 점의 거리</a:t>
              </a:r>
              <a:endParaRPr lang="en-US" altLang="ko-KR" sz="1365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B325CB6-4FC5-4D75-9F2B-5593D345F4C9}"/>
              </a:ext>
            </a:extLst>
          </p:cNvPr>
          <p:cNvGrpSpPr/>
          <p:nvPr/>
        </p:nvGrpSpPr>
        <p:grpSpPr>
          <a:xfrm>
            <a:off x="6819662" y="1556740"/>
            <a:ext cx="1848088" cy="2191043"/>
            <a:chOff x="6819662" y="1764336"/>
            <a:chExt cx="1848088" cy="2191043"/>
          </a:xfrm>
        </p:grpSpPr>
        <p:pic>
          <p:nvPicPr>
            <p:cNvPr id="131083" name="그림 4">
              <a:extLst>
                <a:ext uri="{FF2B5EF4-FFF2-40B4-BE49-F238E27FC236}">
                  <a16:creationId xmlns:a16="http://schemas.microsoft.com/office/drawing/2014/main" id="{2BB01536-6732-4E83-A837-A4EB65AC4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9662" y="2173724"/>
              <a:ext cx="1848088" cy="1207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84" name="TextBox 12">
              <a:extLst>
                <a:ext uri="{FF2B5EF4-FFF2-40B4-BE49-F238E27FC236}">
                  <a16:creationId xmlns:a16="http://schemas.microsoft.com/office/drawing/2014/main" id="{81F1EB9F-86FB-4AA6-942B-045AFBE15E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4937" y="1764336"/>
              <a:ext cx="1077539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en-US" sz="1365">
                  <a:latin typeface="+mn-ea"/>
                  <a:ea typeface="+mn-ea"/>
                  <a:cs typeface="Arial" panose="020B0604020202020204" pitchFamily="34" charset="0"/>
                </a:rPr>
                <a:t>Median</a:t>
              </a:r>
            </a:p>
          </p:txBody>
        </p:sp>
        <p:sp>
          <p:nvSpPr>
            <p:cNvPr id="131085" name="TextBox 13">
              <a:extLst>
                <a:ext uri="{FF2B5EF4-FFF2-40B4-BE49-F238E27FC236}">
                  <a16:creationId xmlns:a16="http://schemas.microsoft.com/office/drawing/2014/main" id="{89E3D0C7-3C44-49C8-ACE7-4E7301E1D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84098" y="3442931"/>
              <a:ext cx="1119217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ko-KR" altLang="en-US" sz="1365">
                  <a:latin typeface="+mn-ea"/>
                  <a:ea typeface="+mn-ea"/>
                  <a:cs typeface="Arial" panose="020B0604020202020204" pitchFamily="34" charset="0"/>
                </a:rPr>
                <a:t>중앙값 거리</a:t>
              </a:r>
              <a:endParaRPr lang="en-US" altLang="ko-KR" sz="1365">
                <a:latin typeface="+mn-ea"/>
                <a:ea typeface="+mn-ea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1365">
                  <a:latin typeface="+mn-ea"/>
                  <a:ea typeface="+mn-ea"/>
                  <a:cs typeface="Arial" panose="020B0604020202020204" pitchFamily="34" charset="0"/>
                </a:rPr>
                <a:t>(centroid)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19D2E3E0-FAC1-45AA-A565-706AB4AFF848}"/>
              </a:ext>
            </a:extLst>
          </p:cNvPr>
          <p:cNvGrpSpPr/>
          <p:nvPr/>
        </p:nvGrpSpPr>
        <p:grpSpPr>
          <a:xfrm>
            <a:off x="2580985" y="4091928"/>
            <a:ext cx="1939955" cy="1929432"/>
            <a:chOff x="2432889" y="3890248"/>
            <a:chExt cx="1939955" cy="1929432"/>
          </a:xfrm>
        </p:grpSpPr>
        <p:pic>
          <p:nvPicPr>
            <p:cNvPr id="131086" name="그림 5">
              <a:extLst>
                <a:ext uri="{FF2B5EF4-FFF2-40B4-BE49-F238E27FC236}">
                  <a16:creationId xmlns:a16="http://schemas.microsoft.com/office/drawing/2014/main" id="{E7885B2A-F813-4F09-AE27-D356960DA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466" y="4229994"/>
              <a:ext cx="1838801" cy="1216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87" name="TextBox 15">
              <a:extLst>
                <a:ext uri="{FF2B5EF4-FFF2-40B4-BE49-F238E27FC236}">
                  <a16:creationId xmlns:a16="http://schemas.microsoft.com/office/drawing/2014/main" id="{DDF5C156-A287-48FB-ACD9-575B4D96A9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8870" y="3890248"/>
              <a:ext cx="1567993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en-US" sz="1365" dirty="0">
                  <a:latin typeface="+mn-ea"/>
                  <a:ea typeface="+mn-ea"/>
                  <a:cs typeface="Arial" panose="020B0604020202020204" pitchFamily="34" charset="0"/>
                </a:rPr>
                <a:t>Average Link</a:t>
              </a:r>
            </a:p>
          </p:txBody>
        </p:sp>
        <p:sp>
          <p:nvSpPr>
            <p:cNvPr id="131088" name="TextBox 16">
              <a:extLst>
                <a:ext uri="{FF2B5EF4-FFF2-40B4-BE49-F238E27FC236}">
                  <a16:creationId xmlns:a16="http://schemas.microsoft.com/office/drawing/2014/main" id="{B28201B6-C4B3-4218-B553-F9793ACF41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2889" y="5517290"/>
              <a:ext cx="1939955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ko-KR" altLang="en-US" sz="1365" dirty="0">
                  <a:latin typeface="+mn-ea"/>
                  <a:ea typeface="+mn-ea"/>
                  <a:cs typeface="Arial" panose="020B0604020202020204" pitchFamily="34" charset="0"/>
                </a:rPr>
                <a:t>모든</a:t>
              </a:r>
              <a:r>
                <a:rPr lang="en-US" altLang="ko-KR" sz="1365" dirty="0">
                  <a:latin typeface="+mn-ea"/>
                  <a:ea typeface="+mn-ea"/>
                  <a:cs typeface="Arial" panose="020B0604020202020204" pitchFamily="34" charset="0"/>
                </a:rPr>
                <a:t> </a:t>
              </a:r>
              <a:r>
                <a:rPr lang="ko-KR" altLang="en-US" sz="1365" dirty="0">
                  <a:latin typeface="+mn-ea"/>
                  <a:ea typeface="+mn-ea"/>
                  <a:cs typeface="Arial" panose="020B0604020202020204" pitchFamily="34" charset="0"/>
                </a:rPr>
                <a:t>점들의 평균 거리</a:t>
              </a:r>
              <a:endParaRPr lang="en-US" altLang="ko-KR" sz="1365" dirty="0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4E5194A7-76C2-4CC1-965A-BD1E9D42F29B}"/>
              </a:ext>
            </a:extLst>
          </p:cNvPr>
          <p:cNvGrpSpPr/>
          <p:nvPr/>
        </p:nvGrpSpPr>
        <p:grpSpPr>
          <a:xfrm>
            <a:off x="5241040" y="4097900"/>
            <a:ext cx="2289409" cy="2139490"/>
            <a:chOff x="5365395" y="3890248"/>
            <a:chExt cx="2289409" cy="2139490"/>
          </a:xfrm>
        </p:grpSpPr>
        <p:pic>
          <p:nvPicPr>
            <p:cNvPr id="131089" name="그림 14">
              <a:extLst>
                <a:ext uri="{FF2B5EF4-FFF2-40B4-BE49-F238E27FC236}">
                  <a16:creationId xmlns:a16="http://schemas.microsoft.com/office/drawing/2014/main" id="{2D2FFC52-F941-401B-94C5-1614D7340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6055" y="4239281"/>
              <a:ext cx="1848088" cy="11980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090" name="TextBox 18">
              <a:extLst>
                <a:ext uri="{FF2B5EF4-FFF2-40B4-BE49-F238E27FC236}">
                  <a16:creationId xmlns:a16="http://schemas.microsoft.com/office/drawing/2014/main" id="{9AED1BB4-94D3-4A92-8657-A77518C02F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3541" y="3890248"/>
              <a:ext cx="1313116" cy="30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2857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buFont typeface="Wingdings" panose="05000000000000000000" pitchFamily="2" charset="2"/>
                <a:buChar char="§"/>
              </a:pPr>
              <a:r>
                <a:rPr lang="en-US" altLang="en-US" sz="1365">
                  <a:latin typeface="+mn-ea"/>
                  <a:ea typeface="+mn-ea"/>
                  <a:cs typeface="Arial" panose="020B0604020202020204" pitchFamily="34" charset="0"/>
                </a:rPr>
                <a:t>Ward Link</a:t>
              </a:r>
            </a:p>
          </p:txBody>
        </p:sp>
        <p:sp>
          <p:nvSpPr>
            <p:cNvPr id="131091" name="TextBox 19">
              <a:extLst>
                <a:ext uri="{FF2B5EF4-FFF2-40B4-BE49-F238E27FC236}">
                  <a16:creationId xmlns:a16="http://schemas.microsoft.com/office/drawing/2014/main" id="{70F987D7-2DA3-4975-A385-A6FA34F288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5395" y="5517290"/>
              <a:ext cx="2289409" cy="51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ko-KR" altLang="en-US" sz="1365">
                  <a:latin typeface="+mn-ea"/>
                  <a:ea typeface="+mn-ea"/>
                </a:rPr>
                <a:t>점에서 중심까지의 편차에 </a:t>
              </a:r>
              <a:endParaRPr lang="en-US" altLang="ko-KR" sz="1365">
                <a:latin typeface="+mn-ea"/>
                <a:ea typeface="+mn-ea"/>
              </a:endParaRPr>
            </a:p>
            <a:p>
              <a:pPr algn="ctr"/>
              <a:r>
                <a:rPr lang="ko-KR" altLang="en-US" sz="1365">
                  <a:latin typeface="+mn-ea"/>
                  <a:ea typeface="+mn-ea"/>
                </a:rPr>
                <a:t>대한 제곱을 합한 것</a:t>
              </a:r>
              <a:endParaRPr lang="en-US" altLang="ko-KR" sz="1365"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A811627-B35B-482F-AC9E-6BD33E7FD03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클러스터간 유사도 측정</a:t>
            </a:r>
          </a:p>
        </p:txBody>
      </p:sp>
    </p:spTree>
  </p:cSld>
  <p:clrMapOvr>
    <a:masterClrMapping/>
  </p:clrMapOvr>
  <p:transition>
    <p:fade/>
  </p:transition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밀집영역의 집단을 찾아내는 군집화 알고리즘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en-US" altLang="ko-KR" sz="1800" dirty="0">
                <a:latin typeface="+mn-ea"/>
              </a:rPr>
              <a:t>K-Means</a:t>
            </a:r>
            <a:r>
              <a:rPr lang="ko-KR" altLang="en-US" sz="1800" dirty="0">
                <a:latin typeface="+mn-ea"/>
              </a:rPr>
              <a:t>와는 결과가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다를 수 있음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" y="2514601"/>
            <a:ext cx="3136900" cy="2873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632200" y="2209800"/>
            <a:ext cx="561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알고리즘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&gt;&gt;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각 점에 대해서 일정 거리 이내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eps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의 이웃들을 찾아내고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그 안에서 중심점을 파악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특정 클러스터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MinPts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이상의 개체를 가진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에 이미 할당되지 않은 중심점들에 대해 새로운 클러스터를 생성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반복적으로 모든 점들을 클러스터에 포함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클러스터에 포함될 수 없는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eps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MinPts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조건을 만족하지 않는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점들은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아웃라이어로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구분</a:t>
            </a:r>
          </a:p>
        </p:txBody>
      </p:sp>
      <p:pic>
        <p:nvPicPr>
          <p:cNvPr id="106499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157" y="4343401"/>
            <a:ext cx="2171953" cy="1600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6500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30" y="4149100"/>
            <a:ext cx="3689742" cy="2235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CE213C-2A0D-432F-A606-D7C583D29719}"/>
              </a:ext>
            </a:extLst>
          </p:cNvPr>
          <p:cNvSpPr txBox="1"/>
          <p:nvPr/>
        </p:nvSpPr>
        <p:spPr>
          <a:xfrm>
            <a:off x="308132" y="71299"/>
            <a:ext cx="7669288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DBSCAN(Density-based spatial clustering of 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application with Noise)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875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0281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12">
            <a:extLst>
              <a:ext uri="{FF2B5EF4-FFF2-40B4-BE49-F238E27FC236}">
                <a16:creationId xmlns:a16="http://schemas.microsoft.com/office/drawing/2014/main" id="{379CC5B8-35C6-4F98-930F-F27B5D5A4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1" y="2225992"/>
            <a:ext cx="89319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44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intercept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91408EC-949F-44E1-BC18-5941B3AB2314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07081" y="1783081"/>
            <a:ext cx="3227961" cy="415499"/>
          </a:xfrm>
          <a:prstGeom prst="rect">
            <a:avLst/>
          </a:prstGeom>
          <a:blipFill rotWithShape="0">
            <a:blip r:embed="rId3"/>
            <a:stretch>
              <a:fillRect b="-21333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6084" name="TextBox 5">
            <a:extLst>
              <a:ext uri="{FF2B5EF4-FFF2-40B4-BE49-F238E27FC236}">
                <a16:creationId xmlns:a16="http://schemas.microsoft.com/office/drawing/2014/main" id="{EAF3583A-3D36-4C27-96D3-05C14B782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7284" y="2225992"/>
            <a:ext cx="627095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44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slope</a:t>
            </a:r>
          </a:p>
        </p:txBody>
      </p:sp>
      <p:sp>
        <p:nvSpPr>
          <p:cNvPr id="46085" name="TextBox 6">
            <a:extLst>
              <a:ext uri="{FF2B5EF4-FFF2-40B4-BE49-F238E27FC236}">
                <a16:creationId xmlns:a16="http://schemas.microsoft.com/office/drawing/2014/main" id="{403094B0-DD21-45BE-9D13-945CA86B0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0281" y="2225992"/>
            <a:ext cx="57259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440" b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error</a:t>
            </a:r>
          </a:p>
        </p:txBody>
      </p:sp>
      <p:sp>
        <p:nvSpPr>
          <p:cNvPr id="46086" name="TextBox 7">
            <a:extLst>
              <a:ext uri="{FF2B5EF4-FFF2-40B4-BE49-F238E27FC236}">
                <a16:creationId xmlns:a16="http://schemas.microsoft.com/office/drawing/2014/main" id="{5FBA81E0-D3B1-46D7-B18B-785F0554C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743" y="2496028"/>
            <a:ext cx="123944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44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coefficients</a:t>
            </a:r>
          </a:p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440" b="0" dirty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(parameters)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33C99CF-A9D1-4699-AB7B-0AEA61C4FD9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18261" y="3223261"/>
            <a:ext cx="1530708" cy="375161"/>
          </a:xfrm>
          <a:prstGeom prst="rect">
            <a:avLst/>
          </a:prstGeom>
          <a:blipFill rotWithShape="0">
            <a:blip r:embed="rId4"/>
            <a:stretch>
              <a:fillRect t="-2899" b="-14493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6088" name="TextBox 9">
            <a:extLst>
              <a:ext uri="{FF2B5EF4-FFF2-40B4-BE49-F238E27FC236}">
                <a16:creationId xmlns:a16="http://schemas.microsoft.com/office/drawing/2014/main" id="{4FB558CB-B6D1-4415-9A0C-0746431EB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9632" y="3603307"/>
            <a:ext cx="1313180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260" b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prediction value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FC6E25C-C797-45A6-9E2F-F1ABC7062AC3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07081" y="3245939"/>
            <a:ext cx="1390073" cy="382316"/>
          </a:xfrm>
          <a:prstGeom prst="rect">
            <a:avLst/>
          </a:prstGeom>
          <a:blipFill rotWithShape="0">
            <a:blip r:embed="rId5"/>
            <a:stretch>
              <a:fillRect t="-4286" r="-12205" b="-10000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6090" name="TextBox 13">
            <a:extLst>
              <a:ext uri="{FF2B5EF4-FFF2-40B4-BE49-F238E27FC236}">
                <a16:creationId xmlns:a16="http://schemas.microsoft.com/office/drawing/2014/main" id="{F26E844A-73D8-4680-B88C-7CB1CD8B8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1341" y="3631882"/>
            <a:ext cx="758541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260" b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redidual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F050976-E06C-44EB-9E2E-3E104AA6CF0D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638802" y="3318201"/>
            <a:ext cx="2486123" cy="335746"/>
          </a:xfrm>
          <a:prstGeom prst="rect">
            <a:avLst/>
          </a:prstGeom>
          <a:blipFill rotWithShape="0">
            <a:blip r:embed="rId6"/>
            <a:stretch>
              <a:fillRect b="-3279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46092" name="TextBox 14">
            <a:extLst>
              <a:ext uri="{FF2B5EF4-FFF2-40B4-BE49-F238E27FC236}">
                <a16:creationId xmlns:a16="http://schemas.microsoft.com/office/drawing/2014/main" id="{D1A0DC01-DFEB-4E32-8EA3-3438F1176A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3021" y="3650457"/>
            <a:ext cx="189667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en-US" sz="1260" b="0">
                <a:solidFill>
                  <a:srgbClr val="0070C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residual sum of squares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F7F2DC-46A2-4C9F-A85D-D53468B3D9F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4897" y="4499367"/>
            <a:ext cx="782233" cy="332399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94EC20-7707-4BBA-B1B4-08BE2B6AD7A1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484120" y="4415221"/>
            <a:ext cx="5966460" cy="664451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483AC04-3764-46DE-AC01-74BDEE91C60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Regression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TextBox 2">
            <a:extLst>
              <a:ext uri="{FF2B5EF4-FFF2-40B4-BE49-F238E27FC236}">
                <a16:creationId xmlns:a16="http://schemas.microsoft.com/office/drawing/2014/main" id="{4439D0E2-E19C-4E99-B4DB-77F5DA760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4" y="1252312"/>
            <a:ext cx="9069005" cy="361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노이즈가 있는 어플리케이션에 대한 밀도 기반의 희소 클러스터링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밀도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(density) :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특정 반지름  내 점들의 개수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334328" indent="-334328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en-US" sz="1600" dirty="0">
                <a:latin typeface="+mn-ea"/>
                <a:ea typeface="+mn-ea"/>
                <a:cs typeface="Arial" panose="020B0604020202020204" pitchFamily="34" charset="0"/>
              </a:rPr>
              <a:t>Neighbor :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한</a:t>
            </a:r>
            <a:r>
              <a:rPr lang="en-US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점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(point)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에서 특정 반지름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ε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내에 위치한 다른 점들</a:t>
            </a: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334328" indent="-334328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en-US" sz="1600" dirty="0">
                <a:latin typeface="+mn-ea"/>
                <a:ea typeface="+mn-ea"/>
                <a:cs typeface="Arial" panose="020B0604020202020204" pitchFamily="34" charset="0"/>
              </a:rPr>
              <a:t>Core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point(x) :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하나의 점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(point)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로 부터 거리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ε 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내에 위치한 다른 점들의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수가 </a:t>
            </a:r>
            <a:r>
              <a:rPr lang="en-US" altLang="ko-KR" sz="1600" dirty="0" err="1">
                <a:latin typeface="+mn-ea"/>
                <a:ea typeface="+mn-ea"/>
                <a:cs typeface="Arial" panose="020B0604020202020204" pitchFamily="34" charset="0"/>
              </a:rPr>
              <a:t>MinPts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보다 클 경우 하나의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cluster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를 생성하며 중심이 된 점을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core point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로 분류 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334328" indent="-334328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Border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point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: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core point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로 부터 거리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ε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내에 위치해서 같은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cluster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로 분류되나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그 자체로는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core point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가 아닌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, cluster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의 외곽을 형성하는 점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334328" indent="-334328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Noise point :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거리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ε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이내의 </a:t>
            </a:r>
            <a:r>
              <a:rPr lang="en-US" altLang="ko-KR" sz="1600" dirty="0" err="1">
                <a:latin typeface="+mn-ea"/>
                <a:ea typeface="+mn-ea"/>
                <a:cs typeface="Arial" panose="020B0604020202020204" pitchFamily="34" charset="0"/>
              </a:rPr>
              <a:t>MinPts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개 미만의 점들이 있으며 그 점들 모두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 core point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가 아닐 경우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어떠한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cluster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에도 속하지 않고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Noise point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로 분류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780098" lvl="1" indent="-334328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135172" name="Picture 4" descr="Density based clustering basic idea - minimal point and epsilon">
            <a:extLst>
              <a:ext uri="{FF2B5EF4-FFF2-40B4-BE49-F238E27FC236}">
                <a16:creationId xmlns:a16="http://schemas.microsoft.com/office/drawing/2014/main" id="{1DF201B3-8CF5-4AF6-B634-4BC33C2E5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89" y="4677195"/>
            <a:ext cx="3324701" cy="15601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3845F-DAF0-479F-9A5F-ECE9D84BA275}"/>
              </a:ext>
            </a:extLst>
          </p:cNvPr>
          <p:cNvSpPr txBox="1"/>
          <p:nvPr/>
        </p:nvSpPr>
        <p:spPr>
          <a:xfrm>
            <a:off x="308132" y="71299"/>
            <a:ext cx="7669288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DBSCAN(Density-based spatial clustering of application with Noise)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한 쇼핑에서 무엇과 무엇을 함께 구매하는가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en-US" altLang="ko-KR" sz="1800" dirty="0">
                <a:latin typeface="+mn-ea"/>
              </a:rPr>
              <a:t>Market Basket Analysis </a:t>
            </a:r>
            <a:r>
              <a:rPr lang="ko-KR" altLang="en-US" sz="1800" dirty="0">
                <a:latin typeface="+mn-ea"/>
              </a:rPr>
              <a:t>또는 </a:t>
            </a:r>
            <a:r>
              <a:rPr lang="en-US" altLang="ko-KR" sz="1800" dirty="0">
                <a:latin typeface="+mn-ea"/>
              </a:rPr>
              <a:t>Association Discovery</a:t>
            </a:r>
          </a:p>
          <a:p>
            <a:pPr lvl="1"/>
            <a:r>
              <a:rPr lang="en-US" altLang="ko-KR" sz="1800" dirty="0">
                <a:latin typeface="+mn-ea"/>
              </a:rPr>
              <a:t>Descriptive Data Mining</a:t>
            </a:r>
            <a:r>
              <a:rPr lang="ko-KR" altLang="en-US" sz="1800" dirty="0">
                <a:latin typeface="+mn-ea"/>
              </a:rPr>
              <a:t>의 한 유형</a:t>
            </a:r>
          </a:p>
        </p:txBody>
      </p:sp>
      <p:sp>
        <p:nvSpPr>
          <p:cNvPr id="119811" name="Rectangle 15"/>
          <p:cNvSpPr>
            <a:spLocks noChangeArrowheads="1"/>
          </p:cNvSpPr>
          <p:nvPr/>
        </p:nvSpPr>
        <p:spPr bwMode="auto">
          <a:xfrm>
            <a:off x="1155700" y="2819400"/>
            <a:ext cx="7429500" cy="1524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9814" name="Picture 4" descr="BWBW02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46950" y="5011182"/>
            <a:ext cx="123825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5" name="Rectangle 7"/>
          <p:cNvSpPr>
            <a:spLocks noChangeArrowheads="1"/>
          </p:cNvSpPr>
          <p:nvPr/>
        </p:nvSpPr>
        <p:spPr bwMode="auto">
          <a:xfrm>
            <a:off x="1155700" y="2895600"/>
            <a:ext cx="24765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CONFIDENCE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높음</a:t>
            </a:r>
          </a:p>
        </p:txBody>
      </p:sp>
      <p:sp>
        <p:nvSpPr>
          <p:cNvPr id="119816" name="Rectangle 8"/>
          <p:cNvSpPr>
            <a:spLocks noChangeArrowheads="1"/>
          </p:cNvSpPr>
          <p:nvPr/>
        </p:nvSpPr>
        <p:spPr bwMode="auto">
          <a:xfrm>
            <a:off x="1155700" y="3276600"/>
            <a:ext cx="2476500" cy="3810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SUPPORT 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높음</a:t>
            </a:r>
          </a:p>
        </p:txBody>
      </p:sp>
      <p:sp>
        <p:nvSpPr>
          <p:cNvPr id="119817" name="Rectangle 9"/>
          <p:cNvSpPr>
            <a:spLocks noChangeArrowheads="1"/>
          </p:cNvSpPr>
          <p:nvPr/>
        </p:nvSpPr>
        <p:spPr bwMode="auto">
          <a:xfrm>
            <a:off x="1155700" y="3657600"/>
            <a:ext cx="2476500" cy="685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LIFT </a:t>
            </a:r>
            <a:r>
              <a:rPr kumimoji="1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높음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9818" name="Rectangle 10"/>
          <p:cNvSpPr>
            <a:spLocks noChangeArrowheads="1"/>
          </p:cNvSpPr>
          <p:nvPr/>
        </p:nvSpPr>
        <p:spPr bwMode="auto">
          <a:xfrm>
            <a:off x="3632200" y="2895600"/>
            <a:ext cx="48704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라면을 사는 경우 맥주도 사는 비율 높음</a:t>
            </a:r>
          </a:p>
        </p:txBody>
      </p:sp>
      <p:sp>
        <p:nvSpPr>
          <p:cNvPr id="119819" name="Rectangle 11"/>
          <p:cNvSpPr>
            <a:spLocks noChangeArrowheads="1"/>
          </p:cNvSpPr>
          <p:nvPr/>
        </p:nvSpPr>
        <p:spPr bwMode="auto">
          <a:xfrm>
            <a:off x="3632200" y="3276600"/>
            <a:ext cx="4870450" cy="338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라면과 맥주를 함께 사는 경우가 흔함</a:t>
            </a:r>
          </a:p>
        </p:txBody>
      </p:sp>
      <p:sp>
        <p:nvSpPr>
          <p:cNvPr id="119820" name="Rectangle 12"/>
          <p:cNvSpPr>
            <a:spLocks noChangeArrowheads="1"/>
          </p:cNvSpPr>
          <p:nvPr/>
        </p:nvSpPr>
        <p:spPr bwMode="auto">
          <a:xfrm>
            <a:off x="3632200" y="3657600"/>
            <a:ext cx="487045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lIns="1800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라면을 사는 경우 그렇지 않은 경우에 비해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맥주도 함께 사는 경우가 많음</a:t>
            </a:r>
          </a:p>
        </p:txBody>
      </p:sp>
      <p:sp>
        <p:nvSpPr>
          <p:cNvPr id="119821" name="Text Box 13"/>
          <p:cNvSpPr txBox="1">
            <a:spLocks noChangeArrowheads="1"/>
          </p:cNvSpPr>
          <p:nvPr/>
        </p:nvSpPr>
        <p:spPr bwMode="auto">
          <a:xfrm>
            <a:off x="2954602" y="5203825"/>
            <a:ext cx="28921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연관성 규칙 </a:t>
            </a: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= </a:t>
            </a:r>
            <a:r>
              <a:rPr kumimoji="1" lang="ko-KR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인과관계”</a:t>
            </a:r>
          </a:p>
        </p:txBody>
      </p:sp>
      <p:sp>
        <p:nvSpPr>
          <p:cNvPr id="119822" name="Text Box 14"/>
          <p:cNvSpPr txBox="1">
            <a:spLocks noChangeArrowheads="1"/>
          </p:cNvSpPr>
          <p:nvPr/>
        </p:nvSpPr>
        <p:spPr bwMode="auto">
          <a:xfrm>
            <a:off x="4457700" y="5181600"/>
            <a:ext cx="3353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2BB52B-EEDE-4F4B-92A2-C105B4297D2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장바구니 분석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–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연관성 분석 </a:t>
            </a:r>
          </a:p>
        </p:txBody>
      </p:sp>
    </p:spTree>
    <p:extLst>
      <p:ext uri="{BB962C8B-B14F-4D97-AF65-F5344CB8AC3E}">
        <p14:creationId xmlns:p14="http://schemas.microsoft.com/office/powerpoint/2010/main" val="2787126824"/>
      </p:ext>
    </p:extLst>
  </p:cSld>
  <p:clrMapOvr>
    <a:masterClrMapping/>
  </p:clrMapOvr>
  <p:transition>
    <p:fade/>
  </p:transition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4" name="Picture 4" descr="Image result for association rule carto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650" y="3789366"/>
            <a:ext cx="2036233" cy="2565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835" name="Rectangle 3"/>
          <p:cNvSpPr>
            <a:spLocks noChangeArrowheads="1"/>
          </p:cNvSpPr>
          <p:nvPr/>
        </p:nvSpPr>
        <p:spPr bwMode="auto">
          <a:xfrm>
            <a:off x="920440" y="4532746"/>
            <a:ext cx="4936265" cy="63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 anchor="ctr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>
                <a:srgbClr val="C0504D"/>
              </a:buClr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"A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를 구매한 고객은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를 구매한다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"</a:t>
            </a:r>
          </a:p>
        </p:txBody>
      </p:sp>
      <p:sp>
        <p:nvSpPr>
          <p:cNvPr id="120836" name="AutoShape 4"/>
          <p:cNvSpPr>
            <a:spLocks noChangeArrowheads="1"/>
          </p:cNvSpPr>
          <p:nvPr/>
        </p:nvSpPr>
        <p:spPr bwMode="auto">
          <a:xfrm>
            <a:off x="1018117" y="1524000"/>
            <a:ext cx="4679554" cy="2736850"/>
          </a:xfrm>
          <a:prstGeom prst="roundRect">
            <a:avLst>
              <a:gd name="adj" fmla="val 6264"/>
            </a:avLst>
          </a:prstGeom>
          <a:noFill/>
          <a:ln w="57150">
            <a:solidFill>
              <a:schemeClr val="bg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20837" name="Oval 5"/>
          <p:cNvSpPr>
            <a:spLocks noChangeArrowheads="1"/>
          </p:cNvSpPr>
          <p:nvPr/>
        </p:nvSpPr>
        <p:spPr bwMode="auto">
          <a:xfrm>
            <a:off x="2811860" y="2028826"/>
            <a:ext cx="1559851" cy="1512887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1485900" y="2100262"/>
            <a:ext cx="2261527" cy="1873250"/>
          </a:xfrm>
          <a:prstGeom prst="ellipse">
            <a:avLst/>
          </a:prstGeom>
          <a:solidFill>
            <a:srgbClr val="66CCFF">
              <a:alpha val="50195"/>
            </a:srgbClr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lIns="90000" tIns="46800" rIns="90000" bIns="46800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120839" name="Text Box 7"/>
          <p:cNvSpPr txBox="1">
            <a:spLocks noChangeArrowheads="1"/>
          </p:cNvSpPr>
          <p:nvPr/>
        </p:nvSpPr>
        <p:spPr bwMode="auto">
          <a:xfrm>
            <a:off x="1329400" y="2268538"/>
            <a:ext cx="736397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품목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A</a:t>
            </a:r>
          </a:p>
        </p:txBody>
      </p:sp>
      <p:sp>
        <p:nvSpPr>
          <p:cNvPr id="120840" name="Text Box 8"/>
          <p:cNvSpPr txBox="1">
            <a:spLocks noChangeArrowheads="1"/>
          </p:cNvSpPr>
          <p:nvPr/>
        </p:nvSpPr>
        <p:spPr bwMode="auto">
          <a:xfrm>
            <a:off x="3824817" y="2268538"/>
            <a:ext cx="723573" cy="340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품목</a:t>
            </a:r>
            <a:r>
              <a:rPr kumimoji="0" lang="en-US" altLang="ko-KR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B</a:t>
            </a:r>
          </a:p>
        </p:txBody>
      </p:sp>
      <p:sp>
        <p:nvSpPr>
          <p:cNvPr id="120842" name="Text Box 13"/>
          <p:cNvSpPr txBox="1">
            <a:spLocks noChangeArrowheads="1"/>
          </p:cNvSpPr>
          <p:nvPr/>
        </p:nvSpPr>
        <p:spPr bwMode="auto">
          <a:xfrm>
            <a:off x="6174053" y="1730375"/>
            <a:ext cx="304872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Confidence = P(A   B) / P(A)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Lift = P(A   B) / (P(A) X P(B))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Support = P(A   B)</a:t>
            </a:r>
          </a:p>
        </p:txBody>
      </p:sp>
      <p:sp>
        <p:nvSpPr>
          <p:cNvPr id="120843" name="Text Box 14"/>
          <p:cNvSpPr txBox="1">
            <a:spLocks noChangeArrowheads="1"/>
          </p:cNvSpPr>
          <p:nvPr/>
        </p:nvSpPr>
        <p:spPr bwMode="auto">
          <a:xfrm flipV="1">
            <a:off x="7523700" y="3212970"/>
            <a:ext cx="3161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U</a:t>
            </a:r>
          </a:p>
        </p:txBody>
      </p:sp>
      <p:sp>
        <p:nvSpPr>
          <p:cNvPr id="120844" name="Text Box 15"/>
          <p:cNvSpPr txBox="1">
            <a:spLocks noChangeArrowheads="1"/>
          </p:cNvSpPr>
          <p:nvPr/>
        </p:nvSpPr>
        <p:spPr bwMode="auto">
          <a:xfrm flipV="1">
            <a:off x="7883750" y="1753033"/>
            <a:ext cx="3161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U</a:t>
            </a:r>
          </a:p>
        </p:txBody>
      </p:sp>
      <p:sp>
        <p:nvSpPr>
          <p:cNvPr id="120845" name="Text Box 16"/>
          <p:cNvSpPr txBox="1">
            <a:spLocks noChangeArrowheads="1"/>
          </p:cNvSpPr>
          <p:nvPr/>
        </p:nvSpPr>
        <p:spPr bwMode="auto">
          <a:xfrm flipV="1">
            <a:off x="7091640" y="2492870"/>
            <a:ext cx="31611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U</a:t>
            </a:r>
          </a:p>
        </p:txBody>
      </p:sp>
      <p:sp>
        <p:nvSpPr>
          <p:cNvPr id="2" name="AutoShape 2" descr="Image result for association rule cartoon"/>
          <p:cNvSpPr>
            <a:spLocks noChangeAspect="1" noChangeArrowheads="1"/>
          </p:cNvSpPr>
          <p:nvPr/>
        </p:nvSpPr>
        <p:spPr bwMode="auto">
          <a:xfrm>
            <a:off x="182298" y="-144463"/>
            <a:ext cx="3302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27F89A-B68E-4BBB-AE40-BD9526CBE41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규칙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A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→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B (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즉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, if A then B) 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545678"/>
      </p:ext>
    </p:extLst>
  </p:cSld>
  <p:clrMapOvr>
    <a:masterClrMapping/>
  </p:clrMapOvr>
  <p:transition>
    <p:fade/>
  </p:transition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3642519" y="1828800"/>
            <a:ext cx="156845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영수증 번호 </a:t>
            </a:r>
            <a:r>
              <a:rPr kumimoji="1" lang="en-US" altLang="ko-KR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1005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일 구매내역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사과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10,000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총액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15,000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3642519" y="3276600"/>
            <a:ext cx="156845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영수증 번호 </a:t>
            </a:r>
            <a:r>
              <a:rPr kumimoji="1" lang="en-US" altLang="ko-KR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1015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25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일 구매내역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총액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6,000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642519" y="4724400"/>
            <a:ext cx="156845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영수증 번호 </a:t>
            </a:r>
            <a:r>
              <a:rPr kumimoji="1" lang="en-US" altLang="ko-KR" sz="11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1071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월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일 구매내역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사과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5,000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총액   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8,000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원</a:t>
            </a: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3394869" y="1828800"/>
            <a:ext cx="0" cy="41910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Line 7"/>
          <p:cNvSpPr>
            <a:spLocks noChangeShapeType="1"/>
          </p:cNvSpPr>
          <p:nvPr/>
        </p:nvSpPr>
        <p:spPr bwMode="auto">
          <a:xfrm>
            <a:off x="3394869" y="1828800"/>
            <a:ext cx="1651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>
            <a:off x="3394869" y="6019800"/>
            <a:ext cx="1651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Line 9"/>
          <p:cNvSpPr>
            <a:spLocks noChangeShapeType="1"/>
          </p:cNvSpPr>
          <p:nvPr/>
        </p:nvSpPr>
        <p:spPr bwMode="auto">
          <a:xfrm flipH="1">
            <a:off x="3147219" y="3810000"/>
            <a:ext cx="24765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1227932" y="3048000"/>
            <a:ext cx="1826419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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2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 발생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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우유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2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 발생</a:t>
            </a:r>
          </a:p>
        </p:txBody>
      </p:sp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1155701" y="2560638"/>
            <a:ext cx="1758815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영수증 단위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분석에서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발견되는 연관규칙</a:t>
            </a: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5210969" y="1828800"/>
            <a:ext cx="650081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5210969" y="3276600"/>
            <a:ext cx="650081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210969" y="4724400"/>
            <a:ext cx="650081" cy="381000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23" name="Line 15"/>
          <p:cNvSpPr>
            <a:spLocks noChangeShapeType="1"/>
          </p:cNvSpPr>
          <p:nvPr/>
        </p:nvSpPr>
        <p:spPr bwMode="auto">
          <a:xfrm>
            <a:off x="6098381" y="1828800"/>
            <a:ext cx="0" cy="274320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Line 16"/>
          <p:cNvSpPr>
            <a:spLocks noChangeShapeType="1"/>
          </p:cNvSpPr>
          <p:nvPr/>
        </p:nvSpPr>
        <p:spPr bwMode="auto">
          <a:xfrm>
            <a:off x="6428581" y="3140076"/>
            <a:ext cx="0" cy="2879725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Line 17"/>
          <p:cNvSpPr>
            <a:spLocks noChangeShapeType="1"/>
          </p:cNvSpPr>
          <p:nvPr/>
        </p:nvSpPr>
        <p:spPr bwMode="auto">
          <a:xfrm>
            <a:off x="6263481" y="3124200"/>
            <a:ext cx="16510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H="1">
            <a:off x="6428581" y="3810000"/>
            <a:ext cx="247650" cy="0"/>
          </a:xfrm>
          <a:prstGeom prst="line">
            <a:avLst/>
          </a:prstGeom>
          <a:noFill/>
          <a:ln w="19050" cap="rnd">
            <a:solidFill>
              <a:schemeClr val="tx1"/>
            </a:solidFill>
            <a:prstDash val="sysDot"/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20"/>
          <p:cNvSpPr>
            <a:spLocks noChangeArrowheads="1"/>
          </p:cNvSpPr>
          <p:nvPr/>
        </p:nvSpPr>
        <p:spPr bwMode="auto">
          <a:xfrm>
            <a:off x="6676232" y="3048000"/>
            <a:ext cx="1826419" cy="16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사과 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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우유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2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 발생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라면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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 발생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사과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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우유</a:t>
            </a:r>
            <a:r>
              <a:rPr kumimoji="1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1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 발생</a:t>
            </a:r>
          </a:p>
        </p:txBody>
      </p:sp>
      <p:sp>
        <p:nvSpPr>
          <p:cNvPr id="29" name="Text Box 21"/>
          <p:cNvSpPr txBox="1">
            <a:spLocks noChangeArrowheads="1"/>
          </p:cNvSpPr>
          <p:nvPr/>
        </p:nvSpPr>
        <p:spPr bwMode="auto">
          <a:xfrm>
            <a:off x="6604000" y="2560638"/>
            <a:ext cx="1579278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단위</a:t>
            </a: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분석에서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발견되는 연관규칙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0C3D7C-5770-4635-AC13-E8BC2D3B4F2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상품에 대한 연관성 </a:t>
            </a: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– </a:t>
            </a:r>
            <a:r>
              <a:rPr lang="ko-KR" altLang="en-US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품목간 연관성</a:t>
            </a:r>
          </a:p>
        </p:txBody>
      </p:sp>
    </p:spTree>
    <p:extLst>
      <p:ext uri="{BB962C8B-B14F-4D97-AF65-F5344CB8AC3E}">
        <p14:creationId xmlns:p14="http://schemas.microsoft.com/office/powerpoint/2010/main" val="2321741574"/>
      </p:ext>
    </p:extLst>
  </p:cSld>
  <p:clrMapOvr>
    <a:masterClrMapping/>
  </p:clrMapOvr>
  <p:transition>
    <p:fade/>
  </p:transition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 descr="Image for post">
            <a:extLst>
              <a:ext uri="{FF2B5EF4-FFF2-40B4-BE49-F238E27FC236}">
                <a16:creationId xmlns:a16="http://schemas.microsoft.com/office/drawing/2014/main" id="{AD277863-8760-4301-AFDB-A1AC866F4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49" y="1107184"/>
            <a:ext cx="5833794" cy="26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6316322" y="1107185"/>
            <a:ext cx="3173754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400" b="0" dirty="0">
                <a:latin typeface="+mn-ea"/>
                <a:ea typeface="+mn-ea"/>
              </a:rPr>
              <a:t>labeled data</a:t>
            </a:r>
            <a:r>
              <a:rPr lang="ko-KR" altLang="en-US" sz="1400" b="0" dirty="0">
                <a:latin typeface="+mn-ea"/>
                <a:ea typeface="+mn-ea"/>
              </a:rPr>
              <a:t>가 충분하지 않을 때 </a:t>
            </a:r>
            <a:r>
              <a:rPr lang="en-US" altLang="ko-KR" sz="1400" b="0" dirty="0">
                <a:latin typeface="+mn-ea"/>
                <a:ea typeface="+mn-ea"/>
              </a:rPr>
              <a:t>unlabeled data</a:t>
            </a:r>
            <a:r>
              <a:rPr lang="ko-KR" altLang="en-US" sz="1400" b="0" dirty="0">
                <a:latin typeface="+mn-ea"/>
                <a:ea typeface="+mn-ea"/>
              </a:rPr>
              <a:t>를 이용하여 학습하는 방식</a:t>
            </a:r>
            <a:endParaRPr lang="en-US" altLang="ko-KR" sz="1400" b="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400" b="0" dirty="0">
                <a:latin typeface="+mn-ea"/>
                <a:ea typeface="+mn-ea"/>
              </a:rPr>
              <a:t>준지도학습의 목표는 </a:t>
            </a:r>
            <a:r>
              <a:rPr lang="en-US" altLang="ko-KR" sz="1400" b="0" dirty="0">
                <a:latin typeface="+mn-ea"/>
                <a:ea typeface="+mn-ea"/>
              </a:rPr>
              <a:t>unlabeled data</a:t>
            </a:r>
            <a:r>
              <a:rPr lang="ko-KR" altLang="en-US" sz="1400" b="0" dirty="0">
                <a:latin typeface="+mn-ea"/>
                <a:ea typeface="+mn-ea"/>
              </a:rPr>
              <a:t>를 이용하여 지도학습의 성능을 향상 시키려는 시도</a:t>
            </a:r>
          </a:p>
        </p:txBody>
      </p:sp>
      <p:pic>
        <p:nvPicPr>
          <p:cNvPr id="264194" name="Picture 2" descr="Image for post">
            <a:extLst>
              <a:ext uri="{FF2B5EF4-FFF2-40B4-BE49-F238E27FC236}">
                <a16:creationId xmlns:a16="http://schemas.microsoft.com/office/drawing/2014/main" id="{37C15BAF-F1A0-412A-8252-7C056E239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80" y="3843564"/>
            <a:ext cx="6668920" cy="260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81579-96CD-4327-80D2-2091A06ABE0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903169"/>
      </p:ext>
    </p:extLst>
  </p:cSld>
  <p:clrMapOvr>
    <a:masterClrMapping/>
  </p:clrMapOvr>
  <p:transition>
    <p:fade/>
  </p:transition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5924" y="878561"/>
            <a:ext cx="9145715" cy="5574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Entropy Minimization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confidence </a:t>
            </a:r>
            <a:r>
              <a:rPr lang="ko-KR" altLang="en-US" sz="1600" dirty="0">
                <a:latin typeface="+mn-ea"/>
                <a:ea typeface="+mn-ea"/>
              </a:rPr>
              <a:t>가 더 높고 </a:t>
            </a:r>
            <a:r>
              <a:rPr lang="en-US" altLang="ko-KR" sz="1600" dirty="0">
                <a:latin typeface="+mn-ea"/>
                <a:ea typeface="+mn-ea"/>
              </a:rPr>
              <a:t>entropy</a:t>
            </a:r>
            <a:r>
              <a:rPr lang="ko-KR" altLang="en-US" sz="1600" dirty="0">
                <a:latin typeface="+mn-ea"/>
                <a:ea typeface="+mn-ea"/>
              </a:rPr>
              <a:t>가 더 낮은 모델은</a:t>
            </a:r>
            <a:r>
              <a:rPr lang="en-US" altLang="ko-KR" sz="1600" dirty="0">
                <a:latin typeface="+mn-ea"/>
                <a:ea typeface="+mn-ea"/>
              </a:rPr>
              <a:t>?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entropy minimization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모델의 </a:t>
            </a:r>
            <a:r>
              <a:rPr lang="en-US" altLang="ko-KR" sz="1600" dirty="0">
                <a:latin typeface="+mn-ea"/>
                <a:ea typeface="+mn-ea"/>
              </a:rPr>
              <a:t>confidence</a:t>
            </a:r>
            <a:r>
              <a:rPr lang="ko-KR" altLang="en-US" sz="1600" dirty="0">
                <a:latin typeface="+mn-ea"/>
                <a:ea typeface="+mn-ea"/>
              </a:rPr>
              <a:t>가 높아지도록 학습하는 방식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Loss</a:t>
            </a:r>
            <a:r>
              <a:rPr lang="ko-KR" altLang="en-US" sz="1600" dirty="0">
                <a:latin typeface="+mn-ea"/>
                <a:ea typeface="+mn-ea"/>
              </a:rPr>
              <a:t>에 </a:t>
            </a:r>
            <a:r>
              <a:rPr lang="en-US" altLang="ko-KR" sz="1600" dirty="0">
                <a:latin typeface="+mn-ea"/>
                <a:ea typeface="+mn-ea"/>
              </a:rPr>
              <a:t>entropy minimization term</a:t>
            </a:r>
            <a:r>
              <a:rPr lang="ko-KR" altLang="en-US" sz="1600" dirty="0">
                <a:latin typeface="+mn-ea"/>
                <a:ea typeface="+mn-ea"/>
              </a:rPr>
              <a:t>을 추가하여 학습을 진행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labeled data</a:t>
            </a:r>
            <a:r>
              <a:rPr lang="ko-KR" altLang="en-US" sz="1600" dirty="0">
                <a:latin typeface="+mn-ea"/>
                <a:ea typeface="+mn-ea"/>
              </a:rPr>
              <a:t>에 대해서 학습할 때는 </a:t>
            </a:r>
            <a:r>
              <a:rPr lang="en-US" altLang="ko-KR" sz="1600" dirty="0">
                <a:latin typeface="+mn-ea"/>
                <a:ea typeface="+mn-ea"/>
              </a:rPr>
              <a:t>objective function</a:t>
            </a:r>
            <a:r>
              <a:rPr lang="ko-KR" altLang="en-US" sz="1600" dirty="0">
                <a:latin typeface="+mn-ea"/>
                <a:ea typeface="+mn-ea"/>
              </a:rPr>
              <a:t>에 </a:t>
            </a:r>
            <a:r>
              <a:rPr lang="en-US" altLang="ko-KR" sz="1600" dirty="0">
                <a:latin typeface="+mn-ea"/>
                <a:ea typeface="+mn-ea"/>
              </a:rPr>
              <a:t>entropy minimization term</a:t>
            </a:r>
            <a:r>
              <a:rPr lang="ko-KR" altLang="en-US" sz="1600" dirty="0">
                <a:latin typeface="+mn-ea"/>
                <a:ea typeface="+mn-ea"/>
              </a:rPr>
              <a:t>을 추가한 형태의 </a:t>
            </a:r>
            <a:r>
              <a:rPr lang="en-US" altLang="ko-KR" sz="1600" dirty="0">
                <a:latin typeface="+mn-ea"/>
                <a:ea typeface="+mn-ea"/>
              </a:rPr>
              <a:t>loss</a:t>
            </a:r>
            <a:r>
              <a:rPr lang="ko-KR" altLang="en-US" sz="1600" dirty="0">
                <a:latin typeface="+mn-ea"/>
                <a:ea typeface="+mn-ea"/>
              </a:rPr>
              <a:t>로 학습을 진행하고</a:t>
            </a:r>
            <a:r>
              <a:rPr lang="en-US" altLang="ko-KR" sz="1600" dirty="0">
                <a:latin typeface="+mn-ea"/>
                <a:ea typeface="+mn-ea"/>
              </a:rPr>
              <a:t>, unlabeled data</a:t>
            </a:r>
            <a:r>
              <a:rPr lang="ko-KR" altLang="en-US" sz="1600" dirty="0">
                <a:latin typeface="+mn-ea"/>
                <a:ea typeface="+mn-ea"/>
              </a:rPr>
              <a:t>에 대해서는 </a:t>
            </a:r>
            <a:r>
              <a:rPr lang="en-US" altLang="ko-KR" sz="1600" dirty="0">
                <a:latin typeface="+mn-ea"/>
                <a:ea typeface="+mn-ea"/>
              </a:rPr>
              <a:t>entropy minimization term</a:t>
            </a:r>
            <a:r>
              <a:rPr lang="ko-KR" altLang="en-US" sz="1600" dirty="0">
                <a:latin typeface="+mn-ea"/>
                <a:ea typeface="+mn-ea"/>
              </a:rPr>
              <a:t>에 대해서만 학습을 진행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8C2FA-C400-4AEC-BE67-51DD80DB1B26}"/>
              </a:ext>
            </a:extLst>
          </p:cNvPr>
          <p:cNvSpPr txBox="1"/>
          <p:nvPr/>
        </p:nvSpPr>
        <p:spPr>
          <a:xfrm>
            <a:off x="2294761" y="1340710"/>
            <a:ext cx="47526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A, B, C 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세가지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class</a:t>
            </a:r>
            <a:r>
              <a:rPr lang="ko-KR" altLang="en-US" sz="1600" dirty="0">
                <a:solidFill>
                  <a:srgbClr val="C00000"/>
                </a:solidFill>
                <a:latin typeface="+mn-ea"/>
                <a:ea typeface="+mn-ea"/>
              </a:rPr>
              <a:t>를 예측 하는 </a:t>
            </a:r>
            <a:r>
              <a:rPr lang="en-US" altLang="ko-KR" sz="1600" dirty="0">
                <a:solidFill>
                  <a:srgbClr val="C00000"/>
                </a:solidFill>
                <a:latin typeface="+mn-ea"/>
                <a:ea typeface="+mn-ea"/>
              </a:rPr>
              <a:t>classifier </a:t>
            </a:r>
            <a:endParaRPr lang="ko-KR" altLang="en-US" sz="16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C8F467A8-FB4D-44A4-9BF6-0B6226C2D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5406301"/>
              </p:ext>
            </p:extLst>
          </p:nvPr>
        </p:nvGraphicFramePr>
        <p:xfrm>
          <a:off x="1369091" y="1893134"/>
          <a:ext cx="6604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377031787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224962063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3929316021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4453563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349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Classifier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5037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Classifier 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6363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367EC50-C1DC-46B9-B154-491F7220B6B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62988"/>
      </p:ext>
    </p:extLst>
  </p:cSld>
  <p:clrMapOvr>
    <a:masterClrMapping/>
  </p:clrMapOvr>
  <p:transition>
    <p:fade/>
  </p:transition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998696"/>
            <a:ext cx="928929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Pseudo-Label</a:t>
            </a:r>
          </a:p>
        </p:txBody>
      </p:sp>
      <p:pic>
        <p:nvPicPr>
          <p:cNvPr id="265218" name="Picture 2" descr="Image for post">
            <a:extLst>
              <a:ext uri="{FF2B5EF4-FFF2-40B4-BE49-F238E27FC236}">
                <a16:creationId xmlns:a16="http://schemas.microsoft.com/office/drawing/2014/main" id="{8F0B1959-65C3-40E1-8920-70D3A06DF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70" y="1384797"/>
            <a:ext cx="327660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BEDF6AC-4B7B-47AC-ADA0-363B80C6CBF4}"/>
              </a:ext>
            </a:extLst>
          </p:cNvPr>
          <p:cNvSpPr/>
          <p:nvPr/>
        </p:nvSpPr>
        <p:spPr>
          <a:xfrm>
            <a:off x="4808980" y="2132820"/>
            <a:ext cx="4953000" cy="246631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600" b="0" dirty="0">
                <a:latin typeface="+mn-ea"/>
                <a:ea typeface="+mn-ea"/>
              </a:rPr>
              <a:t>지도 학습으로 충분히 학습된 모델의 예측 값을 기반으로 </a:t>
            </a:r>
            <a:r>
              <a:rPr lang="en-US" altLang="ko-KR" sz="1600" b="0" dirty="0">
                <a:latin typeface="+mn-ea"/>
                <a:ea typeface="+mn-ea"/>
              </a:rPr>
              <a:t>threshold</a:t>
            </a:r>
            <a:r>
              <a:rPr lang="ko-KR" altLang="en-US" sz="1600" b="0" dirty="0">
                <a:latin typeface="+mn-ea"/>
                <a:ea typeface="+mn-ea"/>
              </a:rPr>
              <a:t>와 같은 간단한 규칙으로 </a:t>
            </a:r>
            <a:r>
              <a:rPr lang="en-US" altLang="ko-KR" sz="1600" b="0" dirty="0">
                <a:latin typeface="+mn-ea"/>
                <a:ea typeface="+mn-ea"/>
              </a:rPr>
              <a:t>unlabeled data</a:t>
            </a:r>
            <a:r>
              <a:rPr lang="ko-KR" altLang="en-US" sz="1600" b="0" dirty="0">
                <a:latin typeface="+mn-ea"/>
                <a:ea typeface="+mn-ea"/>
              </a:rPr>
              <a:t>에 </a:t>
            </a:r>
            <a:r>
              <a:rPr lang="en-US" altLang="ko-KR" sz="1600" b="0" dirty="0">
                <a:latin typeface="+mn-ea"/>
                <a:ea typeface="+mn-ea"/>
              </a:rPr>
              <a:t>pseudo-label</a:t>
            </a:r>
            <a:r>
              <a:rPr lang="ko-KR" altLang="en-US" sz="1600" b="0" dirty="0">
                <a:latin typeface="+mn-ea"/>
                <a:ea typeface="+mn-ea"/>
              </a:rPr>
              <a:t>을 붙이고</a:t>
            </a:r>
            <a:r>
              <a:rPr lang="en-US" altLang="ko-KR" sz="1600" b="0" dirty="0">
                <a:latin typeface="+mn-ea"/>
                <a:ea typeface="+mn-ea"/>
              </a:rPr>
              <a:t> labeled data</a:t>
            </a:r>
            <a:r>
              <a:rPr lang="ko-KR" altLang="en-US" sz="1600" b="0" dirty="0">
                <a:latin typeface="+mn-ea"/>
                <a:ea typeface="+mn-ea"/>
              </a:rPr>
              <a:t>와 </a:t>
            </a:r>
            <a:r>
              <a:rPr lang="en-US" altLang="ko-KR" sz="1600" b="0" dirty="0">
                <a:latin typeface="+mn-ea"/>
                <a:ea typeface="+mn-ea"/>
              </a:rPr>
              <a:t>pseudo-labeled data</a:t>
            </a:r>
            <a:r>
              <a:rPr lang="ko-KR" altLang="en-US" sz="1600" b="0" dirty="0">
                <a:latin typeface="+mn-ea"/>
                <a:ea typeface="+mn-ea"/>
              </a:rPr>
              <a:t>를 합쳐 모델을 다시 학습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50BFB-D40B-40FB-876A-33964DE63FE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8477107"/>
      </p:ext>
    </p:extLst>
  </p:cSld>
  <p:clrMapOvr>
    <a:masterClrMapping/>
  </p:clrMapOvr>
  <p:transition>
    <p:fade/>
  </p:transition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48" name="Picture 8">
            <a:extLst>
              <a:ext uri="{FF2B5EF4-FFF2-40B4-BE49-F238E27FC236}">
                <a16:creationId xmlns:a16="http://schemas.microsoft.com/office/drawing/2014/main" id="{14F503CF-4F1A-43CD-AA3A-0B11A5605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0" y="2264890"/>
            <a:ext cx="7713592" cy="181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272350" y="836640"/>
            <a:ext cx="9289290" cy="409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Label Consistency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  <a:ea typeface="+mn-ea"/>
              </a:rPr>
              <a:t>입력 데이터에 변형을 주었을 때의 모델의 결과와 원본 데이터에 대한 모델의 결과가 비슷해 지도록 모델을 학습하는 방식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l-GR" altLang="ko-KR" sz="1600" dirty="0">
                <a:latin typeface="+mn-ea"/>
                <a:ea typeface="+mn-ea"/>
              </a:rPr>
              <a:t>π</a:t>
            </a:r>
            <a:r>
              <a:rPr lang="en-US" altLang="ko-KR" sz="1600" dirty="0">
                <a:latin typeface="+mn-ea"/>
                <a:ea typeface="+mn-ea"/>
              </a:rPr>
              <a:t>-model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Temporal </a:t>
            </a:r>
            <a:r>
              <a:rPr lang="en-US" altLang="ko-KR" sz="1600" dirty="0" err="1">
                <a:latin typeface="+mn-ea"/>
                <a:ea typeface="+mn-ea"/>
              </a:rPr>
              <a:t>Ensembling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931E2C6-B045-4234-98C3-543168346D7A}"/>
              </a:ext>
            </a:extLst>
          </p:cNvPr>
          <p:cNvSpPr/>
          <p:nvPr/>
        </p:nvSpPr>
        <p:spPr>
          <a:xfrm>
            <a:off x="672366" y="2276840"/>
            <a:ext cx="2048324" cy="216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설명선: 선(강조선) 6">
            <a:extLst>
              <a:ext uri="{FF2B5EF4-FFF2-40B4-BE49-F238E27FC236}">
                <a16:creationId xmlns:a16="http://schemas.microsoft.com/office/drawing/2014/main" id="{260F1C1D-196B-490C-AF89-F3C830A8546D}"/>
              </a:ext>
            </a:extLst>
          </p:cNvPr>
          <p:cNvSpPr/>
          <p:nvPr/>
        </p:nvSpPr>
        <p:spPr>
          <a:xfrm>
            <a:off x="6753250" y="1979519"/>
            <a:ext cx="1584220" cy="369331"/>
          </a:xfrm>
          <a:prstGeom prst="accentCallout1">
            <a:avLst>
              <a:gd name="adj1" fmla="val 18750"/>
              <a:gd name="adj2" fmla="val -8333"/>
              <a:gd name="adj3" fmla="val 145681"/>
              <a:gd name="adj4" fmla="val -30002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supervised loss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설명선: 선(강조선) 10">
            <a:extLst>
              <a:ext uri="{FF2B5EF4-FFF2-40B4-BE49-F238E27FC236}">
                <a16:creationId xmlns:a16="http://schemas.microsoft.com/office/drawing/2014/main" id="{B6DFDAA4-7CBA-4D88-9458-E7949E756632}"/>
              </a:ext>
            </a:extLst>
          </p:cNvPr>
          <p:cNvSpPr/>
          <p:nvPr/>
        </p:nvSpPr>
        <p:spPr>
          <a:xfrm>
            <a:off x="8080072" y="3275699"/>
            <a:ext cx="1800250" cy="369331"/>
          </a:xfrm>
          <a:prstGeom prst="accentCallout1">
            <a:avLst>
              <a:gd name="adj1" fmla="val 18750"/>
              <a:gd name="adj2" fmla="val -8333"/>
              <a:gd name="adj3" fmla="val 30823"/>
              <a:gd name="adj4" fmla="val -81937"/>
            </a:avLst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+mn-ea"/>
              </a:rPr>
              <a:t>unsupervised loss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31BF0A7-2787-47CB-A853-B6A9DAE1B102}"/>
              </a:ext>
            </a:extLst>
          </p:cNvPr>
          <p:cNvGrpSpPr/>
          <p:nvPr/>
        </p:nvGrpSpPr>
        <p:grpSpPr>
          <a:xfrm>
            <a:off x="1054394" y="4149100"/>
            <a:ext cx="7025678" cy="1993353"/>
            <a:chOff x="1054394" y="4149100"/>
            <a:chExt cx="7025678" cy="1993353"/>
          </a:xfrm>
        </p:grpSpPr>
        <p:pic>
          <p:nvPicPr>
            <p:cNvPr id="266250" name="Picture 10">
              <a:extLst>
                <a:ext uri="{FF2B5EF4-FFF2-40B4-BE49-F238E27FC236}">
                  <a16:creationId xmlns:a16="http://schemas.microsoft.com/office/drawing/2014/main" id="{4BD0A7FE-F83B-4C61-BA88-ACAA2907F3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1221" y="4149100"/>
              <a:ext cx="6858851" cy="1993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3F80F8B-5C8F-4AE3-8AE0-9EF61FDB1F4C}"/>
                </a:ext>
              </a:extLst>
            </p:cNvPr>
            <p:cNvSpPr/>
            <p:nvPr/>
          </p:nvSpPr>
          <p:spPr>
            <a:xfrm>
              <a:off x="1054394" y="4149100"/>
              <a:ext cx="2048324" cy="216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91EEFA1-9B59-4193-AAF9-6111A20CA712}"/>
              </a:ext>
            </a:extLst>
          </p:cNvPr>
          <p:cNvSpPr/>
          <p:nvPr/>
        </p:nvSpPr>
        <p:spPr>
          <a:xfrm>
            <a:off x="1170850" y="6381410"/>
            <a:ext cx="7670690" cy="33855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</a:rPr>
              <a:t>과거 모델들의 앙상블 결과가 더 정확한 결과라고 보고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그 것을 따라 가도록 학습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AC3B39-EC14-4D8D-95B2-956A1E077F0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9275882"/>
      </p:ext>
    </p:extLst>
  </p:cSld>
  <p:clrMapOvr>
    <a:masterClrMapping/>
  </p:clrMapOvr>
  <p:transition>
    <p:fade/>
  </p:transition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908650"/>
            <a:ext cx="9289290" cy="483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Label Consistency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Mean Teacher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67266" name="Picture 2" descr="Image for post">
            <a:extLst>
              <a:ext uri="{FF2B5EF4-FFF2-40B4-BE49-F238E27FC236}">
                <a16:creationId xmlns:a16="http://schemas.microsoft.com/office/drawing/2014/main" id="{564F2344-689B-4EF8-81F6-E10DAFBE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60" y="1766776"/>
            <a:ext cx="8939916" cy="411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246E99-5CAF-435F-92E3-BDC37DB47F3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425995"/>
      </p:ext>
    </p:extLst>
  </p:cSld>
  <p:clrMapOvr>
    <a:masterClrMapping/>
  </p:clrMapOvr>
  <p:transition>
    <p:fade/>
  </p:transition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969134"/>
            <a:ext cx="9289290" cy="4836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Label Consistency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Virtual Adversarial Training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pic>
        <p:nvPicPr>
          <p:cNvPr id="268290" name="Picture 2" descr="Image for post">
            <a:extLst>
              <a:ext uri="{FF2B5EF4-FFF2-40B4-BE49-F238E27FC236}">
                <a16:creationId xmlns:a16="http://schemas.microsoft.com/office/drawing/2014/main" id="{951F6CD3-9D22-4710-B112-4228DCAB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3" y="1844780"/>
            <a:ext cx="5415737" cy="46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E10AFB4-E972-4641-AF48-156539104A9B}"/>
              </a:ext>
            </a:extLst>
          </p:cNvPr>
          <p:cNvSpPr/>
          <p:nvPr/>
        </p:nvSpPr>
        <p:spPr>
          <a:xfrm>
            <a:off x="6105160" y="1916790"/>
            <a:ext cx="3412630" cy="3282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0" dirty="0" err="1">
                <a:latin typeface="+mn-ea"/>
                <a:ea typeface="+mn-ea"/>
              </a:rPr>
              <a:t>쿨백</a:t>
            </a:r>
            <a:r>
              <a:rPr lang="en-US" altLang="ko-KR" sz="1400" b="0" dirty="0">
                <a:latin typeface="+mn-ea"/>
                <a:ea typeface="+mn-ea"/>
              </a:rPr>
              <a:t>-</a:t>
            </a:r>
            <a:r>
              <a:rPr lang="ko-KR" altLang="en-US" sz="1400" b="0" dirty="0" err="1">
                <a:latin typeface="+mn-ea"/>
                <a:ea typeface="+mn-ea"/>
              </a:rPr>
              <a:t>라이블러</a:t>
            </a:r>
            <a:r>
              <a:rPr lang="ko-KR" altLang="en-US" sz="1400" b="0" dirty="0">
                <a:latin typeface="+mn-ea"/>
                <a:ea typeface="+mn-ea"/>
              </a:rPr>
              <a:t> 발산</a:t>
            </a:r>
            <a:r>
              <a:rPr lang="en-US" altLang="ko-KR" sz="1400" b="0" dirty="0">
                <a:latin typeface="+mn-ea"/>
                <a:ea typeface="+mn-ea"/>
              </a:rPr>
              <a:t>(</a:t>
            </a:r>
            <a:r>
              <a:rPr lang="en-US" altLang="ko-KR" sz="1400" b="0" dirty="0" err="1">
                <a:latin typeface="+mn-ea"/>
                <a:ea typeface="+mn-ea"/>
              </a:rPr>
              <a:t>Kullback</a:t>
            </a:r>
            <a:r>
              <a:rPr lang="en-US" altLang="ko-KR" sz="1400" b="0" dirty="0">
                <a:latin typeface="+mn-ea"/>
                <a:ea typeface="+mn-ea"/>
              </a:rPr>
              <a:t>–</a:t>
            </a:r>
            <a:r>
              <a:rPr lang="en-US" altLang="ko-KR" sz="1400" b="0" dirty="0" err="1">
                <a:latin typeface="+mn-ea"/>
                <a:ea typeface="+mn-ea"/>
              </a:rPr>
              <a:t>Leibler</a:t>
            </a:r>
            <a:r>
              <a:rPr lang="en-US" altLang="ko-KR" sz="1400" b="0" dirty="0">
                <a:latin typeface="+mn-ea"/>
                <a:ea typeface="+mn-ea"/>
              </a:rPr>
              <a:t> divergence, KLD)</a:t>
            </a:r>
            <a:r>
              <a:rPr lang="ko-KR" altLang="en-US" sz="1400" b="0" dirty="0">
                <a:latin typeface="+mn-ea"/>
                <a:ea typeface="+mn-ea"/>
              </a:rPr>
              <a:t>은 두 확률분포의 차이를 계산하는 데에 사용하는 함수로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어떤 이상적인 분포에 대해</a:t>
            </a:r>
            <a:r>
              <a:rPr lang="en-US" altLang="ko-KR" sz="1400" b="0" dirty="0">
                <a:latin typeface="+mn-ea"/>
                <a:ea typeface="+mn-ea"/>
              </a:rPr>
              <a:t>, </a:t>
            </a:r>
            <a:r>
              <a:rPr lang="ko-KR" altLang="en-US" sz="1400" b="0" dirty="0">
                <a:latin typeface="+mn-ea"/>
                <a:ea typeface="+mn-ea"/>
              </a:rPr>
              <a:t>그 분포를 근사하는 다른 분포를 사용해 샘플링을 한다면 발생할 수 있는 정보 엔트로피 차이를 계산한다</a:t>
            </a:r>
            <a:r>
              <a:rPr lang="en-US" altLang="ko-KR" sz="1400" b="0" dirty="0">
                <a:latin typeface="+mn-ea"/>
                <a:ea typeface="+mn-ea"/>
              </a:rPr>
              <a:t>. </a:t>
            </a:r>
            <a:r>
              <a:rPr lang="ko-KR" altLang="en-US" sz="1400" b="0" dirty="0">
                <a:latin typeface="+mn-ea"/>
                <a:ea typeface="+mn-ea"/>
              </a:rPr>
              <a:t>상대 엔트로피</a:t>
            </a:r>
            <a:r>
              <a:rPr lang="en-US" altLang="ko-KR" sz="1400" b="0" dirty="0">
                <a:latin typeface="+mn-ea"/>
                <a:ea typeface="+mn-ea"/>
              </a:rPr>
              <a:t>(relative entropy), </a:t>
            </a:r>
            <a:r>
              <a:rPr lang="ko-KR" altLang="en-US" sz="1400" b="0" dirty="0">
                <a:latin typeface="+mn-ea"/>
                <a:ea typeface="+mn-ea"/>
              </a:rPr>
              <a:t>정보 </a:t>
            </a:r>
            <a:r>
              <a:rPr lang="ko-KR" altLang="en-US" sz="1400" b="0" dirty="0" err="1">
                <a:latin typeface="+mn-ea"/>
                <a:ea typeface="+mn-ea"/>
              </a:rPr>
              <a:t>획득량</a:t>
            </a:r>
            <a:r>
              <a:rPr lang="en-US" altLang="ko-KR" sz="1400" b="0" dirty="0">
                <a:latin typeface="+mn-ea"/>
                <a:ea typeface="+mn-ea"/>
              </a:rPr>
              <a:t>(information gain), </a:t>
            </a:r>
            <a:r>
              <a:rPr lang="ko-KR" altLang="en-US" sz="1400" b="0" dirty="0">
                <a:latin typeface="+mn-ea"/>
                <a:ea typeface="+mn-ea"/>
              </a:rPr>
              <a:t>인포메이션 </a:t>
            </a:r>
            <a:r>
              <a:rPr lang="ko-KR" altLang="en-US" sz="1400" b="0" dirty="0" err="1">
                <a:latin typeface="+mn-ea"/>
                <a:ea typeface="+mn-ea"/>
              </a:rPr>
              <a:t>다이버전스</a:t>
            </a:r>
            <a:r>
              <a:rPr lang="en-US" altLang="ko-KR" sz="1400" b="0" dirty="0">
                <a:latin typeface="+mn-ea"/>
                <a:ea typeface="+mn-ea"/>
              </a:rPr>
              <a:t>(information divergence)</a:t>
            </a:r>
            <a:r>
              <a:rPr lang="ko-KR" altLang="en-US" sz="1400" b="0" dirty="0">
                <a:latin typeface="+mn-ea"/>
                <a:ea typeface="+mn-ea"/>
              </a:rPr>
              <a:t>라고도 한다</a:t>
            </a:r>
            <a:r>
              <a:rPr lang="en-US" altLang="ko-KR" sz="1400" b="0" dirty="0">
                <a:latin typeface="+mn-ea"/>
                <a:ea typeface="+mn-ea"/>
              </a:rPr>
              <a:t>.</a:t>
            </a:r>
            <a:endParaRPr lang="ko-KR" altLang="en-US" sz="1400" b="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1D0501-8146-4BA9-B1B4-0E05AEFA276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969451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63" name="직선 연결선 31762">
            <a:extLst>
              <a:ext uri="{FF2B5EF4-FFF2-40B4-BE49-F238E27FC236}">
                <a16:creationId xmlns:a16="http://schemas.microsoft.com/office/drawing/2014/main" id="{E57DB2EA-8099-46E1-8EBB-66DD531C3A85}"/>
              </a:ext>
            </a:extLst>
          </p:cNvPr>
          <p:cNvCxnSpPr/>
          <p:nvPr/>
        </p:nvCxnSpPr>
        <p:spPr>
          <a:xfrm>
            <a:off x="4454367" y="2620328"/>
            <a:ext cx="0" cy="49434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9BE6D271-DF43-49E2-A246-B38BE9A7600D}"/>
              </a:ext>
            </a:extLst>
          </p:cNvPr>
          <p:cNvCxnSpPr/>
          <p:nvPr/>
        </p:nvCxnSpPr>
        <p:spPr>
          <a:xfrm>
            <a:off x="1318260" y="4526280"/>
            <a:ext cx="72009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5540D37-81E8-4F77-8504-1DE930144F94}"/>
              </a:ext>
            </a:extLst>
          </p:cNvPr>
          <p:cNvCxnSpPr/>
          <p:nvPr/>
        </p:nvCxnSpPr>
        <p:spPr>
          <a:xfrm flipV="1">
            <a:off x="1866900" y="1508760"/>
            <a:ext cx="0" cy="35661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DD95A62-FE09-4FA7-B280-A0294927DB70}"/>
              </a:ext>
            </a:extLst>
          </p:cNvPr>
          <p:cNvCxnSpPr/>
          <p:nvPr/>
        </p:nvCxnSpPr>
        <p:spPr>
          <a:xfrm flipV="1">
            <a:off x="1455420" y="2263140"/>
            <a:ext cx="5554980" cy="1851660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7F6269-CBE0-4DA8-8521-22323DD11E26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598920" y="1930203"/>
            <a:ext cx="1234146" cy="221599"/>
          </a:xfrm>
          <a:prstGeom prst="rect">
            <a:avLst/>
          </a:prstGeom>
          <a:blipFill>
            <a:blip r:embed="rId3"/>
            <a:stretch>
              <a:fillRect l="-1778" b="-35000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48135" name="타원 8">
            <a:extLst>
              <a:ext uri="{FF2B5EF4-FFF2-40B4-BE49-F238E27FC236}">
                <a16:creationId xmlns:a16="http://schemas.microsoft.com/office/drawing/2014/main" id="{B0077776-D79C-420C-AC16-AF72F3AA9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807" y="3479007"/>
            <a:ext cx="174308" cy="174308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36" name="타원 12">
            <a:extLst>
              <a:ext uri="{FF2B5EF4-FFF2-40B4-BE49-F238E27FC236}">
                <a16:creationId xmlns:a16="http://schemas.microsoft.com/office/drawing/2014/main" id="{58BA959E-DCAB-4363-8458-A8DA099BD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8441" y="3813334"/>
            <a:ext cx="175737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37" name="타원 13">
            <a:extLst>
              <a:ext uri="{FF2B5EF4-FFF2-40B4-BE49-F238E27FC236}">
                <a16:creationId xmlns:a16="http://schemas.microsoft.com/office/drawing/2014/main" id="{AB424D91-B98D-4E01-8940-27A4E8F38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2761" y="3318987"/>
            <a:ext cx="175737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38" name="타원 14">
            <a:extLst>
              <a:ext uri="{FF2B5EF4-FFF2-40B4-BE49-F238E27FC236}">
                <a16:creationId xmlns:a16="http://schemas.microsoft.com/office/drawing/2014/main" id="{E8859BEB-D6A3-466E-B2C2-43102B4D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7134" y="3637599"/>
            <a:ext cx="175736" cy="1757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39" name="타원 15">
            <a:extLst>
              <a:ext uri="{FF2B5EF4-FFF2-40B4-BE49-F238E27FC236}">
                <a16:creationId xmlns:a16="http://schemas.microsoft.com/office/drawing/2014/main" id="{D5C82C90-BA7B-4130-BE75-F3F07292A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2909" y="3251836"/>
            <a:ext cx="175737" cy="1757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0" name="타원 16">
            <a:extLst>
              <a:ext uri="{FF2B5EF4-FFF2-40B4-BE49-F238E27FC236}">
                <a16:creationId xmlns:a16="http://schemas.microsoft.com/office/drawing/2014/main" id="{2420F720-5F1F-41FF-9E59-24142D16E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784" y="2504599"/>
            <a:ext cx="175736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1" name="타원 17">
            <a:extLst>
              <a:ext uri="{FF2B5EF4-FFF2-40B4-BE49-F238E27FC236}">
                <a16:creationId xmlns:a16="http://schemas.microsoft.com/office/drawing/2014/main" id="{04C4E224-F371-4689-A036-13A8B014C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399" y="3364707"/>
            <a:ext cx="175736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2" name="타원 18">
            <a:extLst>
              <a:ext uri="{FF2B5EF4-FFF2-40B4-BE49-F238E27FC236}">
                <a16:creationId xmlns:a16="http://schemas.microsoft.com/office/drawing/2014/main" id="{E6DF4E38-4685-435F-B915-06027F32A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7294" y="2714626"/>
            <a:ext cx="175736" cy="1757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3" name="타원 19">
            <a:extLst>
              <a:ext uri="{FF2B5EF4-FFF2-40B4-BE49-F238E27FC236}">
                <a16:creationId xmlns:a16="http://schemas.microsoft.com/office/drawing/2014/main" id="{8183F9F0-9794-4192-93A9-7B188FD69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7351" y="2791779"/>
            <a:ext cx="175737" cy="1757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4" name="타원 20">
            <a:extLst>
              <a:ext uri="{FF2B5EF4-FFF2-40B4-BE49-F238E27FC236}">
                <a16:creationId xmlns:a16="http://schemas.microsoft.com/office/drawing/2014/main" id="{7284DA24-43E4-40E6-B314-85AF97CD3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381" y="2400301"/>
            <a:ext cx="175737" cy="175737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5" name="타원 21">
            <a:extLst>
              <a:ext uri="{FF2B5EF4-FFF2-40B4-BE49-F238E27FC236}">
                <a16:creationId xmlns:a16="http://schemas.microsoft.com/office/drawing/2014/main" id="{2439AD42-7791-4FD0-B43A-C9370B07C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737" y="2576037"/>
            <a:ext cx="174308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6" name="타원 22">
            <a:extLst>
              <a:ext uri="{FF2B5EF4-FFF2-40B4-BE49-F238E27FC236}">
                <a16:creationId xmlns:a16="http://schemas.microsoft.com/office/drawing/2014/main" id="{0E79C191-482D-49AD-9D8B-4C024379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1777" y="2890362"/>
            <a:ext cx="175736" cy="175736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8147" name="TextBox 9">
            <a:extLst>
              <a:ext uri="{FF2B5EF4-FFF2-40B4-BE49-F238E27FC236}">
                <a16:creationId xmlns:a16="http://schemas.microsoft.com/office/drawing/2014/main" id="{89462A51-3ACB-415B-A025-25E00D877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645" y="4663440"/>
            <a:ext cx="1646605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60" b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x variables(features)</a:t>
            </a:r>
            <a:endParaRPr kumimoji="0" lang="ko-KR" altLang="en-US" sz="1260" b="0"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48148" name="TextBox 10">
            <a:extLst>
              <a:ext uri="{FF2B5EF4-FFF2-40B4-BE49-F238E27FC236}">
                <a16:creationId xmlns:a16="http://schemas.microsoft.com/office/drawing/2014/main" id="{C6821614-89E7-48D9-AF30-4C4F7CDA65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6894" y="2268856"/>
            <a:ext cx="378565" cy="138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60" b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y variables(target)</a:t>
            </a:r>
            <a:endParaRPr kumimoji="0" lang="ko-KR" altLang="en-US" sz="1260" b="0"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8A4BED61-8BAF-4334-8CA7-A330E6FD4AA0}"/>
              </a:ext>
            </a:extLst>
          </p:cNvPr>
          <p:cNvCxnSpPr>
            <a:cxnSpLocks/>
            <a:stCxn id="48135" idx="0"/>
          </p:cNvCxnSpPr>
          <p:nvPr/>
        </p:nvCxnSpPr>
        <p:spPr>
          <a:xfrm flipV="1">
            <a:off x="2346960" y="3066099"/>
            <a:ext cx="205740" cy="412909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86C18E6-4FDB-4339-8D8C-6B42F3A3434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523278" y="2881993"/>
            <a:ext cx="1214562" cy="304699"/>
          </a:xfrm>
          <a:prstGeom prst="rect">
            <a:avLst/>
          </a:prstGeom>
          <a:blipFill>
            <a:blip r:embed="rId4"/>
            <a:stretch>
              <a:fillRect l="-2252" t="-5357" b="-21429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48151" name="타원 26">
            <a:extLst>
              <a:ext uri="{FF2B5EF4-FFF2-40B4-BE49-F238E27FC236}">
                <a16:creationId xmlns:a16="http://schemas.microsoft.com/office/drawing/2014/main" id="{BE6EE9A8-EB45-4C0D-85FC-02C5911A3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749" y="3900489"/>
            <a:ext cx="145733" cy="145733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080" b="0">
              <a:solidFill>
                <a:prstClr val="black"/>
              </a:solidFill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745" name="직선 연결선 31744">
            <a:extLst>
              <a:ext uri="{FF2B5EF4-FFF2-40B4-BE49-F238E27FC236}">
                <a16:creationId xmlns:a16="http://schemas.microsoft.com/office/drawing/2014/main" id="{4C4C0E7A-CD38-432B-99EF-07236A8AA573}"/>
              </a:ext>
            </a:extLst>
          </p:cNvPr>
          <p:cNvCxnSpPr/>
          <p:nvPr/>
        </p:nvCxnSpPr>
        <p:spPr>
          <a:xfrm>
            <a:off x="1938338" y="4031933"/>
            <a:ext cx="185738" cy="13716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51CEA21-C6B6-490F-BA82-A736E145C73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46588" y="4073795"/>
            <a:ext cx="303242" cy="304699"/>
          </a:xfrm>
          <a:prstGeom prst="rect">
            <a:avLst/>
          </a:prstGeom>
          <a:blipFill>
            <a:blip r:embed="rId5"/>
            <a:stretch>
              <a:fillRect r="-343636" b="-10714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cxnSp>
        <p:nvCxnSpPr>
          <p:cNvPr id="31752" name="직선 연결선 31751">
            <a:extLst>
              <a:ext uri="{FF2B5EF4-FFF2-40B4-BE49-F238E27FC236}">
                <a16:creationId xmlns:a16="http://schemas.microsoft.com/office/drawing/2014/main" id="{6E9348FD-7D67-4A89-B35C-295438433305}"/>
              </a:ext>
            </a:extLst>
          </p:cNvPr>
          <p:cNvCxnSpPr/>
          <p:nvPr/>
        </p:nvCxnSpPr>
        <p:spPr>
          <a:xfrm>
            <a:off x="5883117" y="2663190"/>
            <a:ext cx="0" cy="608648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54" name="직선 연결선 31753">
            <a:extLst>
              <a:ext uri="{FF2B5EF4-FFF2-40B4-BE49-F238E27FC236}">
                <a16:creationId xmlns:a16="http://schemas.microsoft.com/office/drawing/2014/main" id="{8EFFEE2E-C1E3-461F-9B73-16955E1AE5CD}"/>
              </a:ext>
            </a:extLst>
          </p:cNvPr>
          <p:cNvCxnSpPr/>
          <p:nvPr/>
        </p:nvCxnSpPr>
        <p:spPr>
          <a:xfrm flipH="1">
            <a:off x="4011455" y="3271838"/>
            <a:ext cx="1871663" cy="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5" name="직사각형 31754">
            <a:extLst>
              <a:ext uri="{FF2B5EF4-FFF2-40B4-BE49-F238E27FC236}">
                <a16:creationId xmlns:a16="http://schemas.microsoft.com/office/drawing/2014/main" id="{EB76475B-DB35-4636-97ED-B2059801D83E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34045" y="2767210"/>
            <a:ext cx="465359" cy="332399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4EC021A-49A7-4AAF-A124-31922562C12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983413" y="3291468"/>
            <a:ext cx="468417" cy="332399"/>
          </a:xfrm>
          <a:prstGeom prst="rect">
            <a:avLst/>
          </a:prstGeom>
          <a:blipFill>
            <a:blip r:embed="rId7"/>
            <a:stretch>
              <a:fillRect b="-8333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cxnSp>
        <p:nvCxnSpPr>
          <p:cNvPr id="31757" name="직선 연결선 31756">
            <a:extLst>
              <a:ext uri="{FF2B5EF4-FFF2-40B4-BE49-F238E27FC236}">
                <a16:creationId xmlns:a16="http://schemas.microsoft.com/office/drawing/2014/main" id="{7C4C7C62-112D-4A9D-99ED-AA6F467697FE}"/>
              </a:ext>
            </a:extLst>
          </p:cNvPr>
          <p:cNvCxnSpPr/>
          <p:nvPr/>
        </p:nvCxnSpPr>
        <p:spPr>
          <a:xfrm>
            <a:off x="6014562" y="3291840"/>
            <a:ext cx="665798" cy="274320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20BF1ACA-6E50-47D5-8392-4B12BD6C4E17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91504" y="3451962"/>
            <a:ext cx="1690496" cy="526298"/>
          </a:xfrm>
          <a:prstGeom prst="rect">
            <a:avLst/>
          </a:prstGeom>
          <a:blipFill>
            <a:blip r:embed="rId8"/>
            <a:stretch>
              <a:fillRect t="-3125" b="-6250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cxnSp>
        <p:nvCxnSpPr>
          <p:cNvPr id="31765" name="직선 연결선 31764">
            <a:extLst>
              <a:ext uri="{FF2B5EF4-FFF2-40B4-BE49-F238E27FC236}">
                <a16:creationId xmlns:a16="http://schemas.microsoft.com/office/drawing/2014/main" id="{8163969B-6906-4305-9800-D3703E2AFD02}"/>
              </a:ext>
            </a:extLst>
          </p:cNvPr>
          <p:cNvCxnSpPr/>
          <p:nvPr/>
        </p:nvCxnSpPr>
        <p:spPr>
          <a:xfrm flipH="1" flipV="1">
            <a:off x="3737134" y="2268856"/>
            <a:ext cx="651510" cy="610077"/>
          </a:xfrm>
          <a:prstGeom prst="line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94F9AA2-22AD-44E2-8BF3-C37B52A166CC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80604" y="1765848"/>
            <a:ext cx="907576" cy="443199"/>
          </a:xfrm>
          <a:prstGeom prst="rect">
            <a:avLst/>
          </a:prstGeom>
          <a:blipFill>
            <a:blip r:embed="rId9"/>
            <a:stretch>
              <a:fillRect l="-9091" r="-3636" b="-17500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39C5157-3190-4771-B3A8-5C2684705C4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Regression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1050426"/>
            <a:ext cx="928929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Label Consistency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Unsupervised Data Augmentation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10AFB4-E972-4641-AF48-156539104A9B}"/>
              </a:ext>
            </a:extLst>
          </p:cNvPr>
          <p:cNvSpPr/>
          <p:nvPr/>
        </p:nvSpPr>
        <p:spPr>
          <a:xfrm>
            <a:off x="416370" y="5967386"/>
            <a:ext cx="907370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다양한 데이터 </a:t>
            </a:r>
            <a:r>
              <a:rPr lang="en-US" altLang="ko-KR" sz="1600" dirty="0">
                <a:latin typeface="+mn-ea"/>
                <a:ea typeface="+mn-ea"/>
              </a:rPr>
              <a:t>Argumentation </a:t>
            </a:r>
            <a:r>
              <a:rPr lang="ko-KR" altLang="en-US" sz="1600" dirty="0">
                <a:latin typeface="+mn-ea"/>
                <a:ea typeface="+mn-ea"/>
              </a:rPr>
              <a:t>사용</a:t>
            </a:r>
          </a:p>
        </p:txBody>
      </p:sp>
      <p:pic>
        <p:nvPicPr>
          <p:cNvPr id="269314" name="Picture 2" descr="Image for post">
            <a:extLst>
              <a:ext uri="{FF2B5EF4-FFF2-40B4-BE49-F238E27FC236}">
                <a16:creationId xmlns:a16="http://schemas.microsoft.com/office/drawing/2014/main" id="{8E38ED2B-1D63-425A-80FF-3138102BC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80" y="2075750"/>
            <a:ext cx="8786638" cy="372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01A30E-8D57-40F5-B4D6-53A7B2E75F1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317260"/>
      </p:ext>
    </p:extLst>
  </p:cSld>
  <p:clrMapOvr>
    <a:masterClrMapping/>
  </p:clrMapOvr>
  <p:transition>
    <p:fade/>
  </p:transition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32060" y="918464"/>
            <a:ext cx="928929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Regularization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Interpolation Consistency Training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10AFB4-E972-4641-AF48-156539104A9B}"/>
              </a:ext>
            </a:extLst>
          </p:cNvPr>
          <p:cNvSpPr/>
          <p:nvPr/>
        </p:nvSpPr>
        <p:spPr>
          <a:xfrm>
            <a:off x="1136470" y="6012665"/>
            <a:ext cx="88922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>
                <a:latin typeface="+mn-ea"/>
                <a:ea typeface="+mn-ea"/>
              </a:rPr>
              <a:t>Mixup</a:t>
            </a:r>
            <a:r>
              <a:rPr lang="ko-KR" altLang="en-US" sz="1600" dirty="0">
                <a:latin typeface="+mn-ea"/>
                <a:ea typeface="+mn-ea"/>
              </a:rPr>
              <a:t>한 데이터에 대한 모델 결과와 </a:t>
            </a:r>
            <a:r>
              <a:rPr lang="en-US" altLang="ko-KR" sz="1600" dirty="0">
                <a:latin typeface="+mn-ea"/>
                <a:ea typeface="+mn-ea"/>
              </a:rPr>
              <a:t>unlabeled sample</a:t>
            </a:r>
            <a:r>
              <a:rPr lang="ko-KR" altLang="en-US" sz="1600" dirty="0">
                <a:latin typeface="+mn-ea"/>
                <a:ea typeface="+mn-ea"/>
              </a:rPr>
              <a:t>의 모델 결과의 </a:t>
            </a:r>
            <a:r>
              <a:rPr lang="en-US" altLang="ko-KR" sz="1600" dirty="0" err="1">
                <a:latin typeface="+mn-ea"/>
                <a:ea typeface="+mn-ea"/>
              </a:rPr>
              <a:t>Mixup</a:t>
            </a:r>
            <a:r>
              <a:rPr lang="en-US" altLang="ko-KR" sz="1600" dirty="0">
                <a:latin typeface="+mn-ea"/>
                <a:ea typeface="+mn-ea"/>
              </a:rPr>
              <a:t> </a:t>
            </a:r>
            <a:r>
              <a:rPr lang="ko-KR" altLang="en-US" sz="1600" dirty="0">
                <a:latin typeface="+mn-ea"/>
                <a:ea typeface="+mn-ea"/>
              </a:rPr>
              <a:t>차이가 </a:t>
            </a:r>
            <a:r>
              <a:rPr lang="en-US" altLang="ko-KR" sz="1600" dirty="0">
                <a:latin typeface="+mn-ea"/>
                <a:ea typeface="+mn-ea"/>
              </a:rPr>
              <a:t>consistency loss</a:t>
            </a:r>
            <a:endParaRPr lang="ko-KR" altLang="en-US" sz="1600" dirty="0">
              <a:latin typeface="+mn-ea"/>
              <a:ea typeface="+mn-ea"/>
            </a:endParaRPr>
          </a:p>
        </p:txBody>
      </p:sp>
      <p:pic>
        <p:nvPicPr>
          <p:cNvPr id="270338" name="Picture 2" descr="Image for post">
            <a:extLst>
              <a:ext uri="{FF2B5EF4-FFF2-40B4-BE49-F238E27FC236}">
                <a16:creationId xmlns:a16="http://schemas.microsoft.com/office/drawing/2014/main" id="{B0768C72-E1CF-4CA6-810F-6E78D3D9D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70" y="2132820"/>
            <a:ext cx="7098077" cy="365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59955E7-E373-43F5-9439-42AAC5716274}"/>
              </a:ext>
            </a:extLst>
          </p:cNvPr>
          <p:cNvGrpSpPr/>
          <p:nvPr/>
        </p:nvGrpSpPr>
        <p:grpSpPr>
          <a:xfrm>
            <a:off x="4693610" y="1011316"/>
            <a:ext cx="4940040" cy="1173865"/>
            <a:chOff x="4693610" y="1011316"/>
            <a:chExt cx="4940040" cy="1173865"/>
          </a:xfrm>
        </p:grpSpPr>
        <p:pic>
          <p:nvPicPr>
            <p:cNvPr id="270340" name="Picture 4" descr="Image for post">
              <a:extLst>
                <a:ext uri="{FF2B5EF4-FFF2-40B4-BE49-F238E27FC236}">
                  <a16:creationId xmlns:a16="http://schemas.microsoft.com/office/drawing/2014/main" id="{22455C1F-4F31-42FC-B498-A7EE998543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548"/>
            <a:stretch/>
          </p:blipFill>
          <p:spPr bwMode="auto">
            <a:xfrm>
              <a:off x="4693610" y="1011316"/>
              <a:ext cx="4940040" cy="1173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F9294B6-661A-45BF-9D9E-D9901DAB9356}"/>
                </a:ext>
              </a:extLst>
            </p:cNvPr>
            <p:cNvSpPr/>
            <p:nvPr/>
          </p:nvSpPr>
          <p:spPr>
            <a:xfrm>
              <a:off x="4693610" y="1052671"/>
              <a:ext cx="2048324" cy="2160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537FC85-2A5F-4E16-ACAC-7D900574BC3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335665"/>
      </p:ext>
    </p:extLst>
  </p:cSld>
  <p:clrMapOvr>
    <a:masterClrMapping/>
  </p:clrMapOvr>
  <p:transition>
    <p:fade/>
  </p:transition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362" name="Picture 2" descr="Image for post">
            <a:extLst>
              <a:ext uri="{FF2B5EF4-FFF2-40B4-BE49-F238E27FC236}">
                <a16:creationId xmlns:a16="http://schemas.microsoft.com/office/drawing/2014/main" id="{001A4D3D-557F-475B-9CAB-B695297CB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60" y="1268700"/>
            <a:ext cx="7807803" cy="19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37217" y="836640"/>
            <a:ext cx="928929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Regularization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  <a:ea typeface="+mn-ea"/>
              </a:rPr>
              <a:t>MixMatch</a:t>
            </a: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E10AFB4-E972-4641-AF48-156539104A9B}"/>
              </a:ext>
            </a:extLst>
          </p:cNvPr>
          <p:cNvSpPr/>
          <p:nvPr/>
        </p:nvSpPr>
        <p:spPr>
          <a:xfrm>
            <a:off x="415925" y="3284980"/>
            <a:ext cx="9074150" cy="3358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atin typeface="+mn-ea"/>
                <a:ea typeface="+mn-ea"/>
              </a:rPr>
              <a:t>Entropy Minimization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Unlabeled data</a:t>
            </a:r>
            <a:r>
              <a:rPr lang="ko-KR" altLang="en-US" sz="1600" dirty="0">
                <a:latin typeface="+mn-ea"/>
                <a:ea typeface="+mn-ea"/>
              </a:rPr>
              <a:t>에 대하여 </a:t>
            </a:r>
            <a:r>
              <a:rPr lang="en-US" altLang="ko-KR" sz="1600" dirty="0">
                <a:latin typeface="+mn-ea"/>
                <a:ea typeface="+mn-ea"/>
              </a:rPr>
              <a:t>K</a:t>
            </a:r>
            <a:r>
              <a:rPr lang="ko-KR" altLang="en-US" sz="1600" dirty="0">
                <a:latin typeface="+mn-ea"/>
                <a:ea typeface="+mn-ea"/>
              </a:rPr>
              <a:t>번의 </a:t>
            </a:r>
            <a:r>
              <a:rPr lang="en-US" altLang="ko-KR" sz="1600" dirty="0">
                <a:latin typeface="+mn-ea"/>
                <a:ea typeface="+mn-ea"/>
              </a:rPr>
              <a:t>augmentation</a:t>
            </a:r>
            <a:r>
              <a:rPr lang="ko-KR" altLang="en-US" sz="1600" dirty="0">
                <a:latin typeface="+mn-ea"/>
                <a:ea typeface="+mn-ea"/>
              </a:rPr>
              <a:t>을 하고 </a:t>
            </a:r>
            <a:r>
              <a:rPr lang="en-US" altLang="ko-KR" sz="1600" dirty="0">
                <a:latin typeface="+mn-ea"/>
                <a:ea typeface="+mn-ea"/>
              </a:rPr>
              <a:t>prediction</a:t>
            </a:r>
            <a:r>
              <a:rPr lang="ko-KR" altLang="en-US" sz="1600" dirty="0">
                <a:latin typeface="+mn-ea"/>
                <a:ea typeface="+mn-ea"/>
              </a:rPr>
              <a:t>의 평균을 구하고 그 값을 </a:t>
            </a:r>
            <a:r>
              <a:rPr lang="en-US" altLang="ko-KR" sz="1600" dirty="0">
                <a:latin typeface="+mn-ea"/>
                <a:ea typeface="+mn-ea"/>
              </a:rPr>
              <a:t>temperature sharpening</a:t>
            </a:r>
            <a:r>
              <a:rPr lang="ko-KR" altLang="en-US" sz="1600" dirty="0">
                <a:latin typeface="+mn-ea"/>
                <a:ea typeface="+mn-ea"/>
              </a:rPr>
              <a:t>을 통하여 </a:t>
            </a:r>
            <a:r>
              <a:rPr lang="en-US" altLang="ko-KR" sz="1600" dirty="0">
                <a:latin typeface="+mn-ea"/>
                <a:ea typeface="+mn-ea"/>
              </a:rPr>
              <a:t>sharpen </a:t>
            </a:r>
            <a:r>
              <a:rPr lang="ko-KR" altLang="en-US" sz="1600" dirty="0">
                <a:latin typeface="+mn-ea"/>
                <a:ea typeface="+mn-ea"/>
              </a:rPr>
              <a:t>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 err="1">
                <a:latin typeface="+mn-ea"/>
                <a:ea typeface="+mn-ea"/>
              </a:rPr>
              <a:t>MixUp</a:t>
            </a:r>
            <a:endParaRPr lang="en-US" altLang="ko-KR" sz="16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+mn-ea"/>
                <a:ea typeface="+mn-ea"/>
              </a:rPr>
              <a:t>Augmentation</a:t>
            </a:r>
            <a:r>
              <a:rPr lang="ko-KR" altLang="en-US" sz="1600" dirty="0">
                <a:latin typeface="+mn-ea"/>
                <a:ea typeface="+mn-ea"/>
              </a:rPr>
              <a:t>된 </a:t>
            </a:r>
            <a:r>
              <a:rPr lang="en-US" altLang="ko-KR" sz="1600" dirty="0">
                <a:latin typeface="+mn-ea"/>
                <a:ea typeface="+mn-ea"/>
              </a:rPr>
              <a:t>labeled, unlabeled </a:t>
            </a:r>
            <a:r>
              <a:rPr lang="ko-KR" altLang="en-US" sz="1600" dirty="0">
                <a:latin typeface="+mn-ea"/>
                <a:ea typeface="+mn-ea"/>
              </a:rPr>
              <a:t>데이터를 섞고</a:t>
            </a:r>
            <a:r>
              <a:rPr lang="en-US" altLang="ko-KR" sz="1600" dirty="0">
                <a:latin typeface="+mn-ea"/>
                <a:ea typeface="+mn-ea"/>
              </a:rPr>
              <a:t>, </a:t>
            </a:r>
            <a:r>
              <a:rPr lang="ko-KR" altLang="en-US" sz="1600" dirty="0">
                <a:latin typeface="+mn-ea"/>
                <a:ea typeface="+mn-ea"/>
              </a:rPr>
              <a:t>그 데이터에 대하여 </a:t>
            </a:r>
            <a:r>
              <a:rPr lang="en-US" altLang="ko-KR" sz="1600" dirty="0">
                <a:latin typeface="+mn-ea"/>
                <a:ea typeface="+mn-ea"/>
              </a:rPr>
              <a:t>labeled data</a:t>
            </a:r>
            <a:r>
              <a:rPr lang="ko-KR" altLang="en-US" sz="1600" dirty="0">
                <a:latin typeface="+mn-ea"/>
                <a:ea typeface="+mn-ea"/>
              </a:rPr>
              <a:t>와 </a:t>
            </a:r>
            <a:r>
              <a:rPr lang="en-US" altLang="ko-KR" sz="1600" dirty="0">
                <a:latin typeface="+mn-ea"/>
                <a:ea typeface="+mn-ea"/>
              </a:rPr>
              <a:t>unlabeled data</a:t>
            </a:r>
            <a:r>
              <a:rPr lang="ko-KR" altLang="en-US" sz="1600" dirty="0">
                <a:latin typeface="+mn-ea"/>
                <a:ea typeface="+mn-ea"/>
              </a:rPr>
              <a:t>에 </a:t>
            </a:r>
            <a:r>
              <a:rPr lang="en-US" altLang="ko-KR" sz="1600" dirty="0" err="1">
                <a:latin typeface="+mn-ea"/>
                <a:ea typeface="+mn-ea"/>
              </a:rPr>
              <a:t>MixUp</a:t>
            </a:r>
            <a:r>
              <a:rPr lang="ko-KR" altLang="en-US" sz="1600" dirty="0">
                <a:latin typeface="+mn-ea"/>
                <a:ea typeface="+mn-ea"/>
              </a:rPr>
              <a:t>을 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dirty="0">
                <a:latin typeface="+mn-ea"/>
                <a:ea typeface="+mn-ea"/>
              </a:rPr>
              <a:t>Label Consistency</a:t>
            </a:r>
          </a:p>
          <a:p>
            <a:pPr lvl="1">
              <a:lnSpc>
                <a:spcPct val="150000"/>
              </a:lnSpc>
            </a:pPr>
            <a:r>
              <a:rPr lang="ko-KR" altLang="en-US" sz="1600" dirty="0">
                <a:latin typeface="+mn-ea"/>
                <a:ea typeface="+mn-ea"/>
              </a:rPr>
              <a:t>학습은 다른 모델과 같이 </a:t>
            </a:r>
            <a:r>
              <a:rPr lang="en-US" altLang="ko-KR" sz="1600" dirty="0">
                <a:latin typeface="+mn-ea"/>
                <a:ea typeface="+mn-ea"/>
              </a:rPr>
              <a:t>supervised loss</a:t>
            </a:r>
            <a:r>
              <a:rPr lang="ko-KR" altLang="en-US" sz="1600" dirty="0">
                <a:latin typeface="+mn-ea"/>
                <a:ea typeface="+mn-ea"/>
              </a:rPr>
              <a:t>는 </a:t>
            </a:r>
            <a:r>
              <a:rPr lang="en-US" altLang="ko-KR" sz="1600" dirty="0">
                <a:latin typeface="+mn-ea"/>
                <a:ea typeface="+mn-ea"/>
              </a:rPr>
              <a:t>cross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en-US" altLang="ko-KR" sz="1600" dirty="0">
                <a:latin typeface="+mn-ea"/>
                <a:ea typeface="+mn-ea"/>
              </a:rPr>
              <a:t>entropy, unsupervised loss</a:t>
            </a:r>
            <a:r>
              <a:rPr lang="ko-KR" altLang="en-US" sz="1600" dirty="0">
                <a:latin typeface="+mn-ea"/>
                <a:ea typeface="+mn-ea"/>
              </a:rPr>
              <a:t>는 모델 출력 값의 차이 </a:t>
            </a:r>
            <a:r>
              <a:rPr lang="en-US" altLang="ko-KR" sz="1600" dirty="0">
                <a:latin typeface="+mn-ea"/>
                <a:ea typeface="+mn-ea"/>
              </a:rPr>
              <a:t>(L2)</a:t>
            </a:r>
            <a:r>
              <a:rPr lang="ko-KR" altLang="en-US" sz="1600" dirty="0">
                <a:latin typeface="+mn-ea"/>
                <a:ea typeface="+mn-ea"/>
              </a:rPr>
              <a:t>가 된다</a:t>
            </a:r>
            <a:r>
              <a:rPr lang="en-US" altLang="ko-KR" sz="1600" dirty="0">
                <a:latin typeface="+mn-ea"/>
                <a:ea typeface="+mn-ea"/>
              </a:rPr>
              <a:t>.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9294B6-661A-45BF-9D9E-D9901DAB9356}"/>
              </a:ext>
            </a:extLst>
          </p:cNvPr>
          <p:cNvSpPr/>
          <p:nvPr/>
        </p:nvSpPr>
        <p:spPr>
          <a:xfrm>
            <a:off x="4698767" y="899357"/>
            <a:ext cx="2048324" cy="216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836B1-042F-4DE5-A808-F32039AECE2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766914"/>
      </p:ext>
    </p:extLst>
  </p:cSld>
  <p:clrMapOvr>
    <a:masterClrMapping/>
  </p:clrMapOvr>
  <p:transition>
    <p:fade/>
  </p:transition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1122436"/>
            <a:ext cx="928929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Self-Training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Noisy Student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9294B6-661A-45BF-9D9E-D9901DAB9356}"/>
              </a:ext>
            </a:extLst>
          </p:cNvPr>
          <p:cNvSpPr/>
          <p:nvPr/>
        </p:nvSpPr>
        <p:spPr>
          <a:xfrm>
            <a:off x="4677920" y="1001717"/>
            <a:ext cx="2048324" cy="216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793DFF3-59DE-44A3-BA27-6F170DB7CC4E}"/>
              </a:ext>
            </a:extLst>
          </p:cNvPr>
          <p:cNvSpPr/>
          <p:nvPr/>
        </p:nvSpPr>
        <p:spPr>
          <a:xfrm>
            <a:off x="920440" y="2067319"/>
            <a:ext cx="8857230" cy="3738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labeled data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도 많고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, unlabeled data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도 많을 때 사용</a:t>
            </a:r>
            <a:endParaRPr lang="en-US" altLang="ko-KR" sz="1600" b="0" dirty="0">
              <a:solidFill>
                <a:srgbClr val="292929"/>
              </a:solidFill>
              <a:latin typeface="+mn-ea"/>
              <a:ea typeface="+mn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많은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labeled data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로 충분히 학습된 모델이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teacher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이 되어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unlabeled data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에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pseudo-labeling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student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은 모든 데이터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(labeled + pseudo-labeled)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에 대하여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noisy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하게 학습을 진행</a:t>
            </a:r>
            <a:b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</a:b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noisy: Data augmentation, Dropout, Stochastic depth</a:t>
            </a: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학습된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student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이 새로운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teacher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이 되어서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unlabeled data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에 대해서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pseudo-labeling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을 하고 이 절차가 반복</a:t>
            </a:r>
            <a:endParaRPr lang="en-US" altLang="ko-KR" sz="1600" b="0" dirty="0">
              <a:solidFill>
                <a:srgbClr val="292929"/>
              </a:solidFill>
              <a:latin typeface="+mn-ea"/>
              <a:ea typeface="+mn-ea"/>
            </a:endParaRPr>
          </a:p>
          <a:p>
            <a:pPr marL="400050" indent="-400050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맨 처음에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teacher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이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pseudo-labeling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하는 것 이후에는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student model</a:t>
            </a:r>
            <a:r>
              <a:rPr lang="ko-KR" altLang="en-US" sz="1600" b="0" dirty="0">
                <a:solidFill>
                  <a:srgbClr val="292929"/>
                </a:solidFill>
                <a:latin typeface="+mn-ea"/>
                <a:ea typeface="+mn-ea"/>
              </a:rPr>
              <a:t>이 </a:t>
            </a:r>
            <a:r>
              <a:rPr lang="en-US" altLang="ko-KR" sz="1600" b="0" dirty="0">
                <a:solidFill>
                  <a:srgbClr val="292929"/>
                </a:solidFill>
                <a:latin typeface="+mn-ea"/>
                <a:ea typeface="+mn-ea"/>
              </a:rPr>
              <a:t>self-training</a:t>
            </a:r>
            <a:endParaRPr lang="en-US" altLang="ko-KR" sz="1600" b="0" i="0" dirty="0">
              <a:solidFill>
                <a:srgbClr val="292929"/>
              </a:solidFill>
              <a:effectLst/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350D6E-EBAD-4F58-85B9-CA40ECA689B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9861613"/>
      </p:ext>
    </p:extLst>
  </p:cSld>
  <p:clrMapOvr>
    <a:masterClrMapping/>
  </p:clrMapOvr>
  <p:transition>
    <p:fade/>
  </p:transition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2407A31-2179-4512-9412-20ED24D993CC}"/>
              </a:ext>
            </a:extLst>
          </p:cNvPr>
          <p:cNvSpPr/>
          <p:nvPr/>
        </p:nvSpPr>
        <p:spPr>
          <a:xfrm>
            <a:off x="416370" y="990465"/>
            <a:ext cx="9289290" cy="4466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+mn-ea"/>
                <a:ea typeface="+mn-ea"/>
              </a:rPr>
              <a:t>Self-Training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</a:rPr>
              <a:t>Noisy Student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600" dirty="0">
              <a:latin typeface="+mn-ea"/>
              <a:ea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9294B6-661A-45BF-9D9E-D9901DAB9356}"/>
              </a:ext>
            </a:extLst>
          </p:cNvPr>
          <p:cNvSpPr/>
          <p:nvPr/>
        </p:nvSpPr>
        <p:spPr>
          <a:xfrm>
            <a:off x="4677920" y="1053182"/>
            <a:ext cx="2048324" cy="2160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272386" name="Picture 2" descr="Image for post">
            <a:extLst>
              <a:ext uri="{FF2B5EF4-FFF2-40B4-BE49-F238E27FC236}">
                <a16:creationId xmlns:a16="http://schemas.microsoft.com/office/drawing/2014/main" id="{6FFCB771-08C2-4DEE-8DE2-182A5CB9E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490" y="1988800"/>
            <a:ext cx="7449653" cy="438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06E3FF-CB0E-4482-BA1D-73B2795D64B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043606"/>
      </p:ext>
    </p:extLst>
  </p:cSld>
  <p:clrMapOvr>
    <a:masterClrMapping/>
  </p:clrMapOvr>
  <p:transition>
    <p:fade/>
  </p:transition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90CCBE2-AB2B-4063-A25D-77B1D9EBDA88}"/>
              </a:ext>
            </a:extLst>
          </p:cNvPr>
          <p:cNvSpPr/>
          <p:nvPr/>
        </p:nvSpPr>
        <p:spPr>
          <a:xfrm>
            <a:off x="998611" y="1340710"/>
            <a:ext cx="80229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+mn-ea"/>
                <a:ea typeface="+mn-ea"/>
                <a:hlinkClick r:id="rId2"/>
              </a:rPr>
              <a:t>https://scikit-learn.org/stable/modules/label_propagation.html#semi-supervised</a:t>
            </a:r>
            <a:endParaRPr lang="ko-KR" altLang="en-US" sz="1600" dirty="0">
              <a:latin typeface="+mn-ea"/>
              <a:ea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2C55D6C-F356-4DD9-AA44-9C90A791A02E}"/>
              </a:ext>
            </a:extLst>
          </p:cNvPr>
          <p:cNvGrpSpPr/>
          <p:nvPr/>
        </p:nvGrpSpPr>
        <p:grpSpPr>
          <a:xfrm>
            <a:off x="1177350" y="2132820"/>
            <a:ext cx="8096250" cy="3810000"/>
            <a:chOff x="961937" y="2132820"/>
            <a:chExt cx="8096250" cy="3810000"/>
          </a:xfrm>
        </p:grpSpPr>
        <p:pic>
          <p:nvPicPr>
            <p:cNvPr id="273410" name="Picture 2">
              <a:extLst>
                <a:ext uri="{FF2B5EF4-FFF2-40B4-BE49-F238E27FC236}">
                  <a16:creationId xmlns:a16="http://schemas.microsoft.com/office/drawing/2014/main" id="{0EF7A6B3-ADE5-4B80-9088-BECB0E5051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937" y="2132820"/>
              <a:ext cx="8096250" cy="381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65DB4A9-A708-4B26-A56C-DC85DED6CC7B}"/>
                </a:ext>
              </a:extLst>
            </p:cNvPr>
            <p:cNvSpPr/>
            <p:nvPr/>
          </p:nvSpPr>
          <p:spPr>
            <a:xfrm>
              <a:off x="3944860" y="3789050"/>
              <a:ext cx="1008140" cy="5760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CEA66D7-C1CB-4B66-B6B8-3DCAD6E466A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spc="-150" dirty="0">
                <a:ln>
                  <a:solidFill>
                    <a:srgbClr val="EAA000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Arial" panose="020B0604020202020204" pitchFamily="34" charset="0"/>
              </a:rPr>
              <a:t>Semi-Supervised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40841"/>
      </p:ext>
    </p:extLst>
  </p:cSld>
  <p:clrMapOvr>
    <a:masterClrMapping/>
  </p:clrMapOvr>
  <p:transition>
    <p:fade/>
  </p:transition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0C7858-A08B-4CE8-4731-00FF98ACB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1" y="274638"/>
            <a:ext cx="8915400" cy="254000"/>
          </a:xfrm>
        </p:spPr>
        <p:txBody>
          <a:bodyPr>
            <a:noAutofit/>
          </a:bodyPr>
          <a:lstStyle/>
          <a:p>
            <a:r>
              <a:rPr lang="en-US" altLang="ko-KR" sz="2400" b="1">
                <a:latin typeface="Arial" panose="020B0604020202020204" pitchFamily="34" charset="0"/>
              </a:rPr>
              <a:t>Page</a:t>
            </a:r>
            <a:endParaRPr lang="ko-KR" altLang="en-US" sz="2400" b="1">
              <a:latin typeface="Arial" panose="020B060402020202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E71338-EF6C-B0DB-F396-8F523E4FCAE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0" y="965200"/>
            <a:ext cx="93853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90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9063C933-99D1-4C73-B2B7-2F21EF33EA36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32461" y="2249575"/>
            <a:ext cx="2645916" cy="701731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B9E1989-CB7C-4945-A489-B660E03153E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375660" y="2419467"/>
            <a:ext cx="1349100" cy="361945"/>
          </a:xfrm>
          <a:prstGeom prst="rect">
            <a:avLst/>
          </a:prstGeom>
          <a:blipFill rotWithShape="0">
            <a:blip r:embed="rId4"/>
            <a:stretch>
              <a:fillRect t="-6061" r="-6911" b="-9091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BCC783-6DD6-461F-B621-E2721DD03F8A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055491" y="3291841"/>
            <a:ext cx="1322035" cy="551459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563034-07C2-46C2-8244-AD7CAC0E11AF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253406" y="3255995"/>
            <a:ext cx="1318976" cy="551459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sz="1620" b="0">
                <a:noFill/>
                <a:latin typeface="Calibri" panose="020F0502020204030204"/>
                <a:ea typeface="+mn-ea"/>
                <a:cs typeface="+mn-cs"/>
              </a:rPr>
              <a:t> </a:t>
            </a:r>
          </a:p>
        </p:txBody>
      </p:sp>
      <p:sp>
        <p:nvSpPr>
          <p:cNvPr id="50182" name="TextBox 18">
            <a:extLst>
              <a:ext uri="{FF2B5EF4-FFF2-40B4-BE49-F238E27FC236}">
                <a16:creationId xmlns:a16="http://schemas.microsoft.com/office/drawing/2014/main" id="{3836E411-8C48-4F3B-954D-8C04EF466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5347" y="1556740"/>
            <a:ext cx="810369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OLS(Ordinary least squares) : RSS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최소화 하도록 계수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(intercept, coefficient)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추정 </a:t>
            </a:r>
            <a:endParaRPr kumimoji="0" lang="en-US" altLang="en-US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50183" name="Picture 2" descr="http://cfile3.uf.tistory.com/image/2516E04C551B4074028B33">
            <a:extLst>
              <a:ext uri="{FF2B5EF4-FFF2-40B4-BE49-F238E27FC236}">
                <a16:creationId xmlns:a16="http://schemas.microsoft.com/office/drawing/2014/main" id="{F8F1E017-080C-4746-B76D-6233DAA5A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21" y="3086101"/>
            <a:ext cx="4714875" cy="2451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5AB84-4EFB-4D48-A740-0E14EC50A31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Regression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7" name="그림 3">
            <a:extLst>
              <a:ext uri="{FF2B5EF4-FFF2-40B4-BE49-F238E27FC236}">
                <a16:creationId xmlns:a16="http://schemas.microsoft.com/office/drawing/2014/main" id="{89BEC0EE-B9DB-4712-A076-2643287BD8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436751"/>
            <a:ext cx="6490812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TextBox 1">
            <a:extLst>
              <a:ext uri="{FF2B5EF4-FFF2-40B4-BE49-F238E27FC236}">
                <a16:creationId xmlns:a16="http://schemas.microsoft.com/office/drawing/2014/main" id="{11DE255B-F687-41EA-ACC4-A984A54E7B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4567" y="1412720"/>
            <a:ext cx="172034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126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Linear regression</a:t>
            </a:r>
          </a:p>
        </p:txBody>
      </p:sp>
      <p:sp>
        <p:nvSpPr>
          <p:cNvPr id="57349" name="TextBox 5">
            <a:extLst>
              <a:ext uri="{FF2B5EF4-FFF2-40B4-BE49-F238E27FC236}">
                <a16:creationId xmlns:a16="http://schemas.microsoft.com/office/drawing/2014/main" id="{1A0CBE48-CA4C-4F09-8EF1-9B02F15C4C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9080" y="1412720"/>
            <a:ext cx="1816523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en-US" sz="126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Logistic regression</a:t>
            </a:r>
          </a:p>
        </p:txBody>
      </p:sp>
      <p:sp>
        <p:nvSpPr>
          <p:cNvPr id="57350" name="TextBox 1">
            <a:extLst>
              <a:ext uri="{FF2B5EF4-FFF2-40B4-BE49-F238E27FC236}">
                <a16:creationId xmlns:a16="http://schemas.microsoft.com/office/drawing/2014/main" id="{F09A1277-FB13-46F7-984D-8BC9076BF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9650" y="4601600"/>
            <a:ext cx="7886700" cy="149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Linear regression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의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y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값의 범위는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-∞ ~ ∞</a:t>
            </a:r>
          </a:p>
          <a:p>
            <a:pPr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범주형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(category, factor, class)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데이터를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y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값으로 사용하면 그 값의 종류가 몇가지로 이루어져 있기 때문에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linear regression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부적합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E35D87-3334-49BA-B6EC-9A6A70087D4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Regression(Classification)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1">
            <a:extLst>
              <a:ext uri="{FF2B5EF4-FFF2-40B4-BE49-F238E27FC236}">
                <a16:creationId xmlns:a16="http://schemas.microsoft.com/office/drawing/2014/main" id="{D6B7AC48-9EA8-456F-A675-00319B21E2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204" y="1054697"/>
            <a:ext cx="7886700" cy="5215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odds 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성공 확률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(success probability)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이 실패 확률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(1 –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성공확률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에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비해 몇 배 더 높은 가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?</a:t>
            </a:r>
          </a:p>
          <a:p>
            <a:pPr marL="0" indent="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0 &lt; odds &lt; ∞</a:t>
            </a: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비대칭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en-US" altLang="ko-KR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logit : odds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에 자연로그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(ln)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을 취한 값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- ∞ &lt; logit &lt; ∞</a:t>
            </a: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대칭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단순 증가 함수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ko-KR" altLang="en-US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9397" name="TextBox 3">
            <a:extLst>
              <a:ext uri="{FF2B5EF4-FFF2-40B4-BE49-F238E27FC236}">
                <a16:creationId xmlns:a16="http://schemas.microsoft.com/office/drawing/2014/main" id="{6C639BBF-B1E0-4F51-B780-11D71E565D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2405" y="1560474"/>
            <a:ext cx="86433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odds = </a:t>
            </a:r>
            <a:endParaRPr kumimoji="0" lang="ko-KR" altLang="en-US" sz="1600" b="0" dirty="0"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59398" name="그림 6">
            <a:extLst>
              <a:ext uri="{FF2B5EF4-FFF2-40B4-BE49-F238E27FC236}">
                <a16:creationId xmlns:a16="http://schemas.microsoft.com/office/drawing/2014/main" id="{D652EA13-76C8-4F4A-9D08-F94A0C73F6D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401" y="1540473"/>
            <a:ext cx="2804636" cy="1841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12">
            <a:extLst>
              <a:ext uri="{FF2B5EF4-FFF2-40B4-BE49-F238E27FC236}">
                <a16:creationId xmlns:a16="http://schemas.microsoft.com/office/drawing/2014/main" id="{32D67416-CDAA-4FBB-B2AA-4E87736E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9463" y="3885862"/>
            <a:ext cx="171393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0" dirty="0">
                <a:solidFill>
                  <a:prstClr val="black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logit = ln(odds) =</a:t>
            </a:r>
            <a:endParaRPr kumimoji="0" lang="ko-KR" altLang="en-US" sz="1600" b="0" dirty="0">
              <a:solidFill>
                <a:prstClr val="black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59401" name="그림 8">
            <a:extLst>
              <a:ext uri="{FF2B5EF4-FFF2-40B4-BE49-F238E27FC236}">
                <a16:creationId xmlns:a16="http://schemas.microsoft.com/office/drawing/2014/main" id="{286C73A0-AF2F-44FD-AF21-69F7FA97C78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114" y="4097130"/>
            <a:ext cx="2833211" cy="191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D4701C7-D937-43DB-BE40-60D0045486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2524" y="1572031"/>
            <a:ext cx="749873" cy="3657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248C81A-C9B2-46DC-9A30-E061D242E8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380" y="3838712"/>
            <a:ext cx="768163" cy="4328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823A228-A196-457C-ACB3-6912CDB6057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Regression(Classification)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260ED7F-3EC9-4383-9825-E43742BC343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64181" y="2057401"/>
            <a:ext cx="3857383" cy="306661"/>
          </a:xfrm>
          <a:prstGeom prst="rect">
            <a:avLst/>
          </a:prstGeom>
          <a:blipFill>
            <a:blip r:embed="rId3"/>
            <a:stretch>
              <a:fillRect l="-1565" b="-12500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BE078C-AB86-44DE-957D-8003C1C8174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032761" y="1508760"/>
            <a:ext cx="3555743" cy="193900"/>
          </a:xfrm>
          <a:prstGeom prst="rect">
            <a:avLst/>
          </a:prstGeom>
          <a:blipFill>
            <a:blip r:embed="rId4"/>
            <a:stretch>
              <a:fillRect l="-1543" t="-25714" r="-926" b="-51429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4776F4-DED6-48E0-8A6E-BA1865C959D3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827020" y="2606041"/>
            <a:ext cx="4457700" cy="380239"/>
          </a:xfrm>
          <a:prstGeom prst="rect">
            <a:avLst/>
          </a:prstGeom>
          <a:blipFill>
            <a:blip r:embed="rId5"/>
            <a:stretch>
              <a:fillRect l="-1724" b="-13043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CF9D567-D044-4CD5-B59D-A3897B5E8950}"/>
              </a:ext>
            </a:extLst>
          </p:cNvPr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696202" y="1783081"/>
            <a:ext cx="1148217" cy="830997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solidFill>
              <a:schemeClr val="tx1"/>
            </a:solidFill>
          </a:ln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10742-3477-40F9-9CB7-23CB3F74E3F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78380" y="3291841"/>
            <a:ext cx="5760720" cy="380239"/>
          </a:xfrm>
          <a:prstGeom prst="rect">
            <a:avLst/>
          </a:prstGeom>
          <a:blipFill>
            <a:blip r:embed="rId7"/>
            <a:stretch>
              <a:fillRect l="-1333" b="-13043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sp>
        <p:nvSpPr>
          <p:cNvPr id="61448" name="TextBox 13">
            <a:extLst>
              <a:ext uri="{FF2B5EF4-FFF2-40B4-BE49-F238E27FC236}">
                <a16:creationId xmlns:a16="http://schemas.microsoft.com/office/drawing/2014/main" id="{76268F03-7FB5-468C-9F51-78CC8E73DF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500" y="4201373"/>
            <a:ext cx="744832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Y </a:t>
            </a:r>
            <a:r>
              <a:rPr kumimoji="0"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값이 두개의 클래스로 이루어진 경우 하나의 데이터가 </a:t>
            </a:r>
            <a:r>
              <a:rPr kumimoji="0" lang="en-US" altLang="ko-KR" sz="14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successive class(y==1)</a:t>
            </a:r>
            <a:r>
              <a:rPr kumimoji="0" lang="ko-KR" altLang="en-US" sz="14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일 확률</a:t>
            </a:r>
          </a:p>
        </p:txBody>
      </p:sp>
      <p:pic>
        <p:nvPicPr>
          <p:cNvPr id="61449" name="그림 17">
            <a:extLst>
              <a:ext uri="{FF2B5EF4-FFF2-40B4-BE49-F238E27FC236}">
                <a16:creationId xmlns:a16="http://schemas.microsoft.com/office/drawing/2014/main" id="{8C01CBE9-A6B5-45D9-8001-331CED49F58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1" y="5019522"/>
            <a:ext cx="1734503" cy="60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0" name="그림 18">
            <a:extLst>
              <a:ext uri="{FF2B5EF4-FFF2-40B4-BE49-F238E27FC236}">
                <a16:creationId xmlns:a16="http://schemas.microsoft.com/office/drawing/2014/main" id="{F9D8A550-AB10-4297-8CED-0018E8B8336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381" y="5059526"/>
            <a:ext cx="1560195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1" name="그림 19">
            <a:extLst>
              <a:ext uri="{FF2B5EF4-FFF2-40B4-BE49-F238E27FC236}">
                <a16:creationId xmlns:a16="http://schemas.microsoft.com/office/drawing/2014/main" id="{94B04888-3F33-4245-B666-15F8ACFD2A1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50" y="5226691"/>
            <a:ext cx="147447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2" name="그림 20">
            <a:extLst>
              <a:ext uri="{FF2B5EF4-FFF2-40B4-BE49-F238E27FC236}">
                <a16:creationId xmlns:a16="http://schemas.microsoft.com/office/drawing/2014/main" id="{2E54774C-372B-4F8B-986F-1D9DE911EF7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081" y="4716627"/>
            <a:ext cx="2177415" cy="144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53" name="TextBox 22">
            <a:extLst>
              <a:ext uri="{FF2B5EF4-FFF2-40B4-BE49-F238E27FC236}">
                <a16:creationId xmlns:a16="http://schemas.microsoft.com/office/drawing/2014/main" id="{680A3B55-BD05-4F5A-8544-21D3E7199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1280" y="5656743"/>
            <a:ext cx="1338828" cy="28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60" b="0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Logistic</a:t>
            </a:r>
            <a:r>
              <a:rPr kumimoji="0" lang="ko-KR" altLang="en-US" sz="1260" b="0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kumimoji="0" lang="en-US" altLang="ko-KR" sz="1260" b="0">
                <a:solidFill>
                  <a:srgbClr val="FF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function</a:t>
            </a:r>
            <a:endParaRPr kumimoji="0" lang="ko-KR" altLang="en-US" sz="1260" b="0">
              <a:solidFill>
                <a:srgbClr val="FF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8414FF-914A-4E0A-8F26-652D601948F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Regression(Classification)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766FD363-1DD9-49CA-A1BF-F3C0AD2CD3E6}"/>
              </a:ext>
            </a:extLst>
          </p:cNvPr>
          <p:cNvSpPr txBox="1"/>
          <p:nvPr/>
        </p:nvSpPr>
        <p:spPr>
          <a:xfrm>
            <a:off x="844907" y="1047758"/>
            <a:ext cx="7886700" cy="86979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57175" indent="-257175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defRPr/>
            </a:pP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Maximum likelihood estimation(MLE) : </a:t>
            </a:r>
            <a:r>
              <a:rPr kumimoji="0" lang="ko-KR" altLang="en-US" sz="1800" b="0" dirty="0" err="1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최대우도추정</a:t>
            </a:r>
            <a:endParaRPr kumimoji="0" lang="en-US" altLang="ko-KR" sz="18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grpSp>
        <p:nvGrpSpPr>
          <p:cNvPr id="63492" name="그룹 12">
            <a:extLst>
              <a:ext uri="{FF2B5EF4-FFF2-40B4-BE49-F238E27FC236}">
                <a16:creationId xmlns:a16="http://schemas.microsoft.com/office/drawing/2014/main" id="{56A08291-5424-49C8-9FAE-FBFB2EF1D44F}"/>
              </a:ext>
            </a:extLst>
          </p:cNvPr>
          <p:cNvGrpSpPr>
            <a:grpSpLocks/>
          </p:cNvGrpSpPr>
          <p:nvPr/>
        </p:nvGrpSpPr>
        <p:grpSpPr bwMode="auto">
          <a:xfrm>
            <a:off x="2552701" y="2753202"/>
            <a:ext cx="4784677" cy="2875268"/>
            <a:chOff x="2641600" y="1852564"/>
            <a:chExt cx="5316952" cy="3194317"/>
          </a:xfrm>
        </p:grpSpPr>
        <p:pic>
          <p:nvPicPr>
            <p:cNvPr id="63497" name="그림 3">
              <a:extLst>
                <a:ext uri="{FF2B5EF4-FFF2-40B4-BE49-F238E27FC236}">
                  <a16:creationId xmlns:a16="http://schemas.microsoft.com/office/drawing/2014/main" id="{51767DD7-F59C-496A-A2DC-477A23961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1600" y="1852564"/>
              <a:ext cx="2638425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8" name="그림 5">
              <a:extLst>
                <a:ext uri="{FF2B5EF4-FFF2-40B4-BE49-F238E27FC236}">
                  <a16:creationId xmlns:a16="http://schemas.microsoft.com/office/drawing/2014/main" id="{58D3EC2F-6CAF-4786-AF45-B94539C51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5750" y="1976389"/>
              <a:ext cx="390525" cy="676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499" name="그림 6">
              <a:extLst>
                <a:ext uri="{FF2B5EF4-FFF2-40B4-BE49-F238E27FC236}">
                  <a16:creationId xmlns:a16="http://schemas.microsoft.com/office/drawing/2014/main" id="{791AADA8-B957-4D23-9183-039CBE2D9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8500" y="2067319"/>
              <a:ext cx="132397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0" name="TextBox 8">
              <a:extLst>
                <a:ext uri="{FF2B5EF4-FFF2-40B4-BE49-F238E27FC236}">
                  <a16:creationId xmlns:a16="http://schemas.microsoft.com/office/drawing/2014/main" id="{6ECF59D3-AB5E-4DB1-9C78-6FAABE0958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3600" y="2064342"/>
              <a:ext cx="744952" cy="31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60" b="0" dirty="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rPr>
                <a:t>최대화</a:t>
              </a:r>
            </a:p>
          </p:txBody>
        </p:sp>
        <p:pic>
          <p:nvPicPr>
            <p:cNvPr id="63501" name="그림 9">
              <a:extLst>
                <a:ext uri="{FF2B5EF4-FFF2-40B4-BE49-F238E27FC236}">
                  <a16:creationId xmlns:a16="http://schemas.microsoft.com/office/drawing/2014/main" id="{C754E168-A8B5-4DA0-A368-B4D75FAE3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1925" y="2162569"/>
              <a:ext cx="247650" cy="209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502" name="TextBox 25">
              <a:extLst>
                <a:ext uri="{FF2B5EF4-FFF2-40B4-BE49-F238E27FC236}">
                  <a16:creationId xmlns:a16="http://schemas.microsoft.com/office/drawing/2014/main" id="{4237F90A-48C2-4C23-9C48-2EC8938514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1419" y="3469816"/>
              <a:ext cx="4537404" cy="31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260" b="0" dirty="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rPr>
                <a:t>최대값을 구하는 문제를 최소값을 구하는 문제로 치환</a:t>
              </a:r>
            </a:p>
          </p:txBody>
        </p:sp>
        <p:sp>
          <p:nvSpPr>
            <p:cNvPr id="63503" name="TextBox 27">
              <a:extLst>
                <a:ext uri="{FF2B5EF4-FFF2-40B4-BE49-F238E27FC236}">
                  <a16:creationId xmlns:a16="http://schemas.microsoft.com/office/drawing/2014/main" id="{4ABDBB5A-106D-4F34-B5B4-D4A251803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6600" y="4728888"/>
              <a:ext cx="1202755" cy="317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260" b="0" dirty="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rPr>
                <a:t>Y</a:t>
              </a:r>
              <a:r>
                <a:rPr kumimoji="0" lang="ko-KR" altLang="en-US" sz="1260" b="0" dirty="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rPr>
                <a:t> 값이 </a:t>
              </a:r>
              <a:r>
                <a:rPr kumimoji="0" lang="en-US" altLang="ko-KR" sz="1260" b="0" dirty="0">
                  <a:solidFill>
                    <a:srgbClr val="FF0000"/>
                  </a:solidFill>
                  <a:latin typeface="+mn-ea"/>
                  <a:ea typeface="+mn-ea"/>
                  <a:cs typeface="Arial" panose="020B0604020202020204" pitchFamily="34" charset="0"/>
                </a:rPr>
                <a:t>[0, 1]</a:t>
              </a:r>
              <a:endParaRPr kumimoji="0" lang="ko-KR" altLang="en-US" sz="1260" b="0" dirty="0">
                <a:solidFill>
                  <a:srgbClr val="FF0000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63493" name="그림 16">
            <a:extLst>
              <a:ext uri="{FF2B5EF4-FFF2-40B4-BE49-F238E27FC236}">
                <a16:creationId xmlns:a16="http://schemas.microsoft.com/office/drawing/2014/main" id="{FA2E6A2A-EB4D-4225-A0F1-A39BB6D2D2A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970" y="1907382"/>
            <a:ext cx="1825943" cy="334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4" name="그림 21">
            <a:extLst>
              <a:ext uri="{FF2B5EF4-FFF2-40B4-BE49-F238E27FC236}">
                <a16:creationId xmlns:a16="http://schemas.microsoft.com/office/drawing/2014/main" id="{3BC60211-909A-404F-934A-636C485D56E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021" y="2348866"/>
            <a:ext cx="3746183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5" name="그림 24">
            <a:extLst>
              <a:ext uri="{FF2B5EF4-FFF2-40B4-BE49-F238E27FC236}">
                <a16:creationId xmlns:a16="http://schemas.microsoft.com/office/drawing/2014/main" id="{73A39BFF-79DC-46A4-9619-1EDA63806985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14" y="4562000"/>
            <a:ext cx="6223635" cy="70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6" name="그림 28">
            <a:extLst>
              <a:ext uri="{FF2B5EF4-FFF2-40B4-BE49-F238E27FC236}">
                <a16:creationId xmlns:a16="http://schemas.microsoft.com/office/drawing/2014/main" id="{CCD6B716-615E-444E-9F1E-B1F798723B0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953" y="3519013"/>
            <a:ext cx="5657850" cy="69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9DD4FD5-B0D1-4335-9567-73B16AFED9F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Regression(Classification)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5A2CB695-4823-4CE1-B0A0-22680E2FC975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386840" y="2420521"/>
            <a:ext cx="7200900" cy="467782"/>
          </a:xfrm>
          <a:prstGeom prst="rect">
            <a:avLst/>
          </a:prstGeom>
          <a:blipFill>
            <a:blip r:embed="rId3"/>
            <a:stretch>
              <a:fillRect b="-1176"/>
            </a:stretch>
          </a:blipFill>
        </p:spPr>
        <p:txBody>
          <a:bodyPr/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20" b="0" dirty="0">
                <a:noFill/>
                <a:latin typeface="Calibri" panose="020F0502020204030204"/>
                <a:ea typeface="맑은 고딕" panose="020B0503020000020004" pitchFamily="50" charset="-127"/>
                <a:cs typeface="+mn-cs"/>
              </a:rPr>
              <a:t> 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522B46-831F-4E0F-9F33-E9FC5A4E3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34" y="1488142"/>
            <a:ext cx="8517815" cy="37484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AA3817-F005-402D-AE27-F7D0946F6AD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Logistic Regression(Classification)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A2D3BC-C501-40E4-8C34-4653710F9C44}"/>
              </a:ext>
            </a:extLst>
          </p:cNvPr>
          <p:cNvSpPr txBox="1"/>
          <p:nvPr/>
        </p:nvSpPr>
        <p:spPr>
          <a:xfrm>
            <a:off x="954743" y="3001108"/>
            <a:ext cx="8030817" cy="1666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 anchorCtr="0">
            <a:spAutoFit/>
          </a:bodyPr>
          <a:lstStyle/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중심극한정리</a:t>
            </a:r>
          </a:p>
          <a:p>
            <a:pPr marL="742950" lvl="1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표본의 크기가 증가함에 따라 원래 데이터 분포의 모양이 어떠하든 거의 상관없이 표본 평균들의 분포가 정규분포의 형태로 다가가는 경향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FF5D6F3-5FA0-401E-BFB6-24B3FFD585CB}"/>
              </a:ext>
            </a:extLst>
          </p:cNvPr>
          <p:cNvSpPr/>
          <p:nvPr/>
        </p:nvSpPr>
        <p:spPr>
          <a:xfrm>
            <a:off x="979202" y="1330492"/>
            <a:ext cx="7790328" cy="1120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표본의 평균들은 거의 대칭적인 분포를 이룬다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.(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중심극한정리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표본의 크기가 증가함에 따라 평균의 분포가 점점 더 좁아진다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BE2AD0-24D0-4322-BD99-2C8B060E73D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중심극한정리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37207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2FCCE1-1DC7-438A-A9A2-994ED1DFC326}"/>
              </a:ext>
            </a:extLst>
          </p:cNvPr>
          <p:cNvSpPr txBox="1"/>
          <p:nvPr/>
        </p:nvSpPr>
        <p:spPr>
          <a:xfrm>
            <a:off x="776420" y="1008218"/>
            <a:ext cx="8484115" cy="558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모집단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나타날 수 있는 모든 경우의 수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유한모집단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나타날 수 있는 경우의 수가 정해진 모집단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선거 유권자 등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무한모집단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무한하게 나타날 수 있는 모집단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사람 키 등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통계적추정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모집단 중에서 나오는 몇 가지 데이터를 가지고 모집단 전체에 대해 어떤 추측을 하는 일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(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부분으로 전체를 추론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모집단에서 충분할 정도로 만이 반복해서 데이터 관측을 실행해 히스토그램을 작성하면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이 히스토그램은 거의 모집단과 일치한다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. </a:t>
            </a:r>
            <a:endParaRPr kumimoji="0" lang="ko-KR" altLang="en-US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8194" name="Picture 2" descr="모집단(Population), 표본추출(Sampling), 표본(Sample)">
            <a:extLst>
              <a:ext uri="{FF2B5EF4-FFF2-40B4-BE49-F238E27FC236}">
                <a16:creationId xmlns:a16="http://schemas.microsoft.com/office/drawing/2014/main" id="{73FAF6D0-1BE7-4783-B1E9-CD76C3BF3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36" y="2924930"/>
            <a:ext cx="3836233" cy="28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FEA99-6360-4A52-9BCE-0E5516CA7B3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모집단과 표본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00435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5C5E38F-FB4E-4AD0-96C8-DAE814196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166931"/>
              </p:ext>
            </p:extLst>
          </p:nvPr>
        </p:nvGraphicFramePr>
        <p:xfrm>
          <a:off x="951573" y="954355"/>
          <a:ext cx="7817957" cy="5571075"/>
        </p:xfrm>
        <a:graphic>
          <a:graphicData uri="http://schemas.openxmlformats.org/drawingml/2006/table">
            <a:tbl>
              <a:tblPr/>
              <a:tblGrid>
                <a:gridCol w="2983971">
                  <a:extLst>
                    <a:ext uri="{9D8B030D-6E8A-4147-A177-3AD203B41FA5}">
                      <a16:colId xmlns:a16="http://schemas.microsoft.com/office/drawing/2014/main" val="4168304874"/>
                    </a:ext>
                  </a:extLst>
                </a:gridCol>
                <a:gridCol w="3423254">
                  <a:extLst>
                    <a:ext uri="{9D8B030D-6E8A-4147-A177-3AD203B41FA5}">
                      <a16:colId xmlns:a16="http://schemas.microsoft.com/office/drawing/2014/main" val="3563361687"/>
                    </a:ext>
                  </a:extLst>
                </a:gridCol>
                <a:gridCol w="1410732">
                  <a:extLst>
                    <a:ext uri="{9D8B030D-6E8A-4147-A177-3AD203B41FA5}">
                      <a16:colId xmlns:a16="http://schemas.microsoft.com/office/drawing/2014/main" val="3846974597"/>
                    </a:ext>
                  </a:extLst>
                </a:gridCol>
              </a:tblGrid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</a:rPr>
                        <a:t>영국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해럴드 </a:t>
                      </a:r>
                      <a:r>
                        <a:rPr lang="ko-KR" altLang="en-US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시프먼</a:t>
                      </a:r>
                      <a:endParaRPr lang="ko-KR" alt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215</a:t>
                      </a:r>
                      <a:endParaRPr lang="ko-KR" altLang="en-US" sz="1700"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2859063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콜롬비아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루이스 가라비토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138</a:t>
                      </a:r>
                      <a:endParaRPr lang="ko-KR" altLang="en-US" sz="1700"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4781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</a:rPr>
                        <a:t>콜롬비아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페드로 로페스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110</a:t>
                      </a:r>
                      <a:endParaRPr lang="ko-KR" altLang="en-US" sz="1700"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90716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</a:rPr>
                        <a:t>독일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solidFill>
                            <a:schemeClr val="tx1"/>
                          </a:solidFill>
                          <a:effectLst/>
                        </a:rPr>
                        <a:t>닐스 회겔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106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669668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</a:rPr>
                        <a:t>일본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이시카와 미유키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103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799161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파키스탄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자베드 이크발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100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94659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러시아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미하일 포프코프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83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913214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dirty="0">
                          <a:effectLst/>
                        </a:rPr>
                        <a:t>콜롬비아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다니엘 </a:t>
                      </a:r>
                      <a:r>
                        <a:rPr lang="ko-KR" altLang="en-US" sz="170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카마르고</a:t>
                      </a:r>
                      <a:endParaRPr lang="ko-KR" alt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72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565201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브라질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solidFill>
                            <a:schemeClr val="tx1"/>
                          </a:solidFill>
                          <a:effectLst/>
                        </a:rPr>
                        <a:t>페드루 호드리게스 필류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71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824590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인도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solidFill>
                            <a:schemeClr val="tx1"/>
                          </a:solidFill>
                          <a:effectLst/>
                        </a:rPr>
                        <a:t>캄파티마르 샹카리아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70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974922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중국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양신하이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67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358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러시아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>
                          <a:solidFill>
                            <a:schemeClr val="tx1"/>
                          </a:solidFill>
                          <a:effectLst/>
                        </a:rPr>
                        <a:t>안드레이 치카틸로</a:t>
                      </a:r>
                      <a:endParaRPr lang="ko-KR" altLang="en-US" sz="170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53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48406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우크라이나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solidFill>
                            <a:schemeClr val="tx1"/>
                          </a:solidFill>
                          <a:effectLst/>
                        </a:rPr>
                        <a:t>아나톨리 오노프리옌코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52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222847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독일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solidFill>
                            <a:schemeClr val="tx1"/>
                          </a:solidFill>
                          <a:effectLst/>
                        </a:rPr>
                        <a:t>브루노 뤼트케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>
                          <a:effectLst/>
                        </a:rPr>
                        <a:t>51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5521249"/>
                  </a:ext>
                </a:extLst>
              </a:tr>
              <a:tr h="3714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>
                          <a:effectLst/>
                        </a:rPr>
                        <a:t>미국</a:t>
                      </a: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700" u="none" strike="noStrike" dirty="0">
                          <a:solidFill>
                            <a:schemeClr val="tx1"/>
                          </a:solidFill>
                          <a:effectLst/>
                        </a:rPr>
                        <a:t>새뮤얼 리틀</a:t>
                      </a:r>
                      <a:endParaRPr lang="ko-KR" altLang="en-US" sz="1700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700" dirty="0">
                          <a:effectLst/>
                        </a:rPr>
                        <a:t>50</a:t>
                      </a:r>
                      <a:endParaRPr lang="ko-KR" altLang="en-US" sz="1700" dirty="0">
                        <a:effectLst/>
                      </a:endParaRPr>
                    </a:p>
                  </a:txBody>
                  <a:tcPr marL="71047" marR="71047" marT="35524" marB="35524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97015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F96C5C2-58E2-4D48-B394-7FD79D5BB09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표현 방법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91412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D894AF-605F-41F4-A920-B327BD4EEC0A}"/>
              </a:ext>
            </a:extLst>
          </p:cNvPr>
          <p:cNvSpPr txBox="1"/>
          <p:nvPr/>
        </p:nvSpPr>
        <p:spPr>
          <a:xfrm>
            <a:off x="707508" y="1166896"/>
            <a:ext cx="8793939" cy="4990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표본을 통해 모집단 설명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통계적 추론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</a:t>
            </a:r>
          </a:p>
          <a:p>
            <a:pPr marL="800100" lvl="1" indent="-34290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임의의 모집단 </a:t>
            </a:r>
            <a:r>
              <a:rPr kumimoji="0" lang="ko-KR" altLang="en-US" sz="1800" b="0" spc="-15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모수에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대하여 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95% 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확률로 관측 통계량이 그 안에 놓여 있기를 기대하는 구간을 확률을 이용해 판단한다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800100" lvl="1" indent="-34290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통계량을 관측한다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800100" lvl="1" indent="-34290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통계량이 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95% 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예측 구간 안에 놓일 수 있는 </a:t>
            </a:r>
            <a:r>
              <a:rPr kumimoji="0" lang="ko-KR" altLang="en-US" sz="1800" b="0" spc="-15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모수의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범위를 산출한다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 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이 범위를 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95% 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신뢰구간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(confidence interval)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이라고 부른다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marL="800100" lvl="1" indent="-34290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반복 적용할 때 그런 구간들의 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95%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가 참값을 포함해야 하기 때문에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, 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결과로 나오는 이 신뢰구간을 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‘95%’</a:t>
            </a:r>
            <a:r>
              <a:rPr kumimoji="0" lang="ko-KR" altLang="en-US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라고 한다</a:t>
            </a: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.</a:t>
            </a:r>
          </a:p>
          <a:p>
            <a:pPr lvl="1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0" spc="-15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    </a:t>
            </a:r>
            <a:r>
              <a:rPr kumimoji="0" lang="en-US" altLang="ko-KR" sz="1800" b="0" spc="-15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* 95% </a:t>
            </a:r>
            <a:r>
              <a:rPr kumimoji="0" lang="ko-KR" altLang="en-US" sz="1800" b="0" spc="-15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신뢰구간은 이 특정한 구간이 참값을 포함할 확률이 </a:t>
            </a:r>
            <a:r>
              <a:rPr kumimoji="0" lang="en-US" altLang="ko-KR" sz="1800" b="0" spc="-15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95%</a:t>
            </a:r>
            <a:r>
              <a:rPr kumimoji="0" lang="ko-KR" altLang="en-US" sz="1800" b="0" spc="-15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라는 뜻이 아님</a:t>
            </a:r>
            <a:r>
              <a:rPr kumimoji="0" lang="en-US" altLang="ko-KR" sz="1800" b="0" spc="-150" dirty="0">
                <a:solidFill>
                  <a:srgbClr val="FF0000"/>
                </a:solidFill>
                <a:latin typeface="+mn-ea"/>
                <a:ea typeface="+mn-ea"/>
                <a:cs typeface="+mn-cs"/>
              </a:rPr>
              <a:t>.</a:t>
            </a:r>
            <a:endParaRPr kumimoji="0" lang="ko-KR" altLang="en-US" sz="1800" b="0" spc="-150" dirty="0">
              <a:solidFill>
                <a:srgbClr val="FF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D8950-76E4-4D5F-8A66-7311D00F718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통계적 추론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1678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열일곱번째 이야기 - 정규분포와 표준 정규분포">
            <a:extLst>
              <a:ext uri="{FF2B5EF4-FFF2-40B4-BE49-F238E27FC236}">
                <a16:creationId xmlns:a16="http://schemas.microsoft.com/office/drawing/2014/main" id="{0D452C55-8317-488E-B111-5F155A2D7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670" y="987741"/>
            <a:ext cx="4166907" cy="29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922AE-A9CE-472A-9C2F-BF9D51ED0E4B}"/>
              </a:ext>
            </a:extLst>
          </p:cNvPr>
          <p:cNvSpPr txBox="1"/>
          <p:nvPr/>
        </p:nvSpPr>
        <p:spPr>
          <a:xfrm>
            <a:off x="1019455" y="4216030"/>
            <a:ext cx="8164887" cy="1157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정규 분포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= (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표준편차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x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정규분포 데이터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 +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평균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  <a:p>
            <a:pPr marL="742950" lvl="1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95%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데이터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: (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평균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– 1.96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x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표준편차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 &lt;=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데이터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&lt;= (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평균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+ 1.96 x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표준편차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</a:t>
            </a:r>
          </a:p>
          <a:p>
            <a:pPr lvl="1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                              -1.96 &lt;= (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데이터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–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평균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) /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표준편차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&lt;= 1.96</a:t>
            </a:r>
            <a:endParaRPr kumimoji="0" lang="ko-KR" altLang="en-US" sz="1600" b="0" dirty="0">
              <a:solidFill>
                <a:prstClr val="black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1F8A17-76B7-4079-81B2-73E9A6B85F8A}"/>
              </a:ext>
            </a:extLst>
          </p:cNvPr>
          <p:cNvSpPr txBox="1"/>
          <p:nvPr/>
        </p:nvSpPr>
        <p:spPr>
          <a:xfrm>
            <a:off x="1019455" y="5548325"/>
            <a:ext cx="8164887" cy="787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동전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16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개를 던질 때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앞면이 나오는 개수의 평균은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8,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표준편차는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2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라고 할 때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여러분이 동전을 던질 경우 앞면이 나올 거라고 예측 할 수 있는 개수는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?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B91B0-5193-4FB5-A86C-84AC0CED8AF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정규 분포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05789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E0930-3BDA-4EAA-9140-57A4FB0CE12D}"/>
                  </a:ext>
                </a:extLst>
              </p:cNvPr>
              <p:cNvSpPr txBox="1"/>
              <p:nvPr/>
            </p:nvSpPr>
            <p:spPr>
              <a:xfrm>
                <a:off x="596350" y="1052670"/>
                <a:ext cx="8005482" cy="24527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v"/>
                </a:pP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동전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개를 던질 때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앞면이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10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개가 나올 수 있는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의 범위는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?</a:t>
                </a:r>
              </a:p>
              <a:p>
                <a:pPr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       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평균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: </a:t>
                </a:r>
                <a:r>
                  <a:rPr kumimoji="0" lang="el-GR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μ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𝑁</m:t>
                        </m:r>
                      </m:num>
                      <m:den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,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표준편차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: </a:t>
                </a:r>
                <a:r>
                  <a:rPr kumimoji="0" lang="el-GR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σ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en-US" altLang="ko-KR" sz="16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ko-KR" sz="16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en-US" altLang="ko-KR" sz="1600" b="0" dirty="0">
                  <a:solidFill>
                    <a:prstClr val="black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                 (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평균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– 1.96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x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표준편차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) &lt;=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데이터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&lt;= (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평균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+ 1.96 x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표준편차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)</a:t>
                </a:r>
              </a:p>
              <a:p>
                <a:pPr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                                               </a:t>
                </a:r>
                <a14:m>
                  <m:oMath xmlns:m="http://schemas.openxmlformats.org/officeDocument/2006/math">
                    <m:r>
                      <a:rPr kumimoji="0" lang="ko-KR" altLang="en-US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𝜇</m:t>
                    </m:r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 −1.96</m:t>
                    </m:r>
                    <m:r>
                      <a:rPr kumimoji="0" lang="ko-KR" altLang="en-US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𝛿</m:t>
                    </m:r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≤10≤</m:t>
                    </m:r>
                    <m:r>
                      <a:rPr kumimoji="0" lang="ko-KR" altLang="en-US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𝜇</m:t>
                    </m:r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+1.96</m:t>
                    </m:r>
                    <m:r>
                      <a:rPr kumimoji="0" lang="ko-KR" altLang="en-US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𝛿</m:t>
                    </m:r>
                  </m:oMath>
                </a14:m>
                <a:endParaRPr kumimoji="0" lang="en-US" altLang="ko-KR" sz="1600" b="0" i="1" dirty="0">
                  <a:solidFill>
                    <a:prstClr val="black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6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−1.96≤</m:t>
                      </m:r>
                      <m:f>
                        <m:fPr>
                          <m:ctrlPr>
                            <a:rPr kumimoji="0" lang="en-US" altLang="ko-KR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0" lang="en-US" altLang="ko-KR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10 − </m:t>
                          </m:r>
                          <m:r>
                            <a:rPr kumimoji="0" lang="ko-KR" altLang="en-US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𝜇</m:t>
                          </m:r>
                        </m:num>
                        <m:den>
                          <m:r>
                            <a:rPr kumimoji="0" lang="ko-KR" altLang="en-US" sz="1600" b="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+mn-ea"/>
                              <a:cs typeface="Arial" panose="020B0604020202020204" pitchFamily="34" charset="0"/>
                            </a:rPr>
                            <m:t>𝜎</m:t>
                          </m:r>
                        </m:den>
                      </m:f>
                      <m:r>
                        <a:rPr kumimoji="0" lang="en-US" altLang="ko-KR" sz="1600" b="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+mn-ea"/>
                          <a:cs typeface="Arial" panose="020B0604020202020204" pitchFamily="34" charset="0"/>
                        </a:rPr>
                        <m:t>≤1.96</m:t>
                      </m:r>
                    </m:oMath>
                  </m:oMathPara>
                </a14:m>
                <a:endParaRPr kumimoji="0" lang="en-US" altLang="ko-KR" sz="1600" b="0" dirty="0">
                  <a:solidFill>
                    <a:prstClr val="black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                                                  </a:t>
                </a:r>
                <a14:m>
                  <m:oMath xmlns:m="http://schemas.openxmlformats.org/officeDocument/2006/math"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−1.96≤</m:t>
                    </m:r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𝑧</m:t>
                    </m:r>
                    <m:r>
                      <a:rPr kumimoji="0" lang="en-US" altLang="ko-KR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≤1.96</m:t>
                    </m:r>
                  </m:oMath>
                </a14:m>
                <a:endParaRPr kumimoji="0" lang="en-US" altLang="ko-KR" sz="1600" b="0" dirty="0">
                  <a:solidFill>
                    <a:prstClr val="black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43E0930-3BDA-4EAA-9140-57A4FB0CE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" y="1052670"/>
                <a:ext cx="8005482" cy="2452723"/>
              </a:xfrm>
              <a:prstGeom prst="rect">
                <a:avLst/>
              </a:prstGeom>
              <a:blipFill>
                <a:blip r:embed="rId2"/>
                <a:stretch>
                  <a:fillRect l="-3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9FCE8-6A8C-4EF2-B263-C74C826456ED}"/>
                  </a:ext>
                </a:extLst>
              </p:cNvPr>
              <p:cNvSpPr txBox="1"/>
              <p:nvPr/>
            </p:nvSpPr>
            <p:spPr>
              <a:xfrm>
                <a:off x="596350" y="3717040"/>
                <a:ext cx="8821270" cy="28108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v"/>
                </a:pP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가설 검정</a:t>
                </a:r>
                <a:endParaRPr kumimoji="0" lang="en-US" altLang="ko-KR" sz="1600" b="0" dirty="0">
                  <a:solidFill>
                    <a:prstClr val="black"/>
                  </a:solidFill>
                  <a:latin typeface="+mn-ea"/>
                  <a:ea typeface="+mn-ea"/>
                  <a:cs typeface="Arial" panose="020B0604020202020204" pitchFamily="34" charset="0"/>
                </a:endParaRPr>
              </a:p>
              <a:p>
                <a:pPr lvl="1"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600" b="0" dirty="0" err="1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모수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에 대하여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개의 동전을 던져서 앞면이 나오는 개수의 데이터를 모집단으로 하면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이것은 정규분포를 따르며 평균값은 </a:t>
                </a:r>
                <a:r>
                  <a:rPr kumimoji="0" lang="el-GR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μ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𝑁</m:t>
                        </m:r>
                      </m:num>
                      <m:den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표준편차 </a:t>
                </a:r>
                <a:r>
                  <a:rPr kumimoji="0" lang="el-GR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σ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kumimoji="0" lang="en-US" altLang="ko-KR" sz="16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ko-KR" sz="1600" b="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Arial" panose="020B0604020202020204" pitchFamily="34" charset="0"/>
                              </a:rPr>
                              <m:t>𝑁</m:t>
                            </m:r>
                          </m:e>
                        </m:rad>
                      </m:num>
                      <m:den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이다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.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이때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, z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를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kumimoji="0" lang="en-US" altLang="ko-KR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10 − </m:t>
                        </m:r>
                        <m:r>
                          <a:rPr kumimoji="0" lang="ko-KR" altLang="en-US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𝜇</m:t>
                        </m:r>
                      </m:num>
                      <m:den>
                        <m:r>
                          <a:rPr kumimoji="0" lang="ko-KR" altLang="en-US" sz="1600" b="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+mn-ea"/>
                            <a:cs typeface="Arial" panose="020B0604020202020204" pitchFamily="34" charset="0"/>
                          </a:rPr>
                          <m:t>𝜎</m:t>
                        </m:r>
                      </m:den>
                    </m:f>
                    <m:r>
                      <a:rPr kumimoji="0" lang="ko-KR" altLang="en-US" sz="1600" b="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+mn-ea"/>
                        <a:cs typeface="Arial" panose="020B0604020202020204" pitchFamily="34" charset="0"/>
                      </a:rPr>
                      <m:t>로</m:t>
                    </m:r>
                  </m:oMath>
                </a14:m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계산하여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부등식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 </a:t>
                </a:r>
              </a:p>
              <a:p>
                <a:pPr lvl="1"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-1.96 &lt;= z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&lt;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1.96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이 성립하는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은 기각하지 않는다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(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채택한다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). 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그러나 성립하지 않는 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은 기각한다</a:t>
                </a:r>
                <a:r>
                  <a:rPr kumimoji="0" lang="en-US" altLang="ko-KR" sz="1600" b="0" dirty="0">
                    <a:solidFill>
                      <a:prstClr val="black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. </a:t>
                </a:r>
              </a:p>
              <a:p>
                <a:pPr lvl="1" defTabSz="457200" eaLnBrk="1" fontAlgn="auto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앞면이 나온 개수가 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10</a:t>
                </a: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개로 관측될 때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, </a:t>
                </a: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모두 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N</a:t>
                </a: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이 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95%</a:t>
                </a: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의 확률로 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13&lt;=N&lt;=30</a:t>
                </a:r>
                <a:r>
                  <a:rPr kumimoji="0" lang="ko-KR" altLang="en-US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의 범위에 들어간다</a:t>
                </a:r>
                <a:r>
                  <a:rPr kumimoji="0" lang="en-US" altLang="ko-KR" sz="1600" b="0" dirty="0">
                    <a:solidFill>
                      <a:srgbClr val="C00000"/>
                    </a:solidFill>
                    <a:latin typeface="+mn-ea"/>
                    <a:ea typeface="+mn-ea"/>
                    <a:cs typeface="Arial" panose="020B0604020202020204" pitchFamily="34" charset="0"/>
                  </a:rPr>
                  <a:t>(?)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79FCE8-6A8C-4EF2-B263-C74C82645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50" y="3717040"/>
                <a:ext cx="8821270" cy="2810834"/>
              </a:xfrm>
              <a:prstGeom prst="rect">
                <a:avLst/>
              </a:prstGeom>
              <a:blipFill>
                <a:blip r:embed="rId3"/>
                <a:stretch>
                  <a:fillRect l="-276" b="-17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DFD5C31-6C23-435A-9C5D-F18AE85C728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가설 검정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3157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747655B0-D6D1-4CCE-AAB6-889CE8B80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9547297"/>
              </p:ext>
            </p:extLst>
          </p:nvPr>
        </p:nvGraphicFramePr>
        <p:xfrm>
          <a:off x="920440" y="1268700"/>
          <a:ext cx="765586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1172">
                  <a:extLst>
                    <a:ext uri="{9D8B030D-6E8A-4147-A177-3AD203B41FA5}">
                      <a16:colId xmlns:a16="http://schemas.microsoft.com/office/drawing/2014/main" val="2649149103"/>
                    </a:ext>
                  </a:extLst>
                </a:gridCol>
                <a:gridCol w="1531172">
                  <a:extLst>
                    <a:ext uri="{9D8B030D-6E8A-4147-A177-3AD203B41FA5}">
                      <a16:colId xmlns:a16="http://schemas.microsoft.com/office/drawing/2014/main" val="178477995"/>
                    </a:ext>
                  </a:extLst>
                </a:gridCol>
                <a:gridCol w="1531172">
                  <a:extLst>
                    <a:ext uri="{9D8B030D-6E8A-4147-A177-3AD203B41FA5}">
                      <a16:colId xmlns:a16="http://schemas.microsoft.com/office/drawing/2014/main" val="1195670988"/>
                    </a:ext>
                  </a:extLst>
                </a:gridCol>
                <a:gridCol w="1531172">
                  <a:extLst>
                    <a:ext uri="{9D8B030D-6E8A-4147-A177-3AD203B41FA5}">
                      <a16:colId xmlns:a16="http://schemas.microsoft.com/office/drawing/2014/main" val="1285497603"/>
                    </a:ext>
                  </a:extLst>
                </a:gridCol>
                <a:gridCol w="1531172">
                  <a:extLst>
                    <a:ext uri="{9D8B030D-6E8A-4147-A177-3AD203B41FA5}">
                      <a16:colId xmlns:a16="http://schemas.microsoft.com/office/drawing/2014/main" val="1719792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coef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std err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P&gt;|t|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35057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아버지의 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0.41175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0.04668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8.820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&lt;2e-16 ***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0212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어머니의 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0.33355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0.04600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7.7252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1.17e-12 ***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632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const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69.22882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0.10664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649.168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dirty="0"/>
                        <a:t>&lt;2e-16 ***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119672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BC67984-D826-4935-B644-EAD3FC2BD791}"/>
              </a:ext>
            </a:extLst>
          </p:cNvPr>
          <p:cNvSpPr txBox="1"/>
          <p:nvPr/>
        </p:nvSpPr>
        <p:spPr>
          <a:xfrm>
            <a:off x="676835" y="3804698"/>
            <a:ext cx="8641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귀무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가설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계수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en-US" altLang="ko-KR" sz="1600" b="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coef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들이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이다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아버지의 키와 어머니의 키는 자녀의 키에 영향을 주지 않는다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). </a:t>
            </a: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절편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(const) 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자녀의 평균 키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계수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</a:t>
            </a:r>
            <a:r>
              <a:rPr kumimoji="0" lang="en-US" altLang="ko-KR" sz="1600" b="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coef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 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부모의 키가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1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변할 때마다 기대되는 아들키의 변화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  <a:p>
            <a:pPr marL="285750" indent="-285750" defTabSz="4572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t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-statistics(t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통계량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) :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독립변수와 설명변수간 연관성이 통계적으로 유 의미 한지 나타내는 지표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( </a:t>
            </a:r>
            <a:r>
              <a:rPr kumimoji="0" lang="en-US" altLang="ko-KR" sz="1600" b="0" dirty="0" err="1">
                <a:solidFill>
                  <a:prstClr val="black"/>
                </a:solidFill>
                <a:latin typeface="+mn-ea"/>
                <a:ea typeface="+mn-ea"/>
                <a:cs typeface="+mn-cs"/>
              </a:rPr>
              <a:t>coef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/ std err), 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추정 값이 </a:t>
            </a:r>
            <a:r>
              <a:rPr kumimoji="0" lang="en-US" altLang="ko-KR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0</a:t>
            </a:r>
            <a:r>
              <a:rPr kumimoji="0" lang="ko-KR" altLang="en-US" sz="16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에서 얼마나 멀리 떨어져 있는지를 표준오차의 몇 배만큼 떨어져 있는지 로 측정한 것</a:t>
            </a:r>
            <a:endParaRPr kumimoji="0" lang="en-US" altLang="ko-KR" sz="16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D9BDF-44EC-4F10-995E-68D494685074}"/>
              </a:ext>
            </a:extLst>
          </p:cNvPr>
          <p:cNvSpPr txBox="1"/>
          <p:nvPr/>
        </p:nvSpPr>
        <p:spPr>
          <a:xfrm>
            <a:off x="920440" y="3201359"/>
            <a:ext cx="773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자녀의 키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= 0.41175 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아버지의 키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+ 0.33355 x</a:t>
            </a:r>
            <a:r>
              <a:rPr kumimoji="0" lang="ko-KR" altLang="en-US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 어머니의 키 </a:t>
            </a:r>
            <a:r>
              <a:rPr kumimoji="0" lang="en-US" altLang="ko-KR" sz="1800" b="0" dirty="0">
                <a:solidFill>
                  <a:prstClr val="black"/>
                </a:solidFill>
                <a:latin typeface="+mn-ea"/>
                <a:ea typeface="+mn-ea"/>
                <a:cs typeface="+mn-cs"/>
              </a:rPr>
              <a:t>+ 69.22882</a:t>
            </a:r>
            <a:endParaRPr kumimoji="0" lang="ko-KR" altLang="en-US" sz="1800" b="0" dirty="0">
              <a:solidFill>
                <a:prstClr val="black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22328-3BBB-4BD5-8307-A17701DF33C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상관 계수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32614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Slide Number Placeholder 2">
            <a:extLst>
              <a:ext uri="{FF2B5EF4-FFF2-40B4-BE49-F238E27FC236}">
                <a16:creationId xmlns:a16="http://schemas.microsoft.com/office/drawing/2014/main" id="{62DE16C0-B3DC-4909-865E-49220AC543CC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46C6EDCC-CB45-4DB2-91FE-7619F4E58A1A}" type="slidenum">
              <a:rPr lang="ko-KR" altLang="en-US">
                <a:solidFill>
                  <a:srgbClr val="898989"/>
                </a:solidFill>
              </a:rPr>
              <a:pPr/>
              <a:t>33</a:t>
            </a:fld>
            <a:endParaRPr lang="ko-KR" altLang="en-US">
              <a:solidFill>
                <a:srgbClr val="898989"/>
              </a:solidFill>
            </a:endParaRPr>
          </a:p>
        </p:txBody>
      </p:sp>
      <p:pic>
        <p:nvPicPr>
          <p:cNvPr id="87043" name="Picture 3">
            <a:extLst>
              <a:ext uri="{FF2B5EF4-FFF2-40B4-BE49-F238E27FC236}">
                <a16:creationId xmlns:a16="http://schemas.microsoft.com/office/drawing/2014/main" id="{13BF91A5-650B-4B39-8341-6C1F854CA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8" y="1335140"/>
            <a:ext cx="3568700" cy="130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44" name="Group 2">
            <a:extLst>
              <a:ext uri="{FF2B5EF4-FFF2-40B4-BE49-F238E27FC236}">
                <a16:creationId xmlns:a16="http://schemas.microsoft.com/office/drawing/2014/main" id="{66100E7B-BDBA-41AF-A945-D9E2DE445DEC}"/>
              </a:ext>
            </a:extLst>
          </p:cNvPr>
          <p:cNvGrpSpPr>
            <a:grpSpLocks/>
          </p:cNvGrpSpPr>
          <p:nvPr/>
        </p:nvGrpSpPr>
        <p:grpSpPr bwMode="auto">
          <a:xfrm>
            <a:off x="1856570" y="3421063"/>
            <a:ext cx="5446712" cy="2843212"/>
            <a:chOff x="1037" y="7725"/>
            <a:chExt cx="7854" cy="4000"/>
          </a:xfrm>
        </p:grpSpPr>
        <p:sp>
          <p:nvSpPr>
            <p:cNvPr id="87046" name="Line 3">
              <a:extLst>
                <a:ext uri="{FF2B5EF4-FFF2-40B4-BE49-F238E27FC236}">
                  <a16:creationId xmlns:a16="http://schemas.microsoft.com/office/drawing/2014/main" id="{1545822D-41E5-433D-B175-C9CA4360D7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5" y="8040"/>
              <a:ext cx="0" cy="294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87047" name="Group 5">
              <a:extLst>
                <a:ext uri="{FF2B5EF4-FFF2-40B4-BE49-F238E27FC236}">
                  <a16:creationId xmlns:a16="http://schemas.microsoft.com/office/drawing/2014/main" id="{27068E46-8A85-4C32-9C01-2DD2F9553667}"/>
                </a:ext>
              </a:extLst>
            </p:cNvPr>
            <p:cNvGrpSpPr>
              <a:grpSpLocks/>
            </p:cNvGrpSpPr>
            <p:nvPr/>
          </p:nvGrpSpPr>
          <p:grpSpPr bwMode="auto">
            <a:xfrm rot="-5400000">
              <a:off x="1561" y="9533"/>
              <a:ext cx="2244" cy="270"/>
              <a:chOff x="3670" y="10790"/>
              <a:chExt cx="2244" cy="270"/>
            </a:xfrm>
          </p:grpSpPr>
          <p:sp>
            <p:nvSpPr>
              <p:cNvPr id="87083" name="Line 6">
                <a:extLst>
                  <a:ext uri="{FF2B5EF4-FFF2-40B4-BE49-F238E27FC236}">
                    <a16:creationId xmlns:a16="http://schemas.microsoft.com/office/drawing/2014/main" id="{557F7D8D-5F6C-4A45-AD76-42103CEE01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7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4" name="Line 7">
                <a:extLst>
                  <a:ext uri="{FF2B5EF4-FFF2-40B4-BE49-F238E27FC236}">
                    <a16:creationId xmlns:a16="http://schemas.microsoft.com/office/drawing/2014/main" id="{829CCDDC-2962-4F95-B123-B88854C73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5" name="Line 8">
                <a:extLst>
                  <a:ext uri="{FF2B5EF4-FFF2-40B4-BE49-F238E27FC236}">
                    <a16:creationId xmlns:a16="http://schemas.microsoft.com/office/drawing/2014/main" id="{8B27CE8A-CC9E-47E2-B753-B824D905D0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18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6" name="Line 9">
                <a:extLst>
                  <a:ext uri="{FF2B5EF4-FFF2-40B4-BE49-F238E27FC236}">
                    <a16:creationId xmlns:a16="http://schemas.microsoft.com/office/drawing/2014/main" id="{E289177B-B4E3-4D07-8ACD-C1EB765547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92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7" name="Line 10">
                <a:extLst>
                  <a:ext uri="{FF2B5EF4-FFF2-40B4-BE49-F238E27FC236}">
                    <a16:creationId xmlns:a16="http://schemas.microsoft.com/office/drawing/2014/main" id="{88FDB4CA-D8F7-46D2-AB27-49C9F9655C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540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8" name="Line 11">
                <a:extLst>
                  <a:ext uri="{FF2B5EF4-FFF2-40B4-BE49-F238E27FC236}">
                    <a16:creationId xmlns:a16="http://schemas.microsoft.com/office/drawing/2014/main" id="{09D7BF90-1571-4305-946F-518BF6E2BE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914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89" name="Line 12">
                <a:extLst>
                  <a:ext uri="{FF2B5EF4-FFF2-40B4-BE49-F238E27FC236}">
                    <a16:creationId xmlns:a16="http://schemas.microsoft.com/office/drawing/2014/main" id="{D34AC284-8136-4CCA-98AB-33223AF74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66" y="10790"/>
                <a:ext cx="0" cy="27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  <p:grpSp>
          <p:nvGrpSpPr>
            <p:cNvPr id="87048" name="Group 14">
              <a:extLst>
                <a:ext uri="{FF2B5EF4-FFF2-40B4-BE49-F238E27FC236}">
                  <a16:creationId xmlns:a16="http://schemas.microsoft.com/office/drawing/2014/main" id="{B113CE9F-D6D7-4DA6-ADCC-C1287A6696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7" y="7725"/>
              <a:ext cx="7854" cy="4000"/>
              <a:chOff x="1052" y="7725"/>
              <a:chExt cx="7854" cy="4000"/>
            </a:xfrm>
          </p:grpSpPr>
          <p:sp>
            <p:nvSpPr>
              <p:cNvPr id="87049" name="Text Box 15">
                <a:extLst>
                  <a:ext uri="{FF2B5EF4-FFF2-40B4-BE49-F238E27FC236}">
                    <a16:creationId xmlns:a16="http://schemas.microsoft.com/office/drawing/2014/main" id="{E4D5C44E-E6E3-4091-A80F-5EEBFE3E4B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57" y="80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2000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C</a:t>
                </a: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0" name="Text Box 16">
                <a:extLst>
                  <a:ext uri="{FF2B5EF4-FFF2-40B4-BE49-F238E27FC236}">
                    <a16:creationId xmlns:a16="http://schemas.microsoft.com/office/drawing/2014/main" id="{AC849FE9-CD30-43B0-9FD3-9F3B5D735A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37" y="818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400" baseline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A</a:t>
                </a:r>
                <a:endParaRPr lang="en-US" altLang="ko-KR" sz="12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1" name="Text Box 17">
                <a:extLst>
                  <a:ext uri="{FF2B5EF4-FFF2-40B4-BE49-F238E27FC236}">
                    <a16:creationId xmlns:a16="http://schemas.microsoft.com/office/drawing/2014/main" id="{9BB159A4-358C-4767-90F9-4728C0E45B5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042" y="861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2000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2" name="Text Box 18">
                <a:extLst>
                  <a:ext uri="{FF2B5EF4-FFF2-40B4-BE49-F238E27FC236}">
                    <a16:creationId xmlns:a16="http://schemas.microsoft.com/office/drawing/2014/main" id="{BE4AFA9D-9E68-4C4C-8626-F87349862D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057" y="9429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400" baseline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A</a:t>
                </a:r>
                <a:endParaRPr lang="en-US" altLang="ko-KR" sz="12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3" name="Text Box 19">
                <a:extLst>
                  <a:ext uri="{FF2B5EF4-FFF2-40B4-BE49-F238E27FC236}">
                    <a16:creationId xmlns:a16="http://schemas.microsoft.com/office/drawing/2014/main" id="{2AE90338-7DF4-46B5-8BEF-060742CA68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46" y="10176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100" b="0" i="1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1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100" b="0" i="1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4" name="Line 20">
                <a:extLst>
                  <a:ext uri="{FF2B5EF4-FFF2-40B4-BE49-F238E27FC236}">
                    <a16:creationId xmlns:a16="http://schemas.microsoft.com/office/drawing/2014/main" id="{DC9D7F3B-BBB3-4DD2-8A26-1A508B29DE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40" y="10980"/>
                <a:ext cx="4515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55" name="Text Box 21">
                <a:extLst>
                  <a:ext uri="{FF2B5EF4-FFF2-40B4-BE49-F238E27FC236}">
                    <a16:creationId xmlns:a16="http://schemas.microsoft.com/office/drawing/2014/main" id="{06070E2B-683F-41AF-AA05-CB5888D280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0" y="11190"/>
                <a:ext cx="480" cy="53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400" b="0" i="1" baseline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x</a:t>
                </a:r>
                <a:endParaRPr lang="en-US" altLang="ko-KR" sz="12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6" name="Text Box 22">
                <a:extLst>
                  <a:ext uri="{FF2B5EF4-FFF2-40B4-BE49-F238E27FC236}">
                    <a16:creationId xmlns:a16="http://schemas.microsoft.com/office/drawing/2014/main" id="{FCC73A40-6105-4868-AB62-10B73F2DFF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65" y="9240"/>
                <a:ext cx="509" cy="61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400" b="0" i="1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y</a:t>
                </a:r>
                <a:endParaRPr lang="en-US" altLang="ko-KR" sz="12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57" name="Line 23">
                <a:extLst>
                  <a:ext uri="{FF2B5EF4-FFF2-40B4-BE49-F238E27FC236}">
                    <a16:creationId xmlns:a16="http://schemas.microsoft.com/office/drawing/2014/main" id="{8BFBC35F-DC78-447D-A4DC-98D5723496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85" y="7725"/>
                <a:ext cx="6705" cy="2805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58" name="Oval 24">
                <a:extLst>
                  <a:ext uri="{FF2B5EF4-FFF2-40B4-BE49-F238E27FC236}">
                    <a16:creationId xmlns:a16="http://schemas.microsoft.com/office/drawing/2014/main" id="{7FAC2B5D-B740-4277-877C-6725D50107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0" y="927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59" name="Oval 25">
                <a:extLst>
                  <a:ext uri="{FF2B5EF4-FFF2-40B4-BE49-F238E27FC236}">
                    <a16:creationId xmlns:a16="http://schemas.microsoft.com/office/drawing/2014/main" id="{F97169FE-336B-4E43-A8EA-DE3F67551E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55" y="8449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0" name="Oval 26">
                <a:extLst>
                  <a:ext uri="{FF2B5EF4-FFF2-40B4-BE49-F238E27FC236}">
                    <a16:creationId xmlns:a16="http://schemas.microsoft.com/office/drawing/2014/main" id="{9C58C207-BBA0-4923-9A42-62B88C479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0" y="879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1" name="Oval 27">
                <a:extLst>
                  <a:ext uri="{FF2B5EF4-FFF2-40B4-BE49-F238E27FC236}">
                    <a16:creationId xmlns:a16="http://schemas.microsoft.com/office/drawing/2014/main" id="{F88DE2E5-8455-4CEB-A86C-347673C27D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10244"/>
                <a:ext cx="86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2" name="Oval 28">
                <a:extLst>
                  <a:ext uri="{FF2B5EF4-FFF2-40B4-BE49-F238E27FC236}">
                    <a16:creationId xmlns:a16="http://schemas.microsoft.com/office/drawing/2014/main" id="{422FB054-936B-4842-A065-EC4DA5BD2A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0" y="8730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3" name="Oval 29">
                <a:extLst>
                  <a:ext uri="{FF2B5EF4-FFF2-40B4-BE49-F238E27FC236}">
                    <a16:creationId xmlns:a16="http://schemas.microsoft.com/office/drawing/2014/main" id="{4E028426-EDA1-4A91-8418-645765B901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8" y="8172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grpSp>
            <p:nvGrpSpPr>
              <p:cNvPr id="87064" name="Group 30">
                <a:extLst>
                  <a:ext uri="{FF2B5EF4-FFF2-40B4-BE49-F238E27FC236}">
                    <a16:creationId xmlns:a16="http://schemas.microsoft.com/office/drawing/2014/main" id="{5EA91A8E-5955-4D54-9166-DDE16FC4EC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70" y="10790"/>
                <a:ext cx="2244" cy="270"/>
                <a:chOff x="3670" y="10790"/>
                <a:chExt cx="2244" cy="270"/>
              </a:xfrm>
            </p:grpSpPr>
            <p:sp>
              <p:nvSpPr>
                <p:cNvPr id="87076" name="Line 31">
                  <a:extLst>
                    <a:ext uri="{FF2B5EF4-FFF2-40B4-BE49-F238E27FC236}">
                      <a16:creationId xmlns:a16="http://schemas.microsoft.com/office/drawing/2014/main" id="{4202DC68-2163-4821-9F45-DB2F711C8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67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77" name="Line 32">
                  <a:extLst>
                    <a:ext uri="{FF2B5EF4-FFF2-40B4-BE49-F238E27FC236}">
                      <a16:creationId xmlns:a16="http://schemas.microsoft.com/office/drawing/2014/main" id="{38B30188-CDB3-4C22-AF2D-3CA9BA667B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78" name="Line 33">
                  <a:extLst>
                    <a:ext uri="{FF2B5EF4-FFF2-40B4-BE49-F238E27FC236}">
                      <a16:creationId xmlns:a16="http://schemas.microsoft.com/office/drawing/2014/main" id="{6BA9A02F-0C8A-4263-9930-486B3F843A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18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79" name="Line 34">
                  <a:extLst>
                    <a:ext uri="{FF2B5EF4-FFF2-40B4-BE49-F238E27FC236}">
                      <a16:creationId xmlns:a16="http://schemas.microsoft.com/office/drawing/2014/main" id="{C26B97EA-A86C-4485-ADC3-62D6CBB11C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792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80" name="Line 35">
                  <a:extLst>
                    <a:ext uri="{FF2B5EF4-FFF2-40B4-BE49-F238E27FC236}">
                      <a16:creationId xmlns:a16="http://schemas.microsoft.com/office/drawing/2014/main" id="{23C36B51-D474-4AFE-A660-29A779D0D5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40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81" name="Line 36">
                  <a:extLst>
                    <a:ext uri="{FF2B5EF4-FFF2-40B4-BE49-F238E27FC236}">
                      <a16:creationId xmlns:a16="http://schemas.microsoft.com/office/drawing/2014/main" id="{AC2F56A2-7853-4DE6-87AF-F2953CC6C9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914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  <p:sp>
              <p:nvSpPr>
                <p:cNvPr id="87082" name="Line 37">
                  <a:extLst>
                    <a:ext uri="{FF2B5EF4-FFF2-40B4-BE49-F238E27FC236}">
                      <a16:creationId xmlns:a16="http://schemas.microsoft.com/office/drawing/2014/main" id="{ED6776AC-1177-4490-94DE-4F2C7AE5C5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166" y="10790"/>
                  <a:ext cx="0" cy="270"/>
                </a:xfrm>
                <a:prstGeom prst="line">
                  <a:avLst/>
                </a:prstGeom>
                <a:noFill/>
                <a:ln w="9525">
                  <a:solidFill>
                    <a:srgbClr val="80808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ko-KR" altLang="en-US"/>
                </a:p>
              </p:txBody>
            </p:sp>
          </p:grpSp>
          <p:sp>
            <p:nvSpPr>
              <p:cNvPr id="87065" name="Text Box 38">
                <a:extLst>
                  <a:ext uri="{FF2B5EF4-FFF2-40B4-BE49-F238E27FC236}">
                    <a16:creationId xmlns:a16="http://schemas.microsoft.com/office/drawing/2014/main" id="{218A40B1-7DBE-4069-A3C7-C3B4A401B3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55" y="8008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100" b="0" i="1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11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ea typeface="굴림" panose="020B0600000101010101" pitchFamily="50" charset="-127"/>
                    <a:cs typeface="Times New Roman" panose="02020603050405020304" pitchFamily="18" charset="0"/>
                  </a:rPr>
                  <a:t>i</a:t>
                </a:r>
                <a:r>
                  <a:rPr lang="en-US" altLang="ko-KR" sz="1100" b="0" i="1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 </a:t>
                </a:r>
                <a:endParaRPr lang="en-US" altLang="zh-CN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r>
                  <a:rPr lang="en-US" altLang="zh-CN" sz="1200" b="0" i="1" baseline="-30000">
                    <a:solidFill>
                      <a:schemeClr val="tx1"/>
                    </a:solidFill>
                    <a:latin typeface="Times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altLang="zh-CN" sz="12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endParaRPr lang="en-US" altLang="zh-CN" sz="2400" b="0" baseline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87066" name="Line 39">
                <a:extLst>
                  <a:ext uri="{FF2B5EF4-FFF2-40B4-BE49-F238E27FC236}">
                    <a16:creationId xmlns:a16="http://schemas.microsoft.com/office/drawing/2014/main" id="{72C6ED1B-12E8-4869-BB5D-6EFF3EEDC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52" y="8920"/>
                <a:ext cx="785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prstDash val="dash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67" name="Oval 40">
                <a:extLst>
                  <a:ext uri="{FF2B5EF4-FFF2-40B4-BE49-F238E27FC236}">
                    <a16:creationId xmlns:a16="http://schemas.microsoft.com/office/drawing/2014/main" id="{CC0ED4D6-60CE-4FFF-8405-CD8A5ED0A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7" y="7805"/>
                <a:ext cx="71" cy="71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8" name="AutoShape 41">
                <a:extLst>
                  <a:ext uri="{FF2B5EF4-FFF2-40B4-BE49-F238E27FC236}">
                    <a16:creationId xmlns:a16="http://schemas.microsoft.com/office/drawing/2014/main" id="{06AE9A69-0723-4946-9202-1AED0369C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" y="8920"/>
                <a:ext cx="374" cy="1309"/>
              </a:xfrm>
              <a:prstGeom prst="leftBrace">
                <a:avLst>
                  <a:gd name="adj1" fmla="val 29167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87069" name="Line 42">
                <a:extLst>
                  <a:ext uri="{FF2B5EF4-FFF2-40B4-BE49-F238E27FC236}">
                    <a16:creationId xmlns:a16="http://schemas.microsoft.com/office/drawing/2014/main" id="{CE5955EE-C4A5-49A5-8D7C-21D8F277BF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85" y="9735"/>
                <a:ext cx="0" cy="48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70" name="Text Box 43">
                <a:extLst>
                  <a:ext uri="{FF2B5EF4-FFF2-40B4-BE49-F238E27FC236}">
                    <a16:creationId xmlns:a16="http://schemas.microsoft.com/office/drawing/2014/main" id="{48D721D5-4A49-4483-8FE4-FF493797F1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92" y="983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1400" b="0" baseline="0">
                    <a:solidFill>
                      <a:schemeClr val="tx1"/>
                    </a:solidFill>
                    <a:latin typeface="나눔바른고딕" panose="020B0603020101020101" pitchFamily="50" charset="-127"/>
                    <a:ea typeface="굴림" panose="020B0600000101010101" pitchFamily="50" charset="-127"/>
                    <a:cs typeface="Times New Roman" panose="02020603050405020304" pitchFamily="18" charset="0"/>
                  </a:rPr>
                  <a:t>C</a:t>
                </a:r>
                <a:endParaRPr lang="en-US" altLang="ko-KR" sz="12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71" name="Text Box 44">
                <a:extLst>
                  <a:ext uri="{FF2B5EF4-FFF2-40B4-BE49-F238E27FC236}">
                    <a16:creationId xmlns:a16="http://schemas.microsoft.com/office/drawing/2014/main" id="{D4397D92-A833-4746-9FAC-FFB16DE254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62" y="9054"/>
                <a:ext cx="374" cy="37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ko-KR" sz="2000" baseline="0">
                    <a:solidFill>
                      <a:schemeClr val="tx1"/>
                    </a:solidFill>
                    <a:ea typeface="굴림" panose="020B0600000101010101" pitchFamily="50" charset="-127"/>
                    <a:cs typeface="Times New Roman" panose="02020603050405020304" pitchFamily="18" charset="0"/>
                  </a:rPr>
                  <a:t>B</a:t>
                </a:r>
              </a:p>
              <a:p>
                <a:endParaRPr lang="en-US" altLang="ko-KR" sz="2400" b="0" baseline="0">
                  <a:solidFill>
                    <a:schemeClr val="tx1"/>
                  </a:solidFill>
                  <a:ea typeface="굴림" panose="020B0600000101010101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87072" name="Line 45">
                <a:extLst>
                  <a:ext uri="{FF2B5EF4-FFF2-40B4-BE49-F238E27FC236}">
                    <a16:creationId xmlns:a16="http://schemas.microsoft.com/office/drawing/2014/main" id="{4F609A5F-2F25-49F6-9FEC-70229712A1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70" y="9000"/>
                <a:ext cx="0" cy="6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73" name="Line 46">
                <a:extLst>
                  <a:ext uri="{FF2B5EF4-FFF2-40B4-BE49-F238E27FC236}">
                    <a16:creationId xmlns:a16="http://schemas.microsoft.com/office/drawing/2014/main" id="{E4F38218-1A8D-4693-B72A-B236A0F99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5" y="7920"/>
                <a:ext cx="0" cy="600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74" name="Line 47">
                <a:extLst>
                  <a:ext uri="{FF2B5EF4-FFF2-40B4-BE49-F238E27FC236}">
                    <a16:creationId xmlns:a16="http://schemas.microsoft.com/office/drawing/2014/main" id="{EC3FD825-83D6-4D1D-8BDB-4AC58B7FE0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435" y="8610"/>
                <a:ext cx="0" cy="315"/>
              </a:xfrm>
              <a:prstGeom prst="line">
                <a:avLst/>
              </a:prstGeom>
              <a:noFill/>
              <a:ln w="9525">
                <a:solidFill>
                  <a:srgbClr val="808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87075" name="AutoShape 48">
                <a:extLst>
                  <a:ext uri="{FF2B5EF4-FFF2-40B4-BE49-F238E27FC236}">
                    <a16:creationId xmlns:a16="http://schemas.microsoft.com/office/drawing/2014/main" id="{0E7AB2F3-8235-40E0-9FFB-14E810393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5" y="7860"/>
                <a:ext cx="435" cy="1050"/>
              </a:xfrm>
              <a:prstGeom prst="rightBrace">
                <a:avLst>
                  <a:gd name="adj1" fmla="val 20115"/>
                  <a:gd name="adj2" fmla="val 50000"/>
                </a:avLst>
              </a:prstGeom>
              <a:noFill/>
              <a:ln w="9525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</p:grpSp>
      </p:grpSp>
      <p:pic>
        <p:nvPicPr>
          <p:cNvPr id="87045" name="Picture 51">
            <a:extLst>
              <a:ext uri="{FF2B5EF4-FFF2-40B4-BE49-F238E27FC236}">
                <a16:creationId xmlns:a16="http://schemas.microsoft.com/office/drawing/2014/main" id="{34FF5C8A-5382-4E19-9067-E16D10991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960" y="1335140"/>
            <a:ext cx="4619625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8508915-D04B-454D-81FC-08DECD84B3C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R-Squared(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 계수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Number Placeholder 2">
            <a:extLst>
              <a:ext uri="{FF2B5EF4-FFF2-40B4-BE49-F238E27FC236}">
                <a16:creationId xmlns:a16="http://schemas.microsoft.com/office/drawing/2014/main" id="{37C64319-727C-4939-AA30-72781C7CE376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00781604-64EC-403D-B0F4-4FB08FC22FF2}" type="slidenum">
              <a:rPr lang="ko-KR" altLang="en-US">
                <a:solidFill>
                  <a:srgbClr val="898989"/>
                </a:solidFill>
              </a:rPr>
              <a:pPr/>
              <a:t>34</a:t>
            </a:fld>
            <a:endParaRPr lang="ko-KR" altLang="en-US">
              <a:solidFill>
                <a:srgbClr val="898989"/>
              </a:solidFill>
            </a:endParaRPr>
          </a:p>
        </p:txBody>
      </p:sp>
      <p:pic>
        <p:nvPicPr>
          <p:cNvPr id="88067" name="Picture 6">
            <a:extLst>
              <a:ext uri="{FF2B5EF4-FFF2-40B4-BE49-F238E27FC236}">
                <a16:creationId xmlns:a16="http://schemas.microsoft.com/office/drawing/2014/main" id="{FCAA26C2-533A-4EBC-BC74-34214BAE8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613" y="1241657"/>
            <a:ext cx="69024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002B6F-EB92-4180-A54A-6FE4977727A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R-squared(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 계수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Slide Number Placeholder 2">
            <a:extLst>
              <a:ext uri="{FF2B5EF4-FFF2-40B4-BE49-F238E27FC236}">
                <a16:creationId xmlns:a16="http://schemas.microsoft.com/office/drawing/2014/main" id="{398DFD21-AC51-43C9-AF92-84DC4BC57522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DD675A73-8AC2-4F63-981E-B4D41B30C27E}" type="slidenum">
              <a:rPr lang="ko-KR" altLang="en-US">
                <a:solidFill>
                  <a:srgbClr val="898989"/>
                </a:solidFill>
              </a:rPr>
              <a:pPr/>
              <a:t>35</a:t>
            </a:fld>
            <a:endParaRPr lang="ko-KR" altLang="en-US">
              <a:solidFill>
                <a:srgbClr val="898989"/>
              </a:solidFill>
            </a:endParaRPr>
          </a:p>
        </p:txBody>
      </p:sp>
      <p:pic>
        <p:nvPicPr>
          <p:cNvPr id="89091" name="Picture 8">
            <a:extLst>
              <a:ext uri="{FF2B5EF4-FFF2-40B4-BE49-F238E27FC236}">
                <a16:creationId xmlns:a16="http://schemas.microsoft.com/office/drawing/2014/main" id="{1FF08B2A-8A96-447E-9E42-AA0257786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470" y="1289596"/>
            <a:ext cx="7604125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52">
            <a:extLst>
              <a:ext uri="{FF2B5EF4-FFF2-40B4-BE49-F238E27FC236}">
                <a16:creationId xmlns:a16="http://schemas.microsoft.com/office/drawing/2014/main" id="{FFF54846-6089-4767-9FE7-08375E98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545" y="3931196"/>
            <a:ext cx="2847975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3" name="Picture 53">
            <a:extLst>
              <a:ext uri="{FF2B5EF4-FFF2-40B4-BE49-F238E27FC236}">
                <a16:creationId xmlns:a16="http://schemas.microsoft.com/office/drawing/2014/main" id="{5357792A-EFF7-4F7F-82BB-59D0C6ABF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120" y="5644108"/>
            <a:ext cx="3806825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59D85B-B9CC-4F81-AD18-85EEEB60780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R-Squared(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결정 계수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Number Placeholder 2">
            <a:extLst>
              <a:ext uri="{FF2B5EF4-FFF2-40B4-BE49-F238E27FC236}">
                <a16:creationId xmlns:a16="http://schemas.microsoft.com/office/drawing/2014/main" id="{EF4C7401-57A2-43B3-8B92-34F521E32FA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DD17F094-CCE3-4F66-BAAE-8D9D9C18FDF4}" type="slidenum">
              <a:rPr lang="ko-KR" altLang="en-US">
                <a:solidFill>
                  <a:srgbClr val="898989"/>
                </a:solidFill>
              </a:rPr>
              <a:pPr/>
              <a:t>36</a:t>
            </a:fld>
            <a:endParaRPr lang="ko-KR" altLang="en-US">
              <a:solidFill>
                <a:srgbClr val="898989"/>
              </a:solidFill>
            </a:endParaRPr>
          </a:p>
        </p:txBody>
      </p:sp>
      <p:pic>
        <p:nvPicPr>
          <p:cNvPr id="106500" name="Picture 5">
            <a:extLst>
              <a:ext uri="{FF2B5EF4-FFF2-40B4-BE49-F238E27FC236}">
                <a16:creationId xmlns:a16="http://schemas.microsoft.com/office/drawing/2014/main" id="{6D6ECA82-C353-4238-A015-0F972BA5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700" y="2858540"/>
            <a:ext cx="4546600" cy="111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1" name="Rectangle 6">
            <a:extLst>
              <a:ext uri="{FF2B5EF4-FFF2-40B4-BE49-F238E27FC236}">
                <a16:creationId xmlns:a16="http://schemas.microsoft.com/office/drawing/2014/main" id="{FD236FDA-2A5D-49E6-B7C9-72705F281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6520" y="4390445"/>
            <a:ext cx="6904037" cy="66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400" b="0" dirty="0">
                <a:solidFill>
                  <a:srgbClr val="343434"/>
                </a:solidFill>
                <a:latin typeface="+mn-ea"/>
                <a:ea typeface="+mn-ea"/>
              </a:rPr>
              <a:t>n: </a:t>
            </a:r>
            <a:r>
              <a:rPr lang="ko-KR" altLang="en-US" sz="2400" b="0" dirty="0">
                <a:solidFill>
                  <a:srgbClr val="343434"/>
                </a:solidFill>
                <a:latin typeface="+mn-ea"/>
                <a:ea typeface="+mn-ea"/>
              </a:rPr>
              <a:t>표본 데이터에서 자료의 개수</a:t>
            </a:r>
          </a:p>
          <a:p>
            <a:pPr>
              <a:lnSpc>
                <a:spcPct val="150000"/>
              </a:lnSpc>
            </a:pPr>
            <a:r>
              <a:rPr lang="en-US" altLang="ko-KR" sz="2400" b="0" dirty="0">
                <a:solidFill>
                  <a:srgbClr val="343434"/>
                </a:solidFill>
                <a:latin typeface="+mn-ea"/>
                <a:ea typeface="+mn-ea"/>
              </a:rPr>
              <a:t>p: </a:t>
            </a:r>
            <a:r>
              <a:rPr lang="ko-KR" altLang="en-US" sz="2400" b="0" dirty="0">
                <a:solidFill>
                  <a:srgbClr val="343434"/>
                </a:solidFill>
                <a:latin typeface="+mn-ea"/>
                <a:ea typeface="+mn-ea"/>
              </a:rPr>
              <a:t>독립 변수의 개수</a:t>
            </a:r>
            <a:r>
              <a:rPr lang="en-US" altLang="ko-KR" sz="2400" b="0" dirty="0">
                <a:solidFill>
                  <a:srgbClr val="343434"/>
                </a:solidFill>
                <a:latin typeface="+mn-ea"/>
                <a:ea typeface="+mn-ea"/>
              </a:rPr>
              <a:t>; </a:t>
            </a:r>
            <a:r>
              <a:rPr lang="ko-KR" altLang="en-US" sz="2400" b="0" dirty="0">
                <a:solidFill>
                  <a:srgbClr val="343434"/>
                </a:solidFill>
                <a:latin typeface="+mn-ea"/>
                <a:ea typeface="+mn-ea"/>
              </a:rPr>
              <a:t>모형에서 사용한 상수를 제외한 변수의 개수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6F4353-6B92-485E-AE4C-94F928DF73C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Adjusted R-Square(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수정된 결정 계수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1ADC491-BA45-4A45-9CF9-89F8F28D3DC5}"/>
              </a:ext>
            </a:extLst>
          </p:cNvPr>
          <p:cNvSpPr txBox="1"/>
          <p:nvPr/>
        </p:nvSpPr>
        <p:spPr>
          <a:xfrm>
            <a:off x="705538" y="1191020"/>
            <a:ext cx="8769530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800" b="0" spc="-150" dirty="0">
                <a:solidFill>
                  <a:schemeClr val="tx1"/>
                </a:solidFill>
                <a:latin typeface="+mn-ea"/>
                <a:ea typeface="+mn-ea"/>
              </a:rPr>
              <a:t>결정계수는 독립변수 개수가 많아질수록 그 값이 커지게 되어 종속변수의 변동을 별로 설명해 주지 못하는 변수가 모형에 추가된다고 하더라도 </a:t>
            </a:r>
            <a:r>
              <a:rPr lang="ko-KR" altLang="en-US" sz="1800" b="0" spc="-150" dirty="0" err="1">
                <a:solidFill>
                  <a:schemeClr val="tx1"/>
                </a:solidFill>
                <a:latin typeface="+mn-ea"/>
                <a:ea typeface="+mn-ea"/>
              </a:rPr>
              <a:t>결정계수값이</a:t>
            </a:r>
            <a:r>
              <a:rPr lang="ko-KR" altLang="en-US" sz="1800" b="0" spc="-150" dirty="0">
                <a:solidFill>
                  <a:schemeClr val="tx1"/>
                </a:solidFill>
                <a:latin typeface="+mn-ea"/>
                <a:ea typeface="+mn-ea"/>
              </a:rPr>
              <a:t> 커질 수 있음</a:t>
            </a:r>
            <a:endParaRPr lang="en-US" altLang="ko-KR" sz="1800" b="0" spc="-150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Number Placeholder 2">
            <a:extLst>
              <a:ext uri="{FF2B5EF4-FFF2-40B4-BE49-F238E27FC236}">
                <a16:creationId xmlns:a16="http://schemas.microsoft.com/office/drawing/2014/main" id="{8101197B-C3C1-479E-B4FB-914DBC610588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03933623-B3AD-43EA-A229-1EAF9FE790AC}" type="slidenum">
              <a:rPr lang="ko-KR" altLang="en-US">
                <a:solidFill>
                  <a:srgbClr val="898989"/>
                </a:solidFill>
              </a:rPr>
              <a:pPr/>
              <a:t>37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107523" name="Rectangle 3">
            <a:extLst>
              <a:ext uri="{FF2B5EF4-FFF2-40B4-BE49-F238E27FC236}">
                <a16:creationId xmlns:a16="http://schemas.microsoft.com/office/drawing/2014/main" id="{F6A8D08F-BE18-4F18-ABB3-F55BB0334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0440" y="1089345"/>
            <a:ext cx="8113712" cy="333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F-Test : F-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검정은 두 모집단의 분산의 차이가 있는가를 검정할 때 사용</a:t>
            </a:r>
            <a:endParaRPr lang="en-US" altLang="ko-KR" sz="1800" b="0" dirty="0">
              <a:solidFill>
                <a:srgbClr val="666666"/>
              </a:solidFill>
              <a:latin typeface="+mn-ea"/>
              <a:ea typeface="+mn-ea"/>
            </a:endParaRPr>
          </a:p>
        </p:txBody>
      </p:sp>
      <p:pic>
        <p:nvPicPr>
          <p:cNvPr id="107524" name="Picture 5">
            <a:extLst>
              <a:ext uri="{FF2B5EF4-FFF2-40B4-BE49-F238E27FC236}">
                <a16:creationId xmlns:a16="http://schemas.microsoft.com/office/drawing/2014/main" id="{1C8033FC-6BDF-4A1D-B4C4-483D93867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627314"/>
            <a:ext cx="5708650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5" name="TextBox 7">
            <a:extLst>
              <a:ext uri="{FF2B5EF4-FFF2-40B4-BE49-F238E27FC236}">
                <a16:creationId xmlns:a16="http://schemas.microsoft.com/office/drawing/2014/main" id="{93829DD6-1486-4CF6-8415-40840AB47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818" y="1534592"/>
            <a:ext cx="7773807" cy="88626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n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개의 관측치와 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p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개의 독립변수에 대한 다중회귀분석</a:t>
            </a:r>
            <a:endParaRPr lang="en-US" altLang="ko-KR" sz="1800" b="0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altLang="en-US" sz="1800" b="0" dirty="0" err="1">
                <a:solidFill>
                  <a:srgbClr val="666666"/>
                </a:solidFill>
                <a:latin typeface="+mn-ea"/>
                <a:ea typeface="+mn-ea"/>
              </a:rPr>
              <a:t>귀무가설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(H0) : </a:t>
            </a:r>
            <a:r>
              <a:rPr lang="el-GR" altLang="ko-KR" sz="1800" b="0" dirty="0">
                <a:solidFill>
                  <a:srgbClr val="666666"/>
                </a:solidFill>
                <a:latin typeface="+mn-ea"/>
                <a:ea typeface="+mn-ea"/>
              </a:rPr>
              <a:t>β1=β2=⋯=β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p=0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즉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, 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모든 독립변수가 종속변수과 관계 없다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대립가설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(H1) : </a:t>
            </a:r>
            <a:r>
              <a:rPr lang="el-GR" altLang="ko-KR" sz="1800" b="0" dirty="0">
                <a:solidFill>
                  <a:srgbClr val="666666"/>
                </a:solidFill>
                <a:latin typeface="+mn-ea"/>
                <a:ea typeface="+mn-ea"/>
              </a:rPr>
              <a:t>β1,β2,⋯,β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p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중 적어도 하나는 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00 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이 아니다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. 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즉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, 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종속변수와 관계 있는 독립변수가 존재한다</a:t>
            </a:r>
            <a:endParaRPr lang="en-US" altLang="ko-KR" sz="1800" b="0" dirty="0">
              <a:solidFill>
                <a:srgbClr val="666666"/>
              </a:solidFill>
              <a:latin typeface="+mn-ea"/>
              <a:ea typeface="+mn-ea"/>
            </a:endParaRPr>
          </a:p>
        </p:txBody>
      </p:sp>
      <p:sp>
        <p:nvSpPr>
          <p:cNvPr id="107526" name="TextBox 8">
            <a:extLst>
              <a:ext uri="{FF2B5EF4-FFF2-40B4-BE49-F238E27FC236}">
                <a16:creationId xmlns:a16="http://schemas.microsoft.com/office/drawing/2014/main" id="{DA26A016-A99C-4A02-B4C9-4B8EE22F9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450" y="3524250"/>
            <a:ext cx="7750175" cy="11646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n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개의 관측치와 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p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개의 독립변수에 대한 다중회귀분석에서 전체모형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FM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이라고 하고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, FM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에서 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k 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개의 독립변수가 제거된 모형을 축소모형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RM</a:t>
            </a:r>
          </a:p>
          <a:p>
            <a:pPr>
              <a:lnSpc>
                <a:spcPct val="150000"/>
              </a:lnSpc>
            </a:pP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altLang="en-US" sz="1800" b="0" dirty="0" err="1">
                <a:solidFill>
                  <a:srgbClr val="666666"/>
                </a:solidFill>
                <a:latin typeface="+mn-ea"/>
                <a:ea typeface="+mn-ea"/>
              </a:rPr>
              <a:t>귀무가설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(H0) : RM 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이면 충분</a:t>
            </a:r>
            <a:endParaRPr lang="en-US" altLang="ko-KR" sz="1800" b="0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 대립가설</a:t>
            </a:r>
            <a:r>
              <a:rPr lang="en-US" altLang="ko-KR" sz="1800" b="0" dirty="0">
                <a:solidFill>
                  <a:srgbClr val="666666"/>
                </a:solidFill>
                <a:latin typeface="+mn-ea"/>
                <a:ea typeface="+mn-ea"/>
              </a:rPr>
              <a:t>(H1) : FM</a:t>
            </a:r>
            <a:r>
              <a:rPr lang="ko-KR" altLang="en-US" sz="1800" b="0" dirty="0">
                <a:solidFill>
                  <a:srgbClr val="666666"/>
                </a:solidFill>
                <a:latin typeface="+mn-ea"/>
                <a:ea typeface="+mn-ea"/>
              </a:rPr>
              <a:t>이 더 좋은 모델</a:t>
            </a:r>
            <a:endParaRPr lang="en-US" altLang="ko-KR" sz="1800" b="0" dirty="0">
              <a:solidFill>
                <a:srgbClr val="666666"/>
              </a:solidFill>
              <a:latin typeface="+mn-ea"/>
              <a:ea typeface="+mn-ea"/>
            </a:endParaRPr>
          </a:p>
        </p:txBody>
      </p:sp>
      <p:pic>
        <p:nvPicPr>
          <p:cNvPr id="107527" name="Picture 9">
            <a:extLst>
              <a:ext uri="{FF2B5EF4-FFF2-40B4-BE49-F238E27FC236}">
                <a16:creationId xmlns:a16="http://schemas.microsoft.com/office/drawing/2014/main" id="{1189154E-514A-4733-86F8-4AC481B1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60" y="5056189"/>
            <a:ext cx="7661275" cy="61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8" name="Rectangle 11">
            <a:extLst>
              <a:ext uri="{FF2B5EF4-FFF2-40B4-BE49-F238E27FC236}">
                <a16:creationId xmlns:a16="http://schemas.microsoft.com/office/drawing/2014/main" id="{00E4C0C7-CCC3-415D-9D14-07774CCFE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2650" y="5914814"/>
            <a:ext cx="4784725" cy="610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  <a:t>모델 간 비교에 사용 </a:t>
            </a:r>
            <a:r>
              <a:rPr lang="en-US" altLang="ko-KR" sz="1800" dirty="0">
                <a:solidFill>
                  <a:srgbClr val="C00000"/>
                </a:solidFill>
                <a:latin typeface="+mn-ea"/>
                <a:ea typeface="+mn-ea"/>
              </a:rPr>
              <a:t>: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  <a:t> 첫번째 </a:t>
            </a:r>
            <a:r>
              <a:rPr lang="en-US" altLang="ko-KR" sz="1800" dirty="0">
                <a:solidFill>
                  <a:srgbClr val="C00000"/>
                </a:solidFill>
                <a:latin typeface="+mn-ea"/>
                <a:ea typeface="+mn-ea"/>
              </a:rPr>
              <a:t>F &lt;= 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  <a:t>두번째 </a:t>
            </a:r>
            <a:r>
              <a:rPr lang="en-US" altLang="ko-KR" sz="1800" dirty="0">
                <a:solidFill>
                  <a:srgbClr val="C00000"/>
                </a:solidFill>
                <a:latin typeface="+mn-ea"/>
                <a:ea typeface="+mn-ea"/>
              </a:rPr>
              <a:t>F,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  <a:t> </a:t>
            </a:r>
            <a:r>
              <a:rPr lang="en-US" altLang="ko-KR" sz="1800" dirty="0">
                <a:solidFill>
                  <a:srgbClr val="C00000"/>
                </a:solidFill>
                <a:latin typeface="+mn-ea"/>
                <a:ea typeface="+mn-ea"/>
              </a:rPr>
              <a:t>RM </a:t>
            </a:r>
            <a: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  <a:t>사용 가능</a:t>
            </a:r>
            <a:br>
              <a:rPr lang="ko-KR" altLang="en-US" sz="1800" dirty="0">
                <a:solidFill>
                  <a:srgbClr val="C00000"/>
                </a:solidFill>
                <a:latin typeface="+mn-ea"/>
                <a:ea typeface="+mn-ea"/>
              </a:rPr>
            </a:br>
            <a:endParaRPr lang="en-US" altLang="ko-KR" sz="18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8BA033-19E5-4759-BEC1-8C638F60ACE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F-Statistics(F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검정 통계량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Number Placeholder 2">
            <a:extLst>
              <a:ext uri="{FF2B5EF4-FFF2-40B4-BE49-F238E27FC236}">
                <a16:creationId xmlns:a16="http://schemas.microsoft.com/office/drawing/2014/main" id="{30704579-57A5-48EA-882E-D588A188E41B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7677150" y="6356350"/>
            <a:ext cx="222885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84B64269-F1C4-44F5-BC8B-8EE458980EE8}" type="slidenum">
              <a:rPr lang="ko-KR" altLang="en-US">
                <a:solidFill>
                  <a:srgbClr val="898989"/>
                </a:solidFill>
              </a:rPr>
              <a:pPr/>
              <a:t>38</a:t>
            </a:fld>
            <a:endParaRPr lang="ko-KR" altLang="en-US">
              <a:solidFill>
                <a:srgbClr val="898989"/>
              </a:solidFill>
            </a:endParaRPr>
          </a:p>
        </p:txBody>
      </p:sp>
      <p:sp>
        <p:nvSpPr>
          <p:cNvPr id="108548" name="Rectangle 11">
            <a:extLst>
              <a:ext uri="{FF2B5EF4-FFF2-40B4-BE49-F238E27FC236}">
                <a16:creationId xmlns:a16="http://schemas.microsoft.com/office/drawing/2014/main" id="{663E3CB5-8462-4B33-B4A3-3D7B010D7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6505" y="3621607"/>
            <a:ext cx="7865034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ko-KR" sz="2000" dirty="0">
                <a:solidFill>
                  <a:srgbClr val="C00000"/>
                </a:solidFill>
                <a:latin typeface="+mn-ea"/>
                <a:ea typeface="+mn-ea"/>
              </a:rPr>
              <a:t>P-Value &lt; 0.05, </a:t>
            </a:r>
            <a:r>
              <a:rPr lang="ko-KR" altLang="en-US" sz="2000" dirty="0">
                <a:solidFill>
                  <a:srgbClr val="C00000"/>
                </a:solidFill>
                <a:latin typeface="+mn-ea"/>
                <a:ea typeface="+mn-ea"/>
              </a:rPr>
              <a:t>독립변수는 종속변수에 영향을 준다</a:t>
            </a:r>
            <a:r>
              <a:rPr lang="en-US" altLang="ko-KR" sz="2000" dirty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ko-KR" altLang="en-US" sz="2000" dirty="0">
                <a:solidFill>
                  <a:srgbClr val="C00000"/>
                </a:solidFill>
                <a:latin typeface="+mn-ea"/>
                <a:ea typeface="+mn-ea"/>
              </a:rPr>
              <a:t>독립변수의 회귀계수는 유의하다</a:t>
            </a:r>
            <a:r>
              <a:rPr lang="en-US" altLang="ko-KR" sz="2000" dirty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br>
              <a:rPr lang="ko-KR" altLang="en-US" sz="2000" dirty="0">
                <a:solidFill>
                  <a:srgbClr val="C00000"/>
                </a:solidFill>
                <a:latin typeface="+mn-ea"/>
                <a:ea typeface="+mn-ea"/>
              </a:rPr>
            </a:br>
            <a:endParaRPr lang="en-US" altLang="ko-KR" sz="2000" dirty="0">
              <a:solidFill>
                <a:srgbClr val="C00000"/>
              </a:solidFill>
              <a:latin typeface="+mn-ea"/>
              <a:ea typeface="+mn-ea"/>
            </a:endParaRPr>
          </a:p>
        </p:txBody>
      </p:sp>
      <p:pic>
        <p:nvPicPr>
          <p:cNvPr id="108549" name="Picture 4">
            <a:extLst>
              <a:ext uri="{FF2B5EF4-FFF2-40B4-BE49-F238E27FC236}">
                <a16:creationId xmlns:a16="http://schemas.microsoft.com/office/drawing/2014/main" id="{D252D506-1E3B-47E9-8AD2-A0F2F2DCD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05" y="2660186"/>
            <a:ext cx="8009055" cy="690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BD952-1294-4202-9962-04FFE85B799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T-Statistics(T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검정 통계량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B6688F-CD68-4375-B344-6388CC0EF32B}"/>
              </a:ext>
            </a:extLst>
          </p:cNvPr>
          <p:cNvSpPr txBox="1"/>
          <p:nvPr/>
        </p:nvSpPr>
        <p:spPr>
          <a:xfrm>
            <a:off x="976505" y="1387682"/>
            <a:ext cx="7830093" cy="1020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n 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개의 관측치와 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p 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개의 독립변수에 대한 다중회귀분석</a:t>
            </a:r>
            <a:endParaRPr lang="en-US" altLang="ko-KR" sz="1400" b="0" spc="-150" dirty="0">
              <a:solidFill>
                <a:srgbClr val="666666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 </a:t>
            </a:r>
            <a:r>
              <a:rPr lang="ko-KR" altLang="en-US" sz="1400" b="0" spc="-150" dirty="0" err="1">
                <a:solidFill>
                  <a:srgbClr val="666666"/>
                </a:solidFill>
                <a:latin typeface="+mn-ea"/>
                <a:ea typeface="+mn-ea"/>
              </a:rPr>
              <a:t>귀무가설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(H0) : </a:t>
            </a:r>
            <a:r>
              <a:rPr lang="el-GR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β1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=0 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즉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, 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독립변수와 종속변수는 관계 없다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  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-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 대립가설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(H1) : </a:t>
            </a:r>
            <a:r>
              <a:rPr lang="el-GR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β1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!=0 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즉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,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 독립변수는 종속변수에 영향을 준다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(</a:t>
            </a:r>
            <a:r>
              <a:rPr lang="ko-KR" altLang="en-US" sz="1400" b="0" spc="-150" dirty="0">
                <a:solidFill>
                  <a:srgbClr val="666666"/>
                </a:solidFill>
                <a:latin typeface="+mn-ea"/>
                <a:ea typeface="+mn-ea"/>
              </a:rPr>
              <a:t>독립변수의 회귀계수가 유의하다</a:t>
            </a:r>
            <a:r>
              <a:rPr lang="en-US" altLang="ko-KR" sz="1400" b="0" spc="-150" dirty="0">
                <a:solidFill>
                  <a:srgbClr val="666666"/>
                </a:solidFill>
                <a:latin typeface="+mn-ea"/>
                <a:ea typeface="+mn-ea"/>
              </a:rPr>
              <a:t>)</a:t>
            </a:r>
            <a:endParaRPr lang="ko-KR" altLang="en-US" sz="1400" spc="-15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76B6BB2A-4D14-44AB-B806-80B31308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00" y="1196690"/>
            <a:ext cx="7345020" cy="511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47E38-6CAF-4474-B2E5-6EFCA3CB7AF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표현 방법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418362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슬라이드 번호 개체 틀 1">
            <a:extLst>
              <a:ext uri="{FF2B5EF4-FFF2-40B4-BE49-F238E27FC236}">
                <a16:creationId xmlns:a16="http://schemas.microsoft.com/office/drawing/2014/main" id="{97F89764-C884-490B-97DB-11F5B126B30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047163" y="6356350"/>
            <a:ext cx="8588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fld id="{8C968FDC-8C56-42AD-AE79-89FBE9B0EFA4}" type="slidenum">
              <a:rPr lang="ko-KR" altLang="en-US">
                <a:solidFill>
                  <a:srgbClr val="898989"/>
                </a:solidFill>
              </a:rPr>
              <a:pPr/>
              <a:t>39</a:t>
            </a:fld>
            <a:endParaRPr lang="ko-KR" altLang="en-US">
              <a:solidFill>
                <a:srgbClr val="898989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37A0DB9-9C59-4E82-918F-110C5BE88056}"/>
              </a:ext>
            </a:extLst>
          </p:cNvPr>
          <p:cNvGraphicFramePr>
            <a:graphicFrameLocks noGrp="1"/>
          </p:cNvGraphicFramePr>
          <p:nvPr/>
        </p:nvGraphicFramePr>
        <p:xfrm>
          <a:off x="847725" y="1397000"/>
          <a:ext cx="8229600" cy="38369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29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38707">
                <a:tc rowSpan="2" gridSpan="2">
                  <a:txBody>
                    <a:bodyPr/>
                    <a:lstStyle/>
                    <a:p>
                      <a:pPr algn="ctr" latinLnBrk="1"/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Features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319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Two group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Multiple Group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One Variable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Multiple Variable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417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Target</a:t>
                      </a:r>
                    </a:p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Variable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vert="eaVert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Number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vert="eaVert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T test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ANOVA</a:t>
                      </a: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Linear regression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Multiple linear regression  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079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Category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vert="eaVert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Chi square Test</a:t>
                      </a:r>
                    </a:p>
                  </a:txBody>
                  <a:tcPr marT="45726" marB="4572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Logistic regression</a:t>
                      </a:r>
                      <a:endParaRPr lang="ko-KR" altLang="en-US" sz="1600" dirty="0"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T="45726" marB="45726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257F15-C925-4718-BE9B-449074CB040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 방법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1">
            <a:extLst>
              <a:ext uri="{FF2B5EF4-FFF2-40B4-BE49-F238E27FC236}">
                <a16:creationId xmlns:a16="http://schemas.microsoft.com/office/drawing/2014/main" id="{7946EF07-7207-427F-A312-95080F24CB29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047163" y="6356350"/>
            <a:ext cx="8588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/>
            <a:fld id="{58B996C9-2839-433B-BDA5-56342BBD93B6}" type="slidenum">
              <a:rPr lang="ko-KR" altLang="en-US" b="0" baseline="0">
                <a:solidFill>
                  <a:srgbClr val="898989"/>
                </a:solidFill>
                <a:latin typeface="맑은 고딕" panose="020B0503020000020004" pitchFamily="50" charset="-127"/>
              </a:rPr>
              <a:pPr eaLnBrk="1" latinLnBrk="1" hangingPunct="1"/>
              <a:t>40</a:t>
            </a:fld>
            <a:endParaRPr lang="ko-KR" altLang="en-US" b="0" baseline="0">
              <a:solidFill>
                <a:srgbClr val="898989"/>
              </a:solidFill>
              <a:latin typeface="맑은 고딕" panose="020B0503020000020004" pitchFamily="50" charset="-127"/>
            </a:endParaRPr>
          </a:p>
        </p:txBody>
      </p:sp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37511FC8-3E49-492B-B835-F32A120DB43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07124"/>
              </p:ext>
            </p:extLst>
          </p:nvPr>
        </p:nvGraphicFramePr>
        <p:xfrm>
          <a:off x="876300" y="1340710"/>
          <a:ext cx="3067050" cy="962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0" imgH="0" progId="Equation.3">
                  <p:embed/>
                </p:oleObj>
              </mc:Choice>
              <mc:Fallback>
                <p:oleObj name="Equation" r:id="rId2" imgW="0" imgH="0" progId="Equation.3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37511FC8-3E49-492B-B835-F32A120DB4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0" y="1340710"/>
                        <a:ext cx="3067050" cy="962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1033">
            <a:extLst>
              <a:ext uri="{FF2B5EF4-FFF2-40B4-BE49-F238E27FC236}">
                <a16:creationId xmlns:a16="http://schemas.microsoft.com/office/drawing/2014/main" id="{7AD5DAA6-42C1-4EDD-91B0-B2CF20A616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304756"/>
              </p:ext>
            </p:extLst>
          </p:nvPr>
        </p:nvGraphicFramePr>
        <p:xfrm>
          <a:off x="5881868" y="1366110"/>
          <a:ext cx="2887662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0" imgH="0" progId="Equation.3">
                  <p:embed/>
                </p:oleObj>
              </mc:Choice>
              <mc:Fallback>
                <p:oleObj name="Equation" r:id="rId4" imgW="0" imgH="0" progId="Equation.3">
                  <p:embed/>
                  <p:pic>
                    <p:nvPicPr>
                      <p:cNvPr id="5" name="Object 1033">
                        <a:extLst>
                          <a:ext uri="{FF2B5EF4-FFF2-40B4-BE49-F238E27FC236}">
                            <a16:creationId xmlns:a16="http://schemas.microsoft.com/office/drawing/2014/main" id="{7AD5DAA6-42C1-4EDD-91B0-B2CF20A616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1868" y="1366110"/>
                        <a:ext cx="2887662" cy="960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75F76B6F-F6FC-42D5-8A6E-2D4CB8A43A62}"/>
              </a:ext>
            </a:extLst>
          </p:cNvPr>
          <p:cNvSpPr/>
          <p:nvPr/>
        </p:nvSpPr>
        <p:spPr>
          <a:xfrm>
            <a:off x="876300" y="2604360"/>
            <a:ext cx="4639412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공분산은 </a:t>
            </a:r>
            <a:r>
              <a:rPr lang="en-US" sz="1400" b="0" dirty="0">
                <a:solidFill>
                  <a:srgbClr val="5C5C5C"/>
                </a:solidFill>
                <a:latin typeface="+mn-ea"/>
                <a:ea typeface="+mn-ea"/>
              </a:rPr>
              <a:t>X</a:t>
            </a: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의 편차와 </a:t>
            </a:r>
            <a:r>
              <a:rPr lang="en-US" sz="1400" b="0" dirty="0">
                <a:solidFill>
                  <a:srgbClr val="5C5C5C"/>
                </a:solidFill>
                <a:latin typeface="+mn-ea"/>
                <a:ea typeface="+mn-ea"/>
              </a:rPr>
              <a:t>Y</a:t>
            </a: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의 편차를 곱한</a:t>
            </a:r>
            <a:r>
              <a:rPr lang="en-US" altLang="ko-KR" sz="1400" b="0" dirty="0">
                <a:solidFill>
                  <a:srgbClr val="5C5C5C"/>
                </a:solidFill>
                <a:latin typeface="+mn-ea"/>
                <a:ea typeface="+mn-ea"/>
              </a:rPr>
              <a:t> </a:t>
            </a: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것의 평균</a:t>
            </a:r>
            <a:endParaRPr lang="en-US" altLang="ko-KR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b="0" dirty="0" err="1">
                <a:solidFill>
                  <a:prstClr val="black"/>
                </a:solidFill>
                <a:latin typeface="+mn-ea"/>
                <a:ea typeface="+mn-ea"/>
              </a:rPr>
              <a:t>cov</a:t>
            </a:r>
            <a:r>
              <a:rPr lang="en-US" sz="1400" b="0" dirty="0">
                <a:solidFill>
                  <a:prstClr val="black"/>
                </a:solidFill>
                <a:latin typeface="+mn-ea"/>
                <a:ea typeface="+mn-ea"/>
              </a:rPr>
              <a:t>(X,Y) &gt; 0       X and Y are positively correlated</a:t>
            </a: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b="0" dirty="0" err="1">
                <a:solidFill>
                  <a:prstClr val="black"/>
                </a:solidFill>
                <a:latin typeface="+mn-ea"/>
                <a:ea typeface="+mn-ea"/>
              </a:rPr>
              <a:t>cov</a:t>
            </a:r>
            <a:r>
              <a:rPr lang="en-US" sz="1400" b="0" dirty="0">
                <a:solidFill>
                  <a:prstClr val="black"/>
                </a:solidFill>
                <a:latin typeface="+mn-ea"/>
                <a:ea typeface="+mn-ea"/>
              </a:rPr>
              <a:t>(X,Y) &lt; 0       X and Y are inversely correlated</a:t>
            </a: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sz="1400" b="0" dirty="0" err="1">
                <a:solidFill>
                  <a:prstClr val="black"/>
                </a:solidFill>
                <a:latin typeface="+mn-ea"/>
                <a:ea typeface="+mn-ea"/>
              </a:rPr>
              <a:t>cov</a:t>
            </a:r>
            <a:r>
              <a:rPr lang="en-US" sz="1400" b="0" dirty="0">
                <a:solidFill>
                  <a:prstClr val="black"/>
                </a:solidFill>
                <a:latin typeface="+mn-ea"/>
                <a:ea typeface="+mn-ea"/>
              </a:rPr>
              <a:t>(X,Y) = 0       X and Y are independent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938620EA-3CAD-4DBA-9B8F-72580BA3C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64" y="3313972"/>
            <a:ext cx="4137025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1EA841-2A15-45C1-8364-D416C483020D}"/>
              </a:ext>
            </a:extLst>
          </p:cNvPr>
          <p:cNvSpPr/>
          <p:nvPr/>
        </p:nvSpPr>
        <p:spPr>
          <a:xfrm>
            <a:off x="5881868" y="2604359"/>
            <a:ext cx="2855269" cy="11695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공분산은 단위의 영향을 받음 </a:t>
            </a:r>
            <a:endParaRPr lang="en-US" altLang="ko-KR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ko-KR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공분산을</a:t>
            </a:r>
            <a:r>
              <a:rPr lang="en-US" altLang="ko-KR" sz="1400" b="0" dirty="0">
                <a:solidFill>
                  <a:srgbClr val="5C5C5C"/>
                </a:solidFill>
                <a:latin typeface="+mn-ea"/>
                <a:ea typeface="+mn-ea"/>
              </a:rPr>
              <a:t> scaling</a:t>
            </a: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endParaRPr lang="en-US" altLang="ko-KR" sz="1400" b="0" dirty="0">
              <a:solidFill>
                <a:srgbClr val="5C5C5C"/>
              </a:solidFill>
              <a:latin typeface="+mn-ea"/>
              <a:ea typeface="+mn-ea"/>
            </a:endParaRPr>
          </a:p>
          <a:p>
            <a:pPr marL="263804" indent="-263804" defTabSz="844174"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§"/>
              <a:defRPr/>
            </a:pPr>
            <a:r>
              <a:rPr lang="en-US" altLang="ko-KR" sz="1400" b="0" dirty="0">
                <a:solidFill>
                  <a:srgbClr val="5C5C5C"/>
                </a:solidFill>
                <a:latin typeface="+mn-ea"/>
                <a:ea typeface="+mn-ea"/>
              </a:rPr>
              <a:t> -1 &lt;= </a:t>
            </a:r>
            <a:r>
              <a:rPr lang="ko-KR" altLang="en-US" sz="1400" b="0" dirty="0">
                <a:solidFill>
                  <a:srgbClr val="5C5C5C"/>
                </a:solidFill>
                <a:latin typeface="+mn-ea"/>
                <a:ea typeface="+mn-ea"/>
              </a:rPr>
              <a:t>상관계수</a:t>
            </a:r>
            <a:r>
              <a:rPr lang="en-US" altLang="ko-KR" sz="1400" b="0" dirty="0">
                <a:solidFill>
                  <a:srgbClr val="5C5C5C"/>
                </a:solidFill>
                <a:latin typeface="+mn-ea"/>
                <a:ea typeface="+mn-ea"/>
              </a:rPr>
              <a:t> &lt;=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57F0C-B782-46FA-B722-B437329D5DE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Correlation(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상관계수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 vs. Covariance(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공분산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1">
            <a:extLst>
              <a:ext uri="{FF2B5EF4-FFF2-40B4-BE49-F238E27FC236}">
                <a16:creationId xmlns:a16="http://schemas.microsoft.com/office/drawing/2014/main" id="{454BBB44-2CE8-41DD-A27B-65E6B9C19BF1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9047163" y="6356350"/>
            <a:ext cx="85883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/>
            <a:fld id="{FFCFAC8D-3870-46C0-8930-1FD83E2F212D}" type="slidenum">
              <a:rPr lang="ko-KR" altLang="en-US" b="0" baseline="0">
                <a:solidFill>
                  <a:srgbClr val="898989"/>
                </a:solidFill>
                <a:latin typeface="맑은 고딕" panose="020B0503020000020004" pitchFamily="50" charset="-127"/>
              </a:rPr>
              <a:pPr eaLnBrk="1" latinLnBrk="1" hangingPunct="1"/>
              <a:t>41</a:t>
            </a:fld>
            <a:endParaRPr lang="ko-KR" altLang="en-US" b="0" baseline="0">
              <a:solidFill>
                <a:srgbClr val="898989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F13ED95-BDE5-4C60-B84D-B671596C9F93}"/>
              </a:ext>
            </a:extLst>
          </p:cNvPr>
          <p:cNvGrpSpPr/>
          <p:nvPr/>
        </p:nvGrpSpPr>
        <p:grpSpPr>
          <a:xfrm>
            <a:off x="560390" y="1396949"/>
            <a:ext cx="2812814" cy="2002176"/>
            <a:chOff x="699986" y="1555412"/>
            <a:chExt cx="2812814" cy="2002176"/>
          </a:xfrm>
        </p:grpSpPr>
        <p:sp>
          <p:nvSpPr>
            <p:cNvPr id="5" name="Line 5">
              <a:extLst>
                <a:ext uri="{FF2B5EF4-FFF2-40B4-BE49-F238E27FC236}">
                  <a16:creationId xmlns:a16="http://schemas.microsoft.com/office/drawing/2014/main" id="{7B14B380-255E-4850-A0D2-B6A2981AD5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2513" y="1651001"/>
              <a:ext cx="0" cy="1401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6" name="Line 6">
              <a:extLst>
                <a:ext uri="{FF2B5EF4-FFF2-40B4-BE49-F238E27FC236}">
                  <a16:creationId xmlns:a16="http://schemas.microsoft.com/office/drawing/2014/main" id="{F245B292-3A54-42CA-9880-0F6178509A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052514" y="1787525"/>
              <a:ext cx="2378075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558" name="Oval 7">
              <a:extLst>
                <a:ext uri="{FF2B5EF4-FFF2-40B4-BE49-F238E27FC236}">
                  <a16:creationId xmlns:a16="http://schemas.microsoft.com/office/drawing/2014/main" id="{7D5D36C6-BF08-4361-ADBD-9916D5AB5B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3008314" y="242093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59" name="Oval 8">
              <a:extLst>
                <a:ext uri="{FF2B5EF4-FFF2-40B4-BE49-F238E27FC236}">
                  <a16:creationId xmlns:a16="http://schemas.microsoft.com/office/drawing/2014/main" id="{1061F503-22E8-4E61-9375-6F50322FD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2305051" y="213836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60" name="Oval 9">
              <a:extLst>
                <a:ext uri="{FF2B5EF4-FFF2-40B4-BE49-F238E27FC236}">
                  <a16:creationId xmlns:a16="http://schemas.microsoft.com/office/drawing/2014/main" id="{C2FA018E-FCED-41B8-B8CA-3700E78C11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2022476" y="20685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61" name="Oval 10">
              <a:extLst>
                <a:ext uri="{FF2B5EF4-FFF2-40B4-BE49-F238E27FC236}">
                  <a16:creationId xmlns:a16="http://schemas.microsoft.com/office/drawing/2014/main" id="{CA63F2FC-22E6-4C01-8B0E-BB5AE5215F9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1108076" y="1716088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62" name="Oval 11">
              <a:extLst>
                <a:ext uri="{FF2B5EF4-FFF2-40B4-BE49-F238E27FC236}">
                  <a16:creationId xmlns:a16="http://schemas.microsoft.com/office/drawing/2014/main" id="{FB7EF113-A2FD-42A8-A8D6-A971CB759AE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1460500" y="185737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" name="Oval 12">
              <a:extLst>
                <a:ext uri="{FF2B5EF4-FFF2-40B4-BE49-F238E27FC236}">
                  <a16:creationId xmlns:a16="http://schemas.microsoft.com/office/drawing/2014/main" id="{E7FBD92B-7FE6-442F-BDDE-4079BBF4718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1741488" y="19272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rot="10800000"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Text Box 13">
              <a:extLst>
                <a:ext uri="{FF2B5EF4-FFF2-40B4-BE49-F238E27FC236}">
                  <a16:creationId xmlns:a16="http://schemas.microsoft.com/office/drawing/2014/main" id="{ECC5CC43-C271-4A5D-8132-D140A5333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986" y="1555412"/>
              <a:ext cx="373062" cy="433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4" name="Line 14">
              <a:extLst>
                <a:ext uri="{FF2B5EF4-FFF2-40B4-BE49-F238E27FC236}">
                  <a16:creationId xmlns:a16="http://schemas.microsoft.com/office/drawing/2014/main" id="{86309F7E-A29D-45C3-B3D2-5F24C50DAE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225" y="3052763"/>
              <a:ext cx="2109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566" name="Oval 15">
              <a:extLst>
                <a:ext uri="{FF2B5EF4-FFF2-40B4-BE49-F238E27FC236}">
                  <a16:creationId xmlns:a16="http://schemas.microsoft.com/office/drawing/2014/main" id="{DA99CBB1-AFB2-461D-963E-C52A8EC026E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282380" flipH="1">
              <a:off x="2655888" y="2279651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6" name="Text Box 16">
              <a:extLst>
                <a:ext uri="{FF2B5EF4-FFF2-40B4-BE49-F238E27FC236}">
                  <a16:creationId xmlns:a16="http://schemas.microsoft.com/office/drawing/2014/main" id="{8C9E2C22-17C9-4579-A6F0-675E0C5EA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9737" y="2841625"/>
              <a:ext cx="373063" cy="433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7" name="Text Box 87">
              <a:extLst>
                <a:ext uri="{FF2B5EF4-FFF2-40B4-BE49-F238E27FC236}">
                  <a16:creationId xmlns:a16="http://schemas.microsoft.com/office/drawing/2014/main" id="{1542CF4A-A1F3-48A1-A0FE-7E11D39EAF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7351" y="3124200"/>
              <a:ext cx="855663" cy="433388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r = -1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DD5109A-337C-4326-ACFA-155C891DCA04}"/>
              </a:ext>
            </a:extLst>
          </p:cNvPr>
          <p:cNvGrpSpPr/>
          <p:nvPr/>
        </p:nvGrpSpPr>
        <p:grpSpPr>
          <a:xfrm>
            <a:off x="3490862" y="1268700"/>
            <a:ext cx="2776538" cy="2130425"/>
            <a:chOff x="3451226" y="1435101"/>
            <a:chExt cx="2776538" cy="2130425"/>
          </a:xfrm>
        </p:grpSpPr>
        <p:sp>
          <p:nvSpPr>
            <p:cNvPr id="17" name="Line 17">
              <a:extLst>
                <a:ext uri="{FF2B5EF4-FFF2-40B4-BE49-F238E27FC236}">
                  <a16:creationId xmlns:a16="http://schemas.microsoft.com/office/drawing/2014/main" id="{7E3A03CA-9441-4AF7-89F9-2691FF4EE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79838" y="1651001"/>
              <a:ext cx="0" cy="1401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8" name="Line 18">
              <a:extLst>
                <a:ext uri="{FF2B5EF4-FFF2-40B4-BE49-F238E27FC236}">
                  <a16:creationId xmlns:a16="http://schemas.microsoft.com/office/drawing/2014/main" id="{124CEF26-8726-40DF-B016-60CED36BBF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79839" y="1787525"/>
              <a:ext cx="2378075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570" name="Oval 19">
              <a:extLst>
                <a:ext uri="{FF2B5EF4-FFF2-40B4-BE49-F238E27FC236}">
                  <a16:creationId xmlns:a16="http://schemas.microsoft.com/office/drawing/2014/main" id="{5C940EC0-FC53-4BEF-A100-8F64831FDA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735638" y="27019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1" name="Oval 20">
              <a:extLst>
                <a:ext uri="{FF2B5EF4-FFF2-40B4-BE49-F238E27FC236}">
                  <a16:creationId xmlns:a16="http://schemas.microsoft.com/office/drawing/2014/main" id="{73D3C9F0-D154-4C15-BDA5-A58EDBDBE18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664994" y="2350294"/>
              <a:ext cx="211138" cy="20955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2" name="Oval 21">
              <a:extLst>
                <a:ext uri="{FF2B5EF4-FFF2-40B4-BE49-F238E27FC236}">
                  <a16:creationId xmlns:a16="http://schemas.microsoft.com/office/drawing/2014/main" id="{A414412B-01B5-4332-92C2-27CC41254BB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976688" y="1435101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3" name="Oval 22">
              <a:extLst>
                <a:ext uri="{FF2B5EF4-FFF2-40B4-BE49-F238E27FC236}">
                  <a16:creationId xmlns:a16="http://schemas.microsoft.com/office/drawing/2014/main" id="{13440FD4-74B1-45C6-9F85-E35DF49879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117975" y="178752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4" name="Oval 23">
              <a:extLst>
                <a:ext uri="{FF2B5EF4-FFF2-40B4-BE49-F238E27FC236}">
                  <a16:creationId xmlns:a16="http://schemas.microsoft.com/office/drawing/2014/main" id="{FEAE0085-BD2F-4F40-9CEF-9822B491705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383214" y="256063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5" name="Oval 24">
              <a:extLst>
                <a:ext uri="{FF2B5EF4-FFF2-40B4-BE49-F238E27FC236}">
                  <a16:creationId xmlns:a16="http://schemas.microsoft.com/office/drawing/2014/main" id="{3C7F8699-A148-4FC2-B3E4-498CFD0D5B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835401" y="20685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6" name="Oval 25">
              <a:extLst>
                <a:ext uri="{FF2B5EF4-FFF2-40B4-BE49-F238E27FC236}">
                  <a16:creationId xmlns:a16="http://schemas.microsoft.com/office/drawing/2014/main" id="{0594F74F-0425-4396-AED8-4EF9637106D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032375" y="234950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7" name="Oval 26">
              <a:extLst>
                <a:ext uri="{FF2B5EF4-FFF2-40B4-BE49-F238E27FC236}">
                  <a16:creationId xmlns:a16="http://schemas.microsoft.com/office/drawing/2014/main" id="{2DCCEF14-5D79-49BF-B949-F4C9D91B0D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539456" y="1788319"/>
              <a:ext cx="211138" cy="20955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8" name="Oval 27">
              <a:extLst>
                <a:ext uri="{FF2B5EF4-FFF2-40B4-BE49-F238E27FC236}">
                  <a16:creationId xmlns:a16="http://schemas.microsoft.com/office/drawing/2014/main" id="{E8A51523-C8A5-4632-9048-1D9F518FB7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749801" y="1646238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79" name="Oval 28">
              <a:extLst>
                <a:ext uri="{FF2B5EF4-FFF2-40B4-BE49-F238E27FC236}">
                  <a16:creationId xmlns:a16="http://schemas.microsoft.com/office/drawing/2014/main" id="{8D26E60B-1127-4A6D-BB11-14C6E3A811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524501" y="213836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80" name="Oval 29">
              <a:extLst>
                <a:ext uri="{FF2B5EF4-FFF2-40B4-BE49-F238E27FC236}">
                  <a16:creationId xmlns:a16="http://schemas.microsoft.com/office/drawing/2014/main" id="{F5BF3B7B-68A4-4CCD-A179-DC64749A0F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187826" y="20685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0" name="Oval 30">
              <a:extLst>
                <a:ext uri="{FF2B5EF4-FFF2-40B4-BE49-F238E27FC236}">
                  <a16:creationId xmlns:a16="http://schemas.microsoft.com/office/drawing/2014/main" id="{2018440F-B049-4E9E-8371-5C8D448D38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313363" y="19272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582" name="Oval 31">
              <a:extLst>
                <a:ext uri="{FF2B5EF4-FFF2-40B4-BE49-F238E27FC236}">
                  <a16:creationId xmlns:a16="http://schemas.microsoft.com/office/drawing/2014/main" id="{AA3A0DE8-399F-45F5-AF11-DC1917E008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468814" y="2068514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83" name="Oval 32">
              <a:extLst>
                <a:ext uri="{FF2B5EF4-FFF2-40B4-BE49-F238E27FC236}">
                  <a16:creationId xmlns:a16="http://schemas.microsoft.com/office/drawing/2014/main" id="{D07607BE-5C6F-4789-A034-595D45565A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821239" y="2138364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84" name="Oval 33">
              <a:extLst>
                <a:ext uri="{FF2B5EF4-FFF2-40B4-BE49-F238E27FC236}">
                  <a16:creationId xmlns:a16="http://schemas.microsoft.com/office/drawing/2014/main" id="{A835ACFF-78EA-4568-852D-894B0A56B48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610100" y="234950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Text Box 34">
              <a:extLst>
                <a:ext uri="{FF2B5EF4-FFF2-40B4-BE49-F238E27FC236}">
                  <a16:creationId xmlns:a16="http://schemas.microsoft.com/office/drawing/2014/main" id="{07AEECD7-2FE7-497F-ACE4-3145B3453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1226" y="1525751"/>
              <a:ext cx="374650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35" name="Line 35">
              <a:extLst>
                <a:ext uri="{FF2B5EF4-FFF2-40B4-BE49-F238E27FC236}">
                  <a16:creationId xmlns:a16="http://schemas.microsoft.com/office/drawing/2014/main" id="{C63CE5B2-22F9-4B97-846B-926AB41647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65550" y="3052763"/>
              <a:ext cx="2109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36" name="Text Box 36">
              <a:extLst>
                <a:ext uri="{FF2B5EF4-FFF2-40B4-BE49-F238E27FC236}">
                  <a16:creationId xmlns:a16="http://schemas.microsoft.com/office/drawing/2014/main" id="{954CDBC5-6031-4A28-A58B-B91B04914F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54701" y="2841625"/>
              <a:ext cx="373063" cy="433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8" name="Text Box 88">
              <a:extLst>
                <a:ext uri="{FF2B5EF4-FFF2-40B4-BE49-F238E27FC236}">
                  <a16:creationId xmlns:a16="http://schemas.microsoft.com/office/drawing/2014/main" id="{AD910315-0DD7-49C9-BE04-C9FB672DDA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9439" y="3132139"/>
              <a:ext cx="935037" cy="433387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>
                  <a:solidFill>
                    <a:srgbClr val="1F497D"/>
                  </a:solidFill>
                  <a:latin typeface="Arial" panose="020B0604020202020204" pitchFamily="34" charset="0"/>
                </a:rPr>
                <a:t>r = -.6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48C9C61-07FC-4AD3-B641-A367A5520643}"/>
              </a:ext>
            </a:extLst>
          </p:cNvPr>
          <p:cNvGrpSpPr/>
          <p:nvPr/>
        </p:nvGrpSpPr>
        <p:grpSpPr>
          <a:xfrm>
            <a:off x="6385058" y="1374268"/>
            <a:ext cx="2792251" cy="2024857"/>
            <a:chOff x="6200938" y="1540669"/>
            <a:chExt cx="2792251" cy="2024857"/>
          </a:xfrm>
        </p:grpSpPr>
        <p:sp>
          <p:nvSpPr>
            <p:cNvPr id="3" name="Line 2">
              <a:extLst>
                <a:ext uri="{FF2B5EF4-FFF2-40B4-BE49-F238E27FC236}">
                  <a16:creationId xmlns:a16="http://schemas.microsoft.com/office/drawing/2014/main" id="{56601A36-B837-4492-BB97-6BFEC472BF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80189" y="2209800"/>
              <a:ext cx="21097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37" name="Line 37">
              <a:extLst>
                <a:ext uri="{FF2B5EF4-FFF2-40B4-BE49-F238E27FC236}">
                  <a16:creationId xmlns:a16="http://schemas.microsoft.com/office/drawing/2014/main" id="{C109900C-8993-4FF3-95B5-B5FA06CC15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5263" y="1651001"/>
              <a:ext cx="0" cy="140176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589" name="Oval 38">
              <a:extLst>
                <a:ext uri="{FF2B5EF4-FFF2-40B4-BE49-F238E27FC236}">
                  <a16:creationId xmlns:a16="http://schemas.microsoft.com/office/drawing/2014/main" id="{DAD1C830-C584-4653-932B-E200F73CE8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811964" y="242093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0" name="Oval 39">
              <a:extLst>
                <a:ext uri="{FF2B5EF4-FFF2-40B4-BE49-F238E27FC236}">
                  <a16:creationId xmlns:a16="http://schemas.microsoft.com/office/drawing/2014/main" id="{F6E85BA3-A22C-4F0D-8A4E-B71569D0CA8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501063" y="17875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1" name="Oval 40">
              <a:extLst>
                <a:ext uri="{FF2B5EF4-FFF2-40B4-BE49-F238E27FC236}">
                  <a16:creationId xmlns:a16="http://schemas.microsoft.com/office/drawing/2014/main" id="{69693AC2-57C9-402A-BE21-58F3CE0D00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642351" y="20685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2" name="Oval 41">
              <a:extLst>
                <a:ext uri="{FF2B5EF4-FFF2-40B4-BE49-F238E27FC236}">
                  <a16:creationId xmlns:a16="http://schemas.microsoft.com/office/drawing/2014/main" id="{A9380AE2-38D1-4321-9FC2-39F70E83944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797800" y="234950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3" name="Oval 42">
              <a:extLst>
                <a:ext uri="{FF2B5EF4-FFF2-40B4-BE49-F238E27FC236}">
                  <a16:creationId xmlns:a16="http://schemas.microsoft.com/office/drawing/2014/main" id="{60B32231-8179-4264-B40F-D4AA6C1D1E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867650" y="178752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4" name="Oval 43">
              <a:extLst>
                <a:ext uri="{FF2B5EF4-FFF2-40B4-BE49-F238E27FC236}">
                  <a16:creationId xmlns:a16="http://schemas.microsoft.com/office/drawing/2014/main" id="{C2AABA64-4F78-4FA4-AB2F-8050A3A6764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423151" y="1716088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5" name="Oval 44">
              <a:extLst>
                <a:ext uri="{FF2B5EF4-FFF2-40B4-BE49-F238E27FC236}">
                  <a16:creationId xmlns:a16="http://schemas.microsoft.com/office/drawing/2014/main" id="{5997692E-9FDF-4A1B-A48F-BBACB2721B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672263" y="185737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6" name="Oval 45">
              <a:extLst>
                <a:ext uri="{FF2B5EF4-FFF2-40B4-BE49-F238E27FC236}">
                  <a16:creationId xmlns:a16="http://schemas.microsoft.com/office/drawing/2014/main" id="{5398B8A0-1FE6-44B5-8EB1-873A931F74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953251" y="199866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6" name="Oval 46">
              <a:extLst>
                <a:ext uri="{FF2B5EF4-FFF2-40B4-BE49-F238E27FC236}">
                  <a16:creationId xmlns:a16="http://schemas.microsoft.com/office/drawing/2014/main" id="{26665631-0286-462E-A811-B1B43D02FC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234238" y="2171701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598" name="Oval 47">
              <a:extLst>
                <a:ext uri="{FF2B5EF4-FFF2-40B4-BE49-F238E27FC236}">
                  <a16:creationId xmlns:a16="http://schemas.microsoft.com/office/drawing/2014/main" id="{95C32599-C092-4397-9946-7A767F4D6B1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586664" y="2138364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599" name="Oval 48">
              <a:extLst>
                <a:ext uri="{FF2B5EF4-FFF2-40B4-BE49-F238E27FC236}">
                  <a16:creationId xmlns:a16="http://schemas.microsoft.com/office/drawing/2014/main" id="{DE3B2274-DF57-4A4E-B349-0DDF2A1F9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75526" y="2420938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" name="Text Box 49">
              <a:extLst>
                <a:ext uri="{FF2B5EF4-FFF2-40B4-BE49-F238E27FC236}">
                  <a16:creationId xmlns:a16="http://schemas.microsoft.com/office/drawing/2014/main" id="{C7A82C30-4302-4162-A1E0-355C11442D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00938" y="1540669"/>
              <a:ext cx="374650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50" name="Line 50">
              <a:extLst>
                <a:ext uri="{FF2B5EF4-FFF2-40B4-BE49-F238E27FC236}">
                  <a16:creationId xmlns:a16="http://schemas.microsoft.com/office/drawing/2014/main" id="{4FAD7E27-45D0-4F06-9B00-A485A93672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30976" y="3052763"/>
              <a:ext cx="21113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02" name="Oval 51">
              <a:extLst>
                <a:ext uri="{FF2B5EF4-FFF2-40B4-BE49-F238E27FC236}">
                  <a16:creationId xmlns:a16="http://schemas.microsoft.com/office/drawing/2014/main" id="{1C38B13A-B5BA-4C44-AC7F-874A6296874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267700" y="227965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2" name="Text Box 52">
              <a:extLst>
                <a:ext uri="{FF2B5EF4-FFF2-40B4-BE49-F238E27FC236}">
                  <a16:creationId xmlns:a16="http://schemas.microsoft.com/office/drawing/2014/main" id="{5B295525-1A3C-421A-920F-6A2336806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20126" y="2841625"/>
              <a:ext cx="373063" cy="433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89" name="Text Box 89">
              <a:extLst>
                <a:ext uri="{FF2B5EF4-FFF2-40B4-BE49-F238E27FC236}">
                  <a16:creationId xmlns:a16="http://schemas.microsoft.com/office/drawing/2014/main" id="{A70DE4B0-F8A6-4FE7-8BB0-AEED7B921C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73925" y="3132139"/>
              <a:ext cx="762000" cy="433387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r = 0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1888C27-BA9C-4D59-9AD1-A3FDC3C2CA69}"/>
              </a:ext>
            </a:extLst>
          </p:cNvPr>
          <p:cNvGrpSpPr/>
          <p:nvPr/>
        </p:nvGrpSpPr>
        <p:grpSpPr>
          <a:xfrm>
            <a:off x="560390" y="4147312"/>
            <a:ext cx="2774317" cy="2018068"/>
            <a:chOff x="710246" y="3931282"/>
            <a:chExt cx="2774317" cy="2018068"/>
          </a:xfrm>
        </p:grpSpPr>
        <p:sp>
          <p:nvSpPr>
            <p:cNvPr id="74" name="Line 74">
              <a:extLst>
                <a:ext uri="{FF2B5EF4-FFF2-40B4-BE49-F238E27FC236}">
                  <a16:creationId xmlns:a16="http://schemas.microsoft.com/office/drawing/2014/main" id="{D44758DA-F5A8-45F1-86E6-3F6681373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6638" y="4043363"/>
              <a:ext cx="0" cy="1401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75" name="Line 75">
              <a:extLst>
                <a:ext uri="{FF2B5EF4-FFF2-40B4-BE49-F238E27FC236}">
                  <a16:creationId xmlns:a16="http://schemas.microsoft.com/office/drawing/2014/main" id="{2A6F8FE4-F807-474F-B072-BB442E0210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6639" y="4178300"/>
              <a:ext cx="2376487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27" name="Oval 76">
              <a:extLst>
                <a:ext uri="{FF2B5EF4-FFF2-40B4-BE49-F238E27FC236}">
                  <a16:creationId xmlns:a16="http://schemas.microsoft.com/office/drawing/2014/main" id="{2AA2AC9A-70D8-4417-A140-C32DAFF7EA1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092201" y="48117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28" name="Oval 77">
              <a:extLst>
                <a:ext uri="{FF2B5EF4-FFF2-40B4-BE49-F238E27FC236}">
                  <a16:creationId xmlns:a16="http://schemas.microsoft.com/office/drawing/2014/main" id="{7579CDCC-8A97-4426-A286-4E027B6400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373189" y="4741864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29" name="Oval 78">
              <a:extLst>
                <a:ext uri="{FF2B5EF4-FFF2-40B4-BE49-F238E27FC236}">
                  <a16:creationId xmlns:a16="http://schemas.microsoft.com/office/drawing/2014/main" id="{B8F97854-E90E-4FE6-BF5A-B57D7A71DA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73425" y="410845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30" name="Oval 79">
              <a:extLst>
                <a:ext uri="{FF2B5EF4-FFF2-40B4-BE49-F238E27FC236}">
                  <a16:creationId xmlns:a16="http://schemas.microsoft.com/office/drawing/2014/main" id="{5EF39D5B-4E6A-49E2-8A2C-A0457895A2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921000" y="417830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0" name="Oval 80">
              <a:extLst>
                <a:ext uri="{FF2B5EF4-FFF2-40B4-BE49-F238E27FC236}">
                  <a16:creationId xmlns:a16="http://schemas.microsoft.com/office/drawing/2014/main" id="{6188DAA1-7DA2-4DA5-B818-2362007B58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55763" y="460057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632" name="Oval 81">
              <a:extLst>
                <a:ext uri="{FF2B5EF4-FFF2-40B4-BE49-F238E27FC236}">
                  <a16:creationId xmlns:a16="http://schemas.microsoft.com/office/drawing/2014/main" id="{4BA44078-BC01-425D-B31D-526848881CC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287589" y="438943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33" name="Oval 82">
              <a:extLst>
                <a:ext uri="{FF2B5EF4-FFF2-40B4-BE49-F238E27FC236}">
                  <a16:creationId xmlns:a16="http://schemas.microsoft.com/office/drawing/2014/main" id="{A8B0E824-22C8-4DB4-8BF7-07B503393B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006600" y="453072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3" name="Text Box 83">
              <a:extLst>
                <a:ext uri="{FF2B5EF4-FFF2-40B4-BE49-F238E27FC236}">
                  <a16:creationId xmlns:a16="http://schemas.microsoft.com/office/drawing/2014/main" id="{F280B6A3-398B-4010-9264-9F9CD0F8F7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0246" y="3931282"/>
              <a:ext cx="373062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84" name="Line 84">
              <a:extLst>
                <a:ext uri="{FF2B5EF4-FFF2-40B4-BE49-F238E27FC236}">
                  <a16:creationId xmlns:a16="http://schemas.microsoft.com/office/drawing/2014/main" id="{D28EA6EC-2F20-40AA-ADB1-E2B7E879A4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2350" y="5445125"/>
              <a:ext cx="21097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36" name="Oval 85">
              <a:extLst>
                <a:ext uri="{FF2B5EF4-FFF2-40B4-BE49-F238E27FC236}">
                  <a16:creationId xmlns:a16="http://schemas.microsoft.com/office/drawing/2014/main" id="{EBD4A6F2-6932-4F82-95FD-EA03711B5D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640014" y="431958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6" name="Text Box 86">
              <a:extLst>
                <a:ext uri="{FF2B5EF4-FFF2-40B4-BE49-F238E27FC236}">
                  <a16:creationId xmlns:a16="http://schemas.microsoft.com/office/drawing/2014/main" id="{D4FC904A-091B-43F6-A116-B50958631A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9913" y="5233989"/>
              <a:ext cx="374650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91" name="Text Box 91">
              <a:extLst>
                <a:ext uri="{FF2B5EF4-FFF2-40B4-BE49-F238E27FC236}">
                  <a16:creationId xmlns:a16="http://schemas.microsoft.com/office/drawing/2014/main" id="{F706EE0A-F6E1-4665-8667-A99A5C2AE6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6239" y="5515962"/>
              <a:ext cx="928687" cy="433388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>
                  <a:solidFill>
                    <a:srgbClr val="1F497D"/>
                  </a:solidFill>
                  <a:latin typeface="Arial" panose="020B0604020202020204" pitchFamily="34" charset="0"/>
                </a:rPr>
                <a:t>r = +1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EA0DBE7-32AD-4525-BF7C-55AEF7E6EB91}"/>
              </a:ext>
            </a:extLst>
          </p:cNvPr>
          <p:cNvGrpSpPr/>
          <p:nvPr/>
        </p:nvGrpSpPr>
        <p:grpSpPr>
          <a:xfrm>
            <a:off x="6440929" y="4136363"/>
            <a:ext cx="2760661" cy="2029017"/>
            <a:chOff x="6227764" y="3920333"/>
            <a:chExt cx="2760661" cy="2029017"/>
          </a:xfrm>
        </p:grpSpPr>
        <p:sp>
          <p:nvSpPr>
            <p:cNvPr id="4" name="Line 3">
              <a:extLst>
                <a:ext uri="{FF2B5EF4-FFF2-40B4-BE49-F238E27FC236}">
                  <a16:creationId xmlns:a16="http://schemas.microsoft.com/office/drawing/2014/main" id="{3E3FF20D-151E-494A-9C26-20DFA26293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73839" y="4600575"/>
              <a:ext cx="21097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92" name="Line 92">
              <a:extLst>
                <a:ext uri="{FF2B5EF4-FFF2-40B4-BE49-F238E27FC236}">
                  <a16:creationId xmlns:a16="http://schemas.microsoft.com/office/drawing/2014/main" id="{6C69AB60-0E24-469C-8128-93EAA6ED86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40500" y="4043363"/>
              <a:ext cx="0" cy="1401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44" name="Oval 93">
              <a:extLst>
                <a:ext uri="{FF2B5EF4-FFF2-40B4-BE49-F238E27FC236}">
                  <a16:creationId xmlns:a16="http://schemas.microsoft.com/office/drawing/2014/main" id="{D87D25DC-0C93-4A5D-AC81-0C70E236A75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548688" y="45307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45" name="Oval 94">
              <a:extLst>
                <a:ext uri="{FF2B5EF4-FFF2-40B4-BE49-F238E27FC236}">
                  <a16:creationId xmlns:a16="http://schemas.microsoft.com/office/drawing/2014/main" id="{F6BA769C-A500-4570-A04C-13BB5B2BE9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56563" y="45307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46" name="Oval 95">
              <a:extLst>
                <a:ext uri="{FF2B5EF4-FFF2-40B4-BE49-F238E27FC236}">
                  <a16:creationId xmlns:a16="http://schemas.microsoft.com/office/drawing/2014/main" id="{A9357550-BD91-4565-A621-5677BD2FA8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719888" y="45307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47" name="Oval 96">
              <a:extLst>
                <a:ext uri="{FF2B5EF4-FFF2-40B4-BE49-F238E27FC236}">
                  <a16:creationId xmlns:a16="http://schemas.microsoft.com/office/drawing/2014/main" id="{0077E8D1-244B-48CF-B708-CAC0793B6D4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001669" y="4531519"/>
              <a:ext cx="211138" cy="20955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7" name="Oval 97">
              <a:extLst>
                <a:ext uri="{FF2B5EF4-FFF2-40B4-BE49-F238E27FC236}">
                  <a16:creationId xmlns:a16="http://schemas.microsoft.com/office/drawing/2014/main" id="{7EC4AED0-F7E9-4688-B91F-8E9666C936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283450" y="453072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649" name="Oval 98">
              <a:extLst>
                <a:ext uri="{FF2B5EF4-FFF2-40B4-BE49-F238E27FC236}">
                  <a16:creationId xmlns:a16="http://schemas.microsoft.com/office/drawing/2014/main" id="{D3CDF3FA-886D-497D-B921-A8C07A5B37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580313" y="45307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9" name="Text Box 99">
              <a:extLst>
                <a:ext uri="{FF2B5EF4-FFF2-40B4-BE49-F238E27FC236}">
                  <a16:creationId xmlns:a16="http://schemas.microsoft.com/office/drawing/2014/main" id="{F294D792-482D-4406-9994-28FFA8595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27764" y="3920333"/>
              <a:ext cx="373063" cy="433388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100" name="Line 100">
              <a:extLst>
                <a:ext uri="{FF2B5EF4-FFF2-40B4-BE49-F238E27FC236}">
                  <a16:creationId xmlns:a16="http://schemas.microsoft.com/office/drawing/2014/main" id="{5773BFEC-ADA8-4131-B7B2-E57C765DC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24626" y="5445125"/>
              <a:ext cx="21113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101" name="Text Box 101">
              <a:extLst>
                <a:ext uri="{FF2B5EF4-FFF2-40B4-BE49-F238E27FC236}">
                  <a16:creationId xmlns:a16="http://schemas.microsoft.com/office/drawing/2014/main" id="{30773C90-83FE-4A41-888D-D86087264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3775" y="5233989"/>
              <a:ext cx="374650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102" name="Text Box 102">
              <a:extLst>
                <a:ext uri="{FF2B5EF4-FFF2-40B4-BE49-F238E27FC236}">
                  <a16:creationId xmlns:a16="http://schemas.microsoft.com/office/drawing/2014/main" id="{C5F8CDAF-2F26-4F6E-8FBC-18EFE7E2C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69163" y="5515963"/>
              <a:ext cx="760412" cy="433387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>
                  <a:solidFill>
                    <a:srgbClr val="1F497D"/>
                  </a:solidFill>
                  <a:latin typeface="Arial" panose="020B0604020202020204" pitchFamily="34" charset="0"/>
                </a:rPr>
                <a:t>r = 0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BAA6D2D-96C6-43DA-9CFE-6C8892954D37}"/>
              </a:ext>
            </a:extLst>
          </p:cNvPr>
          <p:cNvGrpSpPr/>
          <p:nvPr/>
        </p:nvGrpSpPr>
        <p:grpSpPr>
          <a:xfrm>
            <a:off x="3500262" y="3832355"/>
            <a:ext cx="2775112" cy="2333025"/>
            <a:chOff x="3539963" y="3616325"/>
            <a:chExt cx="2775112" cy="2333025"/>
          </a:xfrm>
        </p:grpSpPr>
        <p:sp>
          <p:nvSpPr>
            <p:cNvPr id="53" name="Line 53">
              <a:extLst>
                <a:ext uri="{FF2B5EF4-FFF2-40B4-BE49-F238E27FC236}">
                  <a16:creationId xmlns:a16="http://schemas.microsoft.com/office/drawing/2014/main" id="{C7EBF48D-3B3F-406E-96AF-8030E159C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7150" y="4043363"/>
              <a:ext cx="0" cy="140176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54" name="Line 54">
              <a:extLst>
                <a:ext uri="{FF2B5EF4-FFF2-40B4-BE49-F238E27FC236}">
                  <a16:creationId xmlns:a16="http://schemas.microsoft.com/office/drawing/2014/main" id="{ACD34A18-D239-4EC0-8AFC-73820275C8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67150" y="4178300"/>
              <a:ext cx="2376488" cy="80645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06" name="Oval 55">
              <a:extLst>
                <a:ext uri="{FF2B5EF4-FFF2-40B4-BE49-F238E27FC236}">
                  <a16:creationId xmlns:a16="http://schemas.microsoft.com/office/drawing/2014/main" id="{72FA9E33-A7CD-4B6E-AB7B-77CC82126A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923507" y="5093495"/>
              <a:ext cx="209550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07" name="Oval 56">
              <a:extLst>
                <a:ext uri="{FF2B5EF4-FFF2-40B4-BE49-F238E27FC236}">
                  <a16:creationId xmlns:a16="http://schemas.microsoft.com/office/drawing/2014/main" id="{F20D8EB9-82B0-47AB-8B76-A32F0FEE9C0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133851" y="48117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08" name="Oval 57">
              <a:extLst>
                <a:ext uri="{FF2B5EF4-FFF2-40B4-BE49-F238E27FC236}">
                  <a16:creationId xmlns:a16="http://schemas.microsoft.com/office/drawing/2014/main" id="{B071BBAA-283C-4C42-A168-F65D5490AE5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664994" y="3617119"/>
              <a:ext cx="211138" cy="20955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09" name="Oval 58">
              <a:extLst>
                <a:ext uri="{FF2B5EF4-FFF2-40B4-BE49-F238E27FC236}">
                  <a16:creationId xmlns:a16="http://schemas.microsoft.com/office/drawing/2014/main" id="{EAB1BDEA-3B7B-4A59-98A3-35BF224A216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821363" y="4178301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0" name="Oval 59">
              <a:extLst>
                <a:ext uri="{FF2B5EF4-FFF2-40B4-BE49-F238E27FC236}">
                  <a16:creationId xmlns:a16="http://schemas.microsoft.com/office/drawing/2014/main" id="{01BC5AA7-7358-4769-9823-E7779F8AAEE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399757" y="5093495"/>
              <a:ext cx="209550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1" name="Oval 60">
              <a:extLst>
                <a:ext uri="{FF2B5EF4-FFF2-40B4-BE49-F238E27FC236}">
                  <a16:creationId xmlns:a16="http://schemas.microsoft.com/office/drawing/2014/main" id="{98E91522-D3F0-441D-B26C-B64715C8AC7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016625" y="460057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2" name="Oval 61">
              <a:extLst>
                <a:ext uri="{FF2B5EF4-FFF2-40B4-BE49-F238E27FC236}">
                  <a16:creationId xmlns:a16="http://schemas.microsoft.com/office/drawing/2014/main" id="{7CF237EE-0C6B-4527-9108-C1DC678876B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243513" y="4953001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3" name="Oval 62">
              <a:extLst>
                <a:ext uri="{FF2B5EF4-FFF2-40B4-BE49-F238E27FC236}">
                  <a16:creationId xmlns:a16="http://schemas.microsoft.com/office/drawing/2014/main" id="{90F3B15C-6E94-4365-A724-C78C13CF3E2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313364" y="3897314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4" name="Oval 63">
              <a:extLst>
                <a:ext uri="{FF2B5EF4-FFF2-40B4-BE49-F238E27FC236}">
                  <a16:creationId xmlns:a16="http://schemas.microsoft.com/office/drawing/2014/main" id="{10DCDDF1-AE6A-4DE1-8A52-CF37593643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749801" y="3897313"/>
              <a:ext cx="211137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5" name="Oval 64">
              <a:extLst>
                <a:ext uri="{FF2B5EF4-FFF2-40B4-BE49-F238E27FC236}">
                  <a16:creationId xmlns:a16="http://schemas.microsoft.com/office/drawing/2014/main" id="{C6363C78-6CA6-44AD-9934-E81FC2157F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976688" y="446087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6" name="Oval 65">
              <a:extLst>
                <a:ext uri="{FF2B5EF4-FFF2-40B4-BE49-F238E27FC236}">
                  <a16:creationId xmlns:a16="http://schemas.microsoft.com/office/drawing/2014/main" id="{F525A794-919B-4AFB-A23A-8E69098992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187826" y="4038599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6" name="Oval 66">
              <a:extLst>
                <a:ext uri="{FF2B5EF4-FFF2-40B4-BE49-F238E27FC236}">
                  <a16:creationId xmlns:a16="http://schemas.microsoft.com/office/drawing/2014/main" id="{77D457EE-CCCB-497D-96EA-27F2CF2286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539457" y="4390232"/>
              <a:ext cx="211137" cy="209550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vert="eaVert" wrap="none" anchor="ctr"/>
            <a:lstStyle/>
            <a:p>
              <a:pPr algn="ctr"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en-US" sz="2216" b="0">
                <a:solidFill>
                  <a:srgbClr val="1F497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618" name="Oval 67">
              <a:extLst>
                <a:ext uri="{FF2B5EF4-FFF2-40B4-BE49-F238E27FC236}">
                  <a16:creationId xmlns:a16="http://schemas.microsoft.com/office/drawing/2014/main" id="{B4F1481C-4730-41D9-A7DB-822E408F721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594350" y="4530725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19" name="Oval 68">
              <a:extLst>
                <a:ext uri="{FF2B5EF4-FFF2-40B4-BE49-F238E27FC236}">
                  <a16:creationId xmlns:a16="http://schemas.microsoft.com/office/drawing/2014/main" id="{ED75BB20-3EF6-4923-A6A2-9452DC1A62D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906963" y="4530726"/>
              <a:ext cx="211138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20" name="Oval 69">
              <a:extLst>
                <a:ext uri="{FF2B5EF4-FFF2-40B4-BE49-F238E27FC236}">
                  <a16:creationId xmlns:a16="http://schemas.microsoft.com/office/drawing/2014/main" id="{EBAD85C3-F6D1-45F5-81AB-31920D6CD90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891089" y="516413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0" name="Text Box 70">
              <a:extLst>
                <a:ext uri="{FF2B5EF4-FFF2-40B4-BE49-F238E27FC236}">
                  <a16:creationId xmlns:a16="http://schemas.microsoft.com/office/drawing/2014/main" id="{EFB2F695-C759-44EE-9091-9E4683C397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9963" y="3941844"/>
              <a:ext cx="373063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Y</a:t>
              </a:r>
            </a:p>
          </p:txBody>
        </p:sp>
        <p:sp>
          <p:nvSpPr>
            <p:cNvPr id="71" name="Line 71">
              <a:extLst>
                <a:ext uri="{FF2B5EF4-FFF2-40B4-BE49-F238E27FC236}">
                  <a16:creationId xmlns:a16="http://schemas.microsoft.com/office/drawing/2014/main" id="{B23415C3-CA37-403B-A01A-A221C6DB32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2864" y="5445125"/>
              <a:ext cx="21097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662" b="0">
                <a:solidFill>
                  <a:prstClr val="black"/>
                </a:solidFill>
                <a:latin typeface="맑은 고딕"/>
              </a:endParaRPr>
            </a:p>
          </p:txBody>
        </p:sp>
        <p:sp>
          <p:nvSpPr>
            <p:cNvPr id="23623" name="Oval 72">
              <a:extLst>
                <a:ext uri="{FF2B5EF4-FFF2-40B4-BE49-F238E27FC236}">
                  <a16:creationId xmlns:a16="http://schemas.microsoft.com/office/drawing/2014/main" id="{4A6E88EE-47BE-4BBE-BB9D-3B46BFE8A37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594350" y="488315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3" name="Text Box 73">
              <a:extLst>
                <a:ext uri="{FF2B5EF4-FFF2-40B4-BE49-F238E27FC236}">
                  <a16:creationId xmlns:a16="http://schemas.microsoft.com/office/drawing/2014/main" id="{23671657-5573-45DA-AD97-E41ADC1CFE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0425" y="5233989"/>
              <a:ext cx="374650" cy="4333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>
                  <a:solidFill>
                    <a:srgbClr val="1F497D"/>
                  </a:solidFill>
                  <a:latin typeface="Arial" panose="020B0604020202020204" pitchFamily="34" charset="0"/>
                </a:rPr>
                <a:t>X</a:t>
              </a:r>
            </a:p>
          </p:txBody>
        </p:sp>
        <p:sp>
          <p:nvSpPr>
            <p:cNvPr id="90" name="Text Box 90">
              <a:extLst>
                <a:ext uri="{FF2B5EF4-FFF2-40B4-BE49-F238E27FC236}">
                  <a16:creationId xmlns:a16="http://schemas.microsoft.com/office/drawing/2014/main" id="{9BF66192-EEEC-415D-B935-5801AC3A54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6751" y="5515962"/>
              <a:ext cx="1006475" cy="433388"/>
            </a:xfrm>
            <a:prstGeom prst="rect">
              <a:avLst/>
            </a:prstGeom>
            <a:solidFill>
              <a:srgbClr val="FDE0BD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defTabSz="844174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en-US" sz="2216" b="0" dirty="0">
                  <a:solidFill>
                    <a:srgbClr val="1F497D"/>
                  </a:solidFill>
                  <a:latin typeface="Arial" panose="020B0604020202020204" pitchFamily="34" charset="0"/>
                </a:rPr>
                <a:t>r = +.3</a:t>
              </a:r>
            </a:p>
          </p:txBody>
        </p:sp>
        <p:sp>
          <p:nvSpPr>
            <p:cNvPr id="23654" name="Oval 103">
              <a:extLst>
                <a:ext uri="{FF2B5EF4-FFF2-40B4-BE49-F238E27FC236}">
                  <a16:creationId xmlns:a16="http://schemas.microsoft.com/office/drawing/2014/main" id="{AEE26745-2026-41BD-8C14-58A8B4AED2F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243514" y="4319589"/>
              <a:ext cx="211137" cy="211137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55" name="Oval 104">
              <a:extLst>
                <a:ext uri="{FF2B5EF4-FFF2-40B4-BE49-F238E27FC236}">
                  <a16:creationId xmlns:a16="http://schemas.microsoft.com/office/drawing/2014/main" id="{45AF0390-C78A-4AD4-896E-1709A130EF0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679950" y="4883150"/>
              <a:ext cx="211138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656" name="Oval 105">
              <a:extLst>
                <a:ext uri="{FF2B5EF4-FFF2-40B4-BE49-F238E27FC236}">
                  <a16:creationId xmlns:a16="http://schemas.microsoft.com/office/drawing/2014/main" id="{5DDB076A-5F06-4274-B486-75D51D5FC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033169" y="3967956"/>
              <a:ext cx="209550" cy="211138"/>
            </a:xfrm>
            <a:prstGeom prst="ellipse">
              <a:avLst/>
            </a:prstGeom>
            <a:solidFill>
              <a:schemeClr val="fol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 defTabSz="842963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defTabSz="842963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latinLnBrk="1" hangingPunct="1"/>
              <a:endParaRPr lang="en-US" altLang="ko-KR" sz="1600" b="0" baseline="0">
                <a:solidFill>
                  <a:srgbClr val="000000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C5051920-BB7C-412A-AEB6-E6A9ADDC20A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Scatter plot of correlation coefficient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4" name="Rectangle 39">
            <a:extLst>
              <a:ext uri="{FF2B5EF4-FFF2-40B4-BE49-F238E27FC236}">
                <a16:creationId xmlns:a16="http://schemas.microsoft.com/office/drawing/2014/main" id="{66B9A31E-85EF-4B16-AAAA-2678160C51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ko-KR" altLang="ko-KR" sz="3200" b="0">
              <a:latin typeface="나눔바른고딕" panose="020B0603020101020101" pitchFamily="50" charset="-127"/>
              <a:ea typeface="굴림" panose="020B0600000101010101" pitchFamily="50" charset="-127"/>
            </a:endParaRPr>
          </a:p>
        </p:txBody>
      </p:sp>
      <p:sp>
        <p:nvSpPr>
          <p:cNvPr id="24652" name="Text Box 77">
            <a:extLst>
              <a:ext uri="{FF2B5EF4-FFF2-40B4-BE49-F238E27FC236}">
                <a16:creationId xmlns:a16="http://schemas.microsoft.com/office/drawing/2014/main" id="{15C81B26-15F4-4710-9548-D8E83A2BE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2494" y="1200151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00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Linear relationships</a:t>
            </a:r>
          </a:p>
        </p:txBody>
      </p:sp>
      <p:sp>
        <p:nvSpPr>
          <p:cNvPr id="24653" name="Text Box 78">
            <a:extLst>
              <a:ext uri="{FF2B5EF4-FFF2-40B4-BE49-F238E27FC236}">
                <a16:creationId xmlns:a16="http://schemas.microsoft.com/office/drawing/2014/main" id="{E4E30E5D-AFD9-44C7-9E40-30D2434EA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110" y="1200151"/>
            <a:ext cx="32004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000" baseline="0" dirty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Curvilinear relationships</a:t>
            </a:r>
          </a:p>
        </p:txBody>
      </p:sp>
      <p:sp>
        <p:nvSpPr>
          <p:cNvPr id="24654" name="Line 79">
            <a:extLst>
              <a:ext uri="{FF2B5EF4-FFF2-40B4-BE49-F238E27FC236}">
                <a16:creationId xmlns:a16="http://schemas.microsoft.com/office/drawing/2014/main" id="{D3F0E91B-F593-49CC-BFBB-D7F58FB403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880990" y="1224950"/>
            <a:ext cx="0" cy="479641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400B5CB-DC7E-4769-9A9A-C97420250850}"/>
              </a:ext>
            </a:extLst>
          </p:cNvPr>
          <p:cNvGrpSpPr/>
          <p:nvPr/>
        </p:nvGrpSpPr>
        <p:grpSpPr>
          <a:xfrm>
            <a:off x="992450" y="2000795"/>
            <a:ext cx="2987088" cy="1874837"/>
            <a:chOff x="1185795" y="1809750"/>
            <a:chExt cx="2987088" cy="1874837"/>
          </a:xfrm>
        </p:grpSpPr>
        <p:sp>
          <p:nvSpPr>
            <p:cNvPr id="24594" name="Line 19">
              <a:extLst>
                <a:ext uri="{FF2B5EF4-FFF2-40B4-BE49-F238E27FC236}">
                  <a16:creationId xmlns:a16="http://schemas.microsoft.com/office/drawing/2014/main" id="{F9D35007-A5EC-4B24-B022-C1CF9615F6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4000" y="196215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595" name="Oval 20">
              <a:extLst>
                <a:ext uri="{FF2B5EF4-FFF2-40B4-BE49-F238E27FC236}">
                  <a16:creationId xmlns:a16="http://schemas.microsoft.com/office/drawing/2014/main" id="{F2ECB6A6-2D88-43EE-8E3F-0938743DC9E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00200" y="3181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6" name="Oval 21">
              <a:extLst>
                <a:ext uri="{FF2B5EF4-FFF2-40B4-BE49-F238E27FC236}">
                  <a16:creationId xmlns:a16="http://schemas.microsoft.com/office/drawing/2014/main" id="{E1FAAF8C-4791-4D00-95E8-7B86072A3AB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828800" y="2876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7" name="Oval 22">
              <a:extLst>
                <a:ext uri="{FF2B5EF4-FFF2-40B4-BE49-F238E27FC236}">
                  <a16:creationId xmlns:a16="http://schemas.microsoft.com/office/drawing/2014/main" id="{F6154C9A-ACBF-4AE6-9145-3808EA26985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505200" y="1809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8" name="Oval 23">
              <a:extLst>
                <a:ext uri="{FF2B5EF4-FFF2-40B4-BE49-F238E27FC236}">
                  <a16:creationId xmlns:a16="http://schemas.microsoft.com/office/drawing/2014/main" id="{3E1FC889-3C38-4BB7-8A05-9E96404F9F0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657600" y="2190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9" name="Oval 24">
              <a:extLst>
                <a:ext uri="{FF2B5EF4-FFF2-40B4-BE49-F238E27FC236}">
                  <a16:creationId xmlns:a16="http://schemas.microsoft.com/office/drawing/2014/main" id="{D1C7129D-1943-4A57-B3FB-E4A60B98D9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057400" y="3028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0" name="Oval 25">
              <a:extLst>
                <a:ext uri="{FF2B5EF4-FFF2-40B4-BE49-F238E27FC236}">
                  <a16:creationId xmlns:a16="http://schemas.microsoft.com/office/drawing/2014/main" id="{BD2E096A-8FAC-4B7A-B77A-5F3EFA11EB4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76600" y="2190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1" name="Oval 26">
              <a:extLst>
                <a:ext uri="{FF2B5EF4-FFF2-40B4-BE49-F238E27FC236}">
                  <a16:creationId xmlns:a16="http://schemas.microsoft.com/office/drawing/2014/main" id="{85457410-5757-4638-BA45-675ED9A7429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895600" y="2800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2" name="Oval 27">
              <a:extLst>
                <a:ext uri="{FF2B5EF4-FFF2-40B4-BE49-F238E27FC236}">
                  <a16:creationId xmlns:a16="http://schemas.microsoft.com/office/drawing/2014/main" id="{03EADEEF-6167-4963-9416-DBE3A4991B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971800" y="2190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3" name="Oval 28">
              <a:extLst>
                <a:ext uri="{FF2B5EF4-FFF2-40B4-BE49-F238E27FC236}">
                  <a16:creationId xmlns:a16="http://schemas.microsoft.com/office/drawing/2014/main" id="{6F150317-2D6E-47FB-8C38-3D1B8E1AB1A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590800" y="2038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4" name="Oval 29">
              <a:extLst>
                <a:ext uri="{FF2B5EF4-FFF2-40B4-BE49-F238E27FC236}">
                  <a16:creationId xmlns:a16="http://schemas.microsoft.com/office/drawing/2014/main" id="{8A974FB3-FFB1-4CF5-B2A5-62ABE0B0A99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76400" y="2571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5" name="Oval 30">
              <a:extLst>
                <a:ext uri="{FF2B5EF4-FFF2-40B4-BE49-F238E27FC236}">
                  <a16:creationId xmlns:a16="http://schemas.microsoft.com/office/drawing/2014/main" id="{5085FEDE-B281-498C-A1E4-4C6B9908879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981200" y="2419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6" name="Oval 31">
              <a:extLst>
                <a:ext uri="{FF2B5EF4-FFF2-40B4-BE49-F238E27FC236}">
                  <a16:creationId xmlns:a16="http://schemas.microsoft.com/office/drawing/2014/main" id="{56FFE5B9-E594-4B6C-9CA8-CF4021DC5EA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286000" y="26066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4607" name="Oval 32">
              <a:extLst>
                <a:ext uri="{FF2B5EF4-FFF2-40B4-BE49-F238E27FC236}">
                  <a16:creationId xmlns:a16="http://schemas.microsoft.com/office/drawing/2014/main" id="{56ACBABC-2982-45FE-9838-1EC4638C33A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00400" y="2495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8" name="Oval 33">
              <a:extLst>
                <a:ext uri="{FF2B5EF4-FFF2-40B4-BE49-F238E27FC236}">
                  <a16:creationId xmlns:a16="http://schemas.microsoft.com/office/drawing/2014/main" id="{08023E65-923D-4442-944C-BA36D69723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667000" y="2571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09" name="Oval 34">
              <a:extLst>
                <a:ext uri="{FF2B5EF4-FFF2-40B4-BE49-F238E27FC236}">
                  <a16:creationId xmlns:a16="http://schemas.microsoft.com/office/drawing/2014/main" id="{89F22CA0-EC36-4A7B-BD64-9848F5CD05D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438400" y="2876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10" name="Text Box 35">
              <a:extLst>
                <a:ext uri="{FF2B5EF4-FFF2-40B4-BE49-F238E27FC236}">
                  <a16:creationId xmlns:a16="http://schemas.microsoft.com/office/drawing/2014/main" id="{8DDBE368-DF21-4E6C-B00B-CC8AE4F7D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85795" y="1858033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4611" name="Line 36">
              <a:extLst>
                <a:ext uri="{FF2B5EF4-FFF2-40B4-BE49-F238E27FC236}">
                  <a16:creationId xmlns:a16="http://schemas.microsoft.com/office/drawing/2014/main" id="{F1B193EC-15C6-4735-935B-F308F925EF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348615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12" name="Oval 37">
              <a:extLst>
                <a:ext uri="{FF2B5EF4-FFF2-40B4-BE49-F238E27FC236}">
                  <a16:creationId xmlns:a16="http://schemas.microsoft.com/office/drawing/2014/main" id="{6A7597D3-7508-4D5A-BE70-9196DD7E03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505200" y="2495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13" name="Text Box 38">
              <a:extLst>
                <a:ext uri="{FF2B5EF4-FFF2-40B4-BE49-F238E27FC236}">
                  <a16:creationId xmlns:a16="http://schemas.microsoft.com/office/drawing/2014/main" id="{9D6810EB-EE1B-4B09-B5BC-05EBC58125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8871" y="3287712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4655" name="Line 80">
              <a:extLst>
                <a:ext uri="{FF2B5EF4-FFF2-40B4-BE49-F238E27FC236}">
                  <a16:creationId xmlns:a16="http://schemas.microsoft.com/office/drawing/2014/main" id="{77E926FC-9768-4A1F-845C-2152AA8B98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4000" y="2114550"/>
              <a:ext cx="2362200" cy="1143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7208F0-7DF9-41DE-AFCC-D198EBBF1B95}"/>
              </a:ext>
            </a:extLst>
          </p:cNvPr>
          <p:cNvGrpSpPr/>
          <p:nvPr/>
        </p:nvGrpSpPr>
        <p:grpSpPr>
          <a:xfrm>
            <a:off x="1004495" y="4344940"/>
            <a:ext cx="2962999" cy="1748430"/>
            <a:chOff x="1176406" y="4153895"/>
            <a:chExt cx="2962999" cy="1748430"/>
          </a:xfrm>
        </p:grpSpPr>
        <p:sp>
          <p:nvSpPr>
            <p:cNvPr id="24577" name="Line 2">
              <a:extLst>
                <a:ext uri="{FF2B5EF4-FFF2-40B4-BE49-F238E27FC236}">
                  <a16:creationId xmlns:a16="http://schemas.microsoft.com/office/drawing/2014/main" id="{6660DDE9-ED59-439E-824D-72E038E0B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24815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578" name="Oval 3">
              <a:extLst>
                <a:ext uri="{FF2B5EF4-FFF2-40B4-BE49-F238E27FC236}">
                  <a16:creationId xmlns:a16="http://schemas.microsoft.com/office/drawing/2014/main" id="{56E519C9-D54D-435E-AEC4-05421FE322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048000" y="5391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79" name="Oval 4">
              <a:extLst>
                <a:ext uri="{FF2B5EF4-FFF2-40B4-BE49-F238E27FC236}">
                  <a16:creationId xmlns:a16="http://schemas.microsoft.com/office/drawing/2014/main" id="{475D8C62-EE57-4C59-828E-8876D5C39D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752600" y="4476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0" name="Oval 5">
              <a:extLst>
                <a:ext uri="{FF2B5EF4-FFF2-40B4-BE49-F238E27FC236}">
                  <a16:creationId xmlns:a16="http://schemas.microsoft.com/office/drawing/2014/main" id="{634DAC53-0E2D-4F75-A1D4-4217E44E99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505200" y="5314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1" name="Oval 6">
              <a:extLst>
                <a:ext uri="{FF2B5EF4-FFF2-40B4-BE49-F238E27FC236}">
                  <a16:creationId xmlns:a16="http://schemas.microsoft.com/office/drawing/2014/main" id="{4149B034-D4F9-4B47-9B41-1386920A4D6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133600" y="4324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2" name="Oval 7">
              <a:extLst>
                <a:ext uri="{FF2B5EF4-FFF2-40B4-BE49-F238E27FC236}">
                  <a16:creationId xmlns:a16="http://schemas.microsoft.com/office/drawing/2014/main" id="{1F02FB57-2461-401A-8F38-FDE0CD9B8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895600" y="5010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3" name="Oval 8">
              <a:extLst>
                <a:ext uri="{FF2B5EF4-FFF2-40B4-BE49-F238E27FC236}">
                  <a16:creationId xmlns:a16="http://schemas.microsoft.com/office/drawing/2014/main" id="{8C3760DC-DE47-455C-874A-C0D76F75AF2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00400" y="5162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4" name="Oval 9">
              <a:extLst>
                <a:ext uri="{FF2B5EF4-FFF2-40B4-BE49-F238E27FC236}">
                  <a16:creationId xmlns:a16="http://schemas.microsoft.com/office/drawing/2014/main" id="{090A8404-D845-4FD3-A349-E60497FD1E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438400" y="4552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5" name="Oval 10">
              <a:extLst>
                <a:ext uri="{FF2B5EF4-FFF2-40B4-BE49-F238E27FC236}">
                  <a16:creationId xmlns:a16="http://schemas.microsoft.com/office/drawing/2014/main" id="{13E5A618-ACCF-4D7E-82BD-9A6B5532FB6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76400" y="4248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6" name="Oval 11">
              <a:extLst>
                <a:ext uri="{FF2B5EF4-FFF2-40B4-BE49-F238E27FC236}">
                  <a16:creationId xmlns:a16="http://schemas.microsoft.com/office/drawing/2014/main" id="{3B365336-FCD9-40C0-BC92-D089E92BDC6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981200" y="4629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7" name="Oval 12">
              <a:extLst>
                <a:ext uri="{FF2B5EF4-FFF2-40B4-BE49-F238E27FC236}">
                  <a16:creationId xmlns:a16="http://schemas.microsoft.com/office/drawing/2014/main" id="{8561B720-DC74-4E65-B314-38F3263F26A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209800" y="4857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4588" name="Oval 13">
              <a:extLst>
                <a:ext uri="{FF2B5EF4-FFF2-40B4-BE49-F238E27FC236}">
                  <a16:creationId xmlns:a16="http://schemas.microsoft.com/office/drawing/2014/main" id="{E2FD9E2B-545E-4EFA-AE4A-7DEEA55F51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819400" y="5238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89" name="Oval 14">
              <a:extLst>
                <a:ext uri="{FF2B5EF4-FFF2-40B4-BE49-F238E27FC236}">
                  <a16:creationId xmlns:a16="http://schemas.microsoft.com/office/drawing/2014/main" id="{ECC0766C-C35A-495A-92C7-A9B5D15482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743200" y="4781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0" name="Oval 15">
              <a:extLst>
                <a:ext uri="{FF2B5EF4-FFF2-40B4-BE49-F238E27FC236}">
                  <a16:creationId xmlns:a16="http://schemas.microsoft.com/office/drawing/2014/main" id="{1DB35D9F-A953-40C1-9926-FF5D23519A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514600" y="4857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591" name="Text Box 16">
              <a:extLst>
                <a:ext uri="{FF2B5EF4-FFF2-40B4-BE49-F238E27FC236}">
                  <a16:creationId xmlns:a16="http://schemas.microsoft.com/office/drawing/2014/main" id="{E6E9128D-25C5-4AEA-806C-BEEF0F7F1E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6406" y="4153895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4592" name="Line 17">
              <a:extLst>
                <a:ext uri="{FF2B5EF4-FFF2-40B4-BE49-F238E27FC236}">
                  <a16:creationId xmlns:a16="http://schemas.microsoft.com/office/drawing/2014/main" id="{C3F7E6F7-0FC4-4672-B161-F34930104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69595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593" name="Text Box 18">
              <a:extLst>
                <a:ext uri="{FF2B5EF4-FFF2-40B4-BE49-F238E27FC236}">
                  <a16:creationId xmlns:a16="http://schemas.microsoft.com/office/drawing/2014/main" id="{47DD8F95-E891-41B9-8936-7148CB78D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393" y="5505450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4656" name="Line 81">
              <a:extLst>
                <a:ext uri="{FF2B5EF4-FFF2-40B4-BE49-F238E27FC236}">
                  <a16:creationId xmlns:a16="http://schemas.microsoft.com/office/drawing/2014/main" id="{0B7ECF9D-378D-4D45-95C5-45A9345D70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248150"/>
              <a:ext cx="1828800" cy="1295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DFB271-E205-4C4E-8872-D661AD798DB9}"/>
              </a:ext>
            </a:extLst>
          </p:cNvPr>
          <p:cNvGrpSpPr/>
          <p:nvPr/>
        </p:nvGrpSpPr>
        <p:grpSpPr>
          <a:xfrm>
            <a:off x="5865296" y="2049079"/>
            <a:ext cx="2960028" cy="1826553"/>
            <a:chOff x="5979977" y="1858033"/>
            <a:chExt cx="2960028" cy="1826553"/>
          </a:xfrm>
        </p:grpSpPr>
        <p:sp>
          <p:nvSpPr>
            <p:cNvPr id="24631" name="Line 56">
              <a:extLst>
                <a:ext uri="{FF2B5EF4-FFF2-40B4-BE49-F238E27FC236}">
                  <a16:creationId xmlns:a16="http://schemas.microsoft.com/office/drawing/2014/main" id="{EE8F1A38-B317-40BC-9D34-FD836E3DA2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324600" y="196215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32" name="Oval 57">
              <a:extLst>
                <a:ext uri="{FF2B5EF4-FFF2-40B4-BE49-F238E27FC236}">
                  <a16:creationId xmlns:a16="http://schemas.microsoft.com/office/drawing/2014/main" id="{84B4B8A5-6707-4976-B973-B4231F545D3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400800" y="3181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3" name="Oval 58">
              <a:extLst>
                <a:ext uri="{FF2B5EF4-FFF2-40B4-BE49-F238E27FC236}">
                  <a16:creationId xmlns:a16="http://schemas.microsoft.com/office/drawing/2014/main" id="{7554D779-2C0A-4D7A-B5C6-5CA14AEE0A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629400" y="2876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4" name="Oval 59">
              <a:extLst>
                <a:ext uri="{FF2B5EF4-FFF2-40B4-BE49-F238E27FC236}">
                  <a16:creationId xmlns:a16="http://schemas.microsoft.com/office/drawing/2014/main" id="{E6013CE1-6A80-4B68-B30F-C6004174B3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534400" y="2724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5" name="Oval 60">
              <a:extLst>
                <a:ext uri="{FF2B5EF4-FFF2-40B4-BE49-F238E27FC236}">
                  <a16:creationId xmlns:a16="http://schemas.microsoft.com/office/drawing/2014/main" id="{EF3C2A03-BEB3-4B9D-A382-63054B69AEF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77200" y="2114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6" name="Oval 61">
              <a:extLst>
                <a:ext uri="{FF2B5EF4-FFF2-40B4-BE49-F238E27FC236}">
                  <a16:creationId xmlns:a16="http://schemas.microsoft.com/office/drawing/2014/main" id="{8BD5213C-0D93-463D-8990-A1918FAF7D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010400" y="2190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7" name="Oval 62">
              <a:extLst>
                <a:ext uri="{FF2B5EF4-FFF2-40B4-BE49-F238E27FC236}">
                  <a16:creationId xmlns:a16="http://schemas.microsoft.com/office/drawing/2014/main" id="{BC25B277-5A87-422A-A887-0C18B105AE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534400" y="3028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8" name="Oval 63">
              <a:extLst>
                <a:ext uri="{FF2B5EF4-FFF2-40B4-BE49-F238E27FC236}">
                  <a16:creationId xmlns:a16="http://schemas.microsoft.com/office/drawing/2014/main" id="{F6747DC7-4AE2-41A2-968D-46F4141D14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229600" y="2800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39" name="Oval 64">
              <a:extLst>
                <a:ext uri="{FF2B5EF4-FFF2-40B4-BE49-F238E27FC236}">
                  <a16:creationId xmlns:a16="http://schemas.microsoft.com/office/drawing/2014/main" id="{EF2F6296-6409-4D48-AB26-15ECEBB99FF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772400" y="2266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0" name="Oval 65">
              <a:extLst>
                <a:ext uri="{FF2B5EF4-FFF2-40B4-BE49-F238E27FC236}">
                  <a16:creationId xmlns:a16="http://schemas.microsoft.com/office/drawing/2014/main" id="{0EDCE301-0A79-45AD-B896-84D03850C44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91400" y="2114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1" name="Oval 66">
              <a:extLst>
                <a:ext uri="{FF2B5EF4-FFF2-40B4-BE49-F238E27FC236}">
                  <a16:creationId xmlns:a16="http://schemas.microsoft.com/office/drawing/2014/main" id="{CEF9ED8F-4C20-4131-84F1-EEBEB20859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553200" y="2571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2" name="Oval 67">
              <a:extLst>
                <a:ext uri="{FF2B5EF4-FFF2-40B4-BE49-F238E27FC236}">
                  <a16:creationId xmlns:a16="http://schemas.microsoft.com/office/drawing/2014/main" id="{C557849A-6663-4152-8F90-0DB34628C8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781800" y="2419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3" name="Oval 68">
              <a:extLst>
                <a:ext uri="{FF2B5EF4-FFF2-40B4-BE49-F238E27FC236}">
                  <a16:creationId xmlns:a16="http://schemas.microsoft.com/office/drawing/2014/main" id="{8260204E-8C34-41D8-9223-5B80F000D2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086600" y="2606675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4644" name="Oval 69">
              <a:extLst>
                <a:ext uri="{FF2B5EF4-FFF2-40B4-BE49-F238E27FC236}">
                  <a16:creationId xmlns:a16="http://schemas.microsoft.com/office/drawing/2014/main" id="{85C0C755-F6F6-472C-94EA-684D372AA0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01000" y="2495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5" name="Oval 70">
              <a:extLst>
                <a:ext uri="{FF2B5EF4-FFF2-40B4-BE49-F238E27FC236}">
                  <a16:creationId xmlns:a16="http://schemas.microsoft.com/office/drawing/2014/main" id="{4CE541BB-4647-458A-93A3-B785A9D77D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467600" y="2419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6" name="Oval 71">
              <a:extLst>
                <a:ext uri="{FF2B5EF4-FFF2-40B4-BE49-F238E27FC236}">
                  <a16:creationId xmlns:a16="http://schemas.microsoft.com/office/drawing/2014/main" id="{6380EAFE-E30E-4731-AA0D-F3BDDD4C80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696200" y="1962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47" name="Text Box 72">
              <a:extLst>
                <a:ext uri="{FF2B5EF4-FFF2-40B4-BE49-F238E27FC236}">
                  <a16:creationId xmlns:a16="http://schemas.microsoft.com/office/drawing/2014/main" id="{0AE6B87F-9533-4053-A883-0A0F3FA535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977" y="1858033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4648" name="Line 73">
              <a:extLst>
                <a:ext uri="{FF2B5EF4-FFF2-40B4-BE49-F238E27FC236}">
                  <a16:creationId xmlns:a16="http://schemas.microsoft.com/office/drawing/2014/main" id="{4B289CE7-3163-4A2D-93E3-2E9A4B9968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48615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49" name="Oval 74">
              <a:extLst>
                <a:ext uri="{FF2B5EF4-FFF2-40B4-BE49-F238E27FC236}">
                  <a16:creationId xmlns:a16="http://schemas.microsoft.com/office/drawing/2014/main" id="{4AAE2726-FF63-4A03-9072-13879EAFCF7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305800" y="2495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50" name="Text Box 75">
              <a:extLst>
                <a:ext uri="{FF2B5EF4-FFF2-40B4-BE49-F238E27FC236}">
                  <a16:creationId xmlns:a16="http://schemas.microsoft.com/office/drawing/2014/main" id="{DE91C3CF-FF5B-49AB-A099-53FDF90B36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5993" y="3287711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4657" name="Freeform 82">
              <a:extLst>
                <a:ext uri="{FF2B5EF4-FFF2-40B4-BE49-F238E27FC236}">
                  <a16:creationId xmlns:a16="http://schemas.microsoft.com/office/drawing/2014/main" id="{F9664653-7589-4EA9-A091-09A541081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2216150"/>
              <a:ext cx="2209800" cy="1117600"/>
            </a:xfrm>
            <a:custGeom>
              <a:avLst/>
              <a:gdLst>
                <a:gd name="T0" fmla="*/ 0 w 1392"/>
                <a:gd name="T1" fmla="*/ 2147483646 h 704"/>
                <a:gd name="T2" fmla="*/ 2147483646 w 1392"/>
                <a:gd name="T3" fmla="*/ 2147483646 h 704"/>
                <a:gd name="T4" fmla="*/ 2147483646 w 1392"/>
                <a:gd name="T5" fmla="*/ 2147483646 h 70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392" h="704">
                  <a:moveTo>
                    <a:pt x="0" y="704"/>
                  </a:moveTo>
                  <a:cubicBezTo>
                    <a:pt x="244" y="384"/>
                    <a:pt x="488" y="64"/>
                    <a:pt x="720" y="32"/>
                  </a:cubicBezTo>
                  <a:cubicBezTo>
                    <a:pt x="952" y="0"/>
                    <a:pt x="1172" y="256"/>
                    <a:pt x="1392" y="51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44104E8-3D2B-4351-AD9D-37C052FD4ECE}"/>
              </a:ext>
            </a:extLst>
          </p:cNvPr>
          <p:cNvGrpSpPr/>
          <p:nvPr/>
        </p:nvGrpSpPr>
        <p:grpSpPr>
          <a:xfrm>
            <a:off x="5865196" y="4082290"/>
            <a:ext cx="2960229" cy="2011080"/>
            <a:chOff x="5980220" y="3867150"/>
            <a:chExt cx="2960229" cy="2011080"/>
          </a:xfrm>
        </p:grpSpPr>
        <p:sp>
          <p:nvSpPr>
            <p:cNvPr id="24615" name="Line 40">
              <a:extLst>
                <a:ext uri="{FF2B5EF4-FFF2-40B4-BE49-F238E27FC236}">
                  <a16:creationId xmlns:a16="http://schemas.microsoft.com/office/drawing/2014/main" id="{03F02942-C5DD-442D-AD73-9F89A01BBF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424815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16" name="Oval 41">
              <a:extLst>
                <a:ext uri="{FF2B5EF4-FFF2-40B4-BE49-F238E27FC236}">
                  <a16:creationId xmlns:a16="http://schemas.microsoft.com/office/drawing/2014/main" id="{CDD867B5-5E1D-4841-82C4-0D8429745A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400800" y="5238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17" name="Oval 42">
              <a:extLst>
                <a:ext uri="{FF2B5EF4-FFF2-40B4-BE49-F238E27FC236}">
                  <a16:creationId xmlns:a16="http://schemas.microsoft.com/office/drawing/2014/main" id="{20D9F6CA-59C2-45D9-BCCF-3B8484E44E4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705600" y="5086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18" name="Oval 43">
              <a:extLst>
                <a:ext uri="{FF2B5EF4-FFF2-40B4-BE49-F238E27FC236}">
                  <a16:creationId xmlns:a16="http://schemas.microsoft.com/office/drawing/2014/main" id="{A9521A80-15BF-47D2-BC99-C9376E4501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229600" y="4019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19" name="Oval 44">
              <a:extLst>
                <a:ext uri="{FF2B5EF4-FFF2-40B4-BE49-F238E27FC236}">
                  <a16:creationId xmlns:a16="http://schemas.microsoft.com/office/drawing/2014/main" id="{5AC3A3C3-F88E-47DC-8E4C-2C599534DC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153400" y="43243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0" name="Oval 45">
              <a:extLst>
                <a:ext uri="{FF2B5EF4-FFF2-40B4-BE49-F238E27FC236}">
                  <a16:creationId xmlns:a16="http://schemas.microsoft.com/office/drawing/2014/main" id="{06D06AE3-98C6-49F9-92F5-6A85DF9C9DE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781800" y="5314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1" name="Oval 46">
              <a:extLst>
                <a:ext uri="{FF2B5EF4-FFF2-40B4-BE49-F238E27FC236}">
                  <a16:creationId xmlns:a16="http://schemas.microsoft.com/office/drawing/2014/main" id="{5100AF87-F394-47F2-8E1F-A2A21657C2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848600" y="4171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2" name="Oval 47">
              <a:extLst>
                <a:ext uri="{FF2B5EF4-FFF2-40B4-BE49-F238E27FC236}">
                  <a16:creationId xmlns:a16="http://schemas.microsoft.com/office/drawing/2014/main" id="{D63DA513-B002-4B19-B31A-25EC996F27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772400" y="49339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3" name="Oval 48">
              <a:extLst>
                <a:ext uri="{FF2B5EF4-FFF2-40B4-BE49-F238E27FC236}">
                  <a16:creationId xmlns:a16="http://schemas.microsoft.com/office/drawing/2014/main" id="{C0ABF1C5-7472-4871-B0D3-20EAAC21976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696200" y="4629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4" name="Oval 49">
              <a:extLst>
                <a:ext uri="{FF2B5EF4-FFF2-40B4-BE49-F238E27FC236}">
                  <a16:creationId xmlns:a16="http://schemas.microsoft.com/office/drawing/2014/main" id="{0470DDCB-9684-4AB4-8967-65EE210FB3C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01000" y="3867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5" name="Oval 50">
              <a:extLst>
                <a:ext uri="{FF2B5EF4-FFF2-40B4-BE49-F238E27FC236}">
                  <a16:creationId xmlns:a16="http://schemas.microsoft.com/office/drawing/2014/main" id="{C6DCCE7F-725E-413B-A7D7-18F86F0126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010400" y="5010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4626" name="Oval 51">
              <a:extLst>
                <a:ext uri="{FF2B5EF4-FFF2-40B4-BE49-F238E27FC236}">
                  <a16:creationId xmlns:a16="http://schemas.microsoft.com/office/drawing/2014/main" id="{6540051C-C3D4-4DAE-8384-25E8A296A6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01000" y="46291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7" name="Oval 52">
              <a:extLst>
                <a:ext uri="{FF2B5EF4-FFF2-40B4-BE49-F238E27FC236}">
                  <a16:creationId xmlns:a16="http://schemas.microsoft.com/office/drawing/2014/main" id="{D418EB18-F423-40FA-9794-4C3CD8F5927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91400" y="48577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8" name="Oval 53">
              <a:extLst>
                <a:ext uri="{FF2B5EF4-FFF2-40B4-BE49-F238E27FC236}">
                  <a16:creationId xmlns:a16="http://schemas.microsoft.com/office/drawing/2014/main" id="{E4872508-E480-4B61-BE1E-7C80F0D5D4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239000" y="516255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4629" name="Text Box 54">
              <a:extLst>
                <a:ext uri="{FF2B5EF4-FFF2-40B4-BE49-F238E27FC236}">
                  <a16:creationId xmlns:a16="http://schemas.microsoft.com/office/drawing/2014/main" id="{5056F7E7-A138-42A8-8467-E7D4CC3A1B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0220" y="4153895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4630" name="Line 55">
              <a:extLst>
                <a:ext uri="{FF2B5EF4-FFF2-40B4-BE49-F238E27FC236}">
                  <a16:creationId xmlns:a16="http://schemas.microsoft.com/office/drawing/2014/main" id="{69166D80-2491-4F38-BFDE-EA1B877312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569595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4651" name="Text Box 76">
              <a:extLst>
                <a:ext uri="{FF2B5EF4-FFF2-40B4-BE49-F238E27FC236}">
                  <a16:creationId xmlns:a16="http://schemas.microsoft.com/office/drawing/2014/main" id="{3B235563-6CE2-49A2-8F4B-495CC7729F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6436" y="5481355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4658" name="Freeform 83">
              <a:extLst>
                <a:ext uri="{FF2B5EF4-FFF2-40B4-BE49-F238E27FC236}">
                  <a16:creationId xmlns:a16="http://schemas.microsoft.com/office/drawing/2014/main" id="{586CA121-62B1-4662-A110-8E66CD7DA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7000" y="3943350"/>
              <a:ext cx="1828800" cy="1447800"/>
            </a:xfrm>
            <a:custGeom>
              <a:avLst/>
              <a:gdLst>
                <a:gd name="T0" fmla="*/ 0 w 1152"/>
                <a:gd name="T1" fmla="*/ 2147483646 h 912"/>
                <a:gd name="T2" fmla="*/ 2147483646 w 1152"/>
                <a:gd name="T3" fmla="*/ 2147483646 h 912"/>
                <a:gd name="T4" fmla="*/ 2147483646 w 1152"/>
                <a:gd name="T5" fmla="*/ 0 h 91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2" h="912">
                  <a:moveTo>
                    <a:pt x="0" y="912"/>
                  </a:moveTo>
                  <a:cubicBezTo>
                    <a:pt x="312" y="844"/>
                    <a:pt x="624" y="776"/>
                    <a:pt x="816" y="624"/>
                  </a:cubicBezTo>
                  <a:cubicBezTo>
                    <a:pt x="1008" y="472"/>
                    <a:pt x="1080" y="236"/>
                    <a:pt x="1152" y="0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EB21C33A-485D-4B5F-AFE9-D1788E79820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correlation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37" name="Rectangle 38">
            <a:extLst>
              <a:ext uri="{FF2B5EF4-FFF2-40B4-BE49-F238E27FC236}">
                <a16:creationId xmlns:a16="http://schemas.microsoft.com/office/drawing/2014/main" id="{6A8CDB7A-BF6E-4C19-BCF7-94E4E0C28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ko-KR" altLang="ko-KR" sz="3200" b="0">
              <a:latin typeface="나눔바른고딕" panose="020B0603020101020101" pitchFamily="50" charset="-127"/>
              <a:ea typeface="굴림" panose="020B0600000101010101" pitchFamily="50" charset="-127"/>
            </a:endParaRPr>
          </a:p>
        </p:txBody>
      </p:sp>
      <p:sp>
        <p:nvSpPr>
          <p:cNvPr id="25675" name="Text Box 76">
            <a:extLst>
              <a:ext uri="{FF2B5EF4-FFF2-40B4-BE49-F238E27FC236}">
                <a16:creationId xmlns:a16="http://schemas.microsoft.com/office/drawing/2014/main" id="{B5E826AC-C5B4-47D5-92E2-E46764B59D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4761" y="1306514"/>
            <a:ext cx="26670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00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Strong relationships</a:t>
            </a:r>
          </a:p>
        </p:txBody>
      </p:sp>
      <p:sp>
        <p:nvSpPr>
          <p:cNvPr id="25676" name="Text Box 77">
            <a:extLst>
              <a:ext uri="{FF2B5EF4-FFF2-40B4-BE49-F238E27FC236}">
                <a16:creationId xmlns:a16="http://schemas.microsoft.com/office/drawing/2014/main" id="{078680B8-126F-4750-A624-FF7EE2181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23" y="1306514"/>
            <a:ext cx="25908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00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Weak relationships</a:t>
            </a:r>
          </a:p>
        </p:txBody>
      </p:sp>
      <p:sp>
        <p:nvSpPr>
          <p:cNvPr id="25677" name="Line 78">
            <a:extLst>
              <a:ext uri="{FF2B5EF4-FFF2-40B4-BE49-F238E27FC236}">
                <a16:creationId xmlns:a16="http://schemas.microsoft.com/office/drawing/2014/main" id="{E74C75AC-A84F-4283-B8F8-226324D10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3000" y="1340710"/>
            <a:ext cx="0" cy="4796410"/>
          </a:xfrm>
          <a:prstGeom prst="line">
            <a:avLst/>
          </a:prstGeom>
          <a:noFill/>
          <a:ln w="28575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2CE746D-C79E-4375-AF1C-5AEA82A9B6BB}"/>
              </a:ext>
            </a:extLst>
          </p:cNvPr>
          <p:cNvGrpSpPr/>
          <p:nvPr/>
        </p:nvGrpSpPr>
        <p:grpSpPr>
          <a:xfrm>
            <a:off x="992450" y="2129296"/>
            <a:ext cx="3011623" cy="1947794"/>
            <a:chOff x="1179377" y="1839913"/>
            <a:chExt cx="3011623" cy="1947794"/>
          </a:xfrm>
        </p:grpSpPr>
        <p:sp>
          <p:nvSpPr>
            <p:cNvPr id="25618" name="Line 19">
              <a:extLst>
                <a:ext uri="{FF2B5EF4-FFF2-40B4-BE49-F238E27FC236}">
                  <a16:creationId xmlns:a16="http://schemas.microsoft.com/office/drawing/2014/main" id="{30613D5C-894F-420E-AC17-DE822FC20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24000" y="2068513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9" name="Oval 20">
              <a:extLst>
                <a:ext uri="{FF2B5EF4-FFF2-40B4-BE49-F238E27FC236}">
                  <a16:creationId xmlns:a16="http://schemas.microsoft.com/office/drawing/2014/main" id="{632139D6-ECFA-4D6A-A689-D4E73825B8C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00200" y="32877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0" name="Oval 21">
              <a:extLst>
                <a:ext uri="{FF2B5EF4-FFF2-40B4-BE49-F238E27FC236}">
                  <a16:creationId xmlns:a16="http://schemas.microsoft.com/office/drawing/2014/main" id="{19DD9611-ABA9-43B5-8F33-EF685F99570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828800" y="2982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1" name="Oval 22">
              <a:extLst>
                <a:ext uri="{FF2B5EF4-FFF2-40B4-BE49-F238E27FC236}">
                  <a16:creationId xmlns:a16="http://schemas.microsoft.com/office/drawing/2014/main" id="{A5F562CE-99FC-4418-8713-6F41F999F3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505200" y="1916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2" name="Oval 23">
              <a:extLst>
                <a:ext uri="{FF2B5EF4-FFF2-40B4-BE49-F238E27FC236}">
                  <a16:creationId xmlns:a16="http://schemas.microsoft.com/office/drawing/2014/main" id="{5C5D922E-D687-4370-BD78-B049615BE3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657600" y="2297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3" name="Oval 24">
              <a:extLst>
                <a:ext uri="{FF2B5EF4-FFF2-40B4-BE49-F238E27FC236}">
                  <a16:creationId xmlns:a16="http://schemas.microsoft.com/office/drawing/2014/main" id="{7B811164-70F3-4B45-A7BF-1FE540DDACD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057400" y="3135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4" name="Oval 25">
              <a:extLst>
                <a:ext uri="{FF2B5EF4-FFF2-40B4-BE49-F238E27FC236}">
                  <a16:creationId xmlns:a16="http://schemas.microsoft.com/office/drawing/2014/main" id="{F091C672-F7BD-4D98-AE0B-144D7D766C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810000" y="2068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5" name="Oval 26">
              <a:extLst>
                <a:ext uri="{FF2B5EF4-FFF2-40B4-BE49-F238E27FC236}">
                  <a16:creationId xmlns:a16="http://schemas.microsoft.com/office/drawing/2014/main" id="{8A25341B-0BF4-47E5-A7C7-1ECE523657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971800" y="2601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6" name="Oval 27">
              <a:extLst>
                <a:ext uri="{FF2B5EF4-FFF2-40B4-BE49-F238E27FC236}">
                  <a16:creationId xmlns:a16="http://schemas.microsoft.com/office/drawing/2014/main" id="{E3B9A642-578F-4ACD-91C2-55B0E30469C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971800" y="2297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7" name="Oval 28">
              <a:extLst>
                <a:ext uri="{FF2B5EF4-FFF2-40B4-BE49-F238E27FC236}">
                  <a16:creationId xmlns:a16="http://schemas.microsoft.com/office/drawing/2014/main" id="{11685F89-220E-4153-9F73-BCEF1AD1C5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352800" y="2297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8" name="Oval 29">
              <a:extLst>
                <a:ext uri="{FF2B5EF4-FFF2-40B4-BE49-F238E27FC236}">
                  <a16:creationId xmlns:a16="http://schemas.microsoft.com/office/drawing/2014/main" id="{A892E421-5196-439E-9A89-3544F0AC749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667000" y="2449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29" name="Oval 30">
              <a:extLst>
                <a:ext uri="{FF2B5EF4-FFF2-40B4-BE49-F238E27FC236}">
                  <a16:creationId xmlns:a16="http://schemas.microsoft.com/office/drawing/2014/main" id="{0E650926-1A20-4A99-A036-711FAB897D6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057400" y="2830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30" name="Oval 31">
              <a:extLst>
                <a:ext uri="{FF2B5EF4-FFF2-40B4-BE49-F238E27FC236}">
                  <a16:creationId xmlns:a16="http://schemas.microsoft.com/office/drawing/2014/main" id="{B6A65A8C-79B0-4C1C-B487-3DBBF248882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286000" y="2713038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5631" name="Oval 32">
              <a:extLst>
                <a:ext uri="{FF2B5EF4-FFF2-40B4-BE49-F238E27FC236}">
                  <a16:creationId xmlns:a16="http://schemas.microsoft.com/office/drawing/2014/main" id="{2E7434B7-8615-4868-B147-262DB92E75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00400" y="2601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32" name="Oval 33">
              <a:extLst>
                <a:ext uri="{FF2B5EF4-FFF2-40B4-BE49-F238E27FC236}">
                  <a16:creationId xmlns:a16="http://schemas.microsoft.com/office/drawing/2014/main" id="{3532C184-347C-4669-9A2B-E82E79E0642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667000" y="2678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33" name="Oval 34">
              <a:extLst>
                <a:ext uri="{FF2B5EF4-FFF2-40B4-BE49-F238E27FC236}">
                  <a16:creationId xmlns:a16="http://schemas.microsoft.com/office/drawing/2014/main" id="{6C7D740D-06FB-499F-A3D1-5A3457657B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438400" y="2982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34" name="Text Box 35">
              <a:extLst>
                <a:ext uri="{FF2B5EF4-FFF2-40B4-BE49-F238E27FC236}">
                  <a16:creationId xmlns:a16="http://schemas.microsoft.com/office/drawing/2014/main" id="{4211F285-CB27-4888-AF21-21B51A9D7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377" y="1961305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5635" name="Line 36">
              <a:extLst>
                <a:ext uri="{FF2B5EF4-FFF2-40B4-BE49-F238E27FC236}">
                  <a16:creationId xmlns:a16="http://schemas.microsoft.com/office/drawing/2014/main" id="{C1F9CE40-8FA3-43FA-A4D6-E4C097989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3592513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36" name="Text Box 37">
              <a:extLst>
                <a:ext uri="{FF2B5EF4-FFF2-40B4-BE49-F238E27FC236}">
                  <a16:creationId xmlns:a16="http://schemas.microsoft.com/office/drawing/2014/main" id="{C5057EDC-81A0-4AC9-AD83-CA2DF20392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5579" y="3390832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5686" name="Line 87">
              <a:extLst>
                <a:ext uri="{FF2B5EF4-FFF2-40B4-BE49-F238E27FC236}">
                  <a16:creationId xmlns:a16="http://schemas.microsoft.com/office/drawing/2014/main" id="{94ABEBB4-9481-4C67-9DE9-59B710007E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0200" y="1839913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87" name="Line 88">
              <a:extLst>
                <a:ext uri="{FF2B5EF4-FFF2-40B4-BE49-F238E27FC236}">
                  <a16:creationId xmlns:a16="http://schemas.microsoft.com/office/drawing/2014/main" id="{96BBF022-0AD2-41E4-A1BD-C08DD4E6A0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33600" y="2297113"/>
              <a:ext cx="2057400" cy="1295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94" name="Line 95">
              <a:extLst>
                <a:ext uri="{FF2B5EF4-FFF2-40B4-BE49-F238E27FC236}">
                  <a16:creationId xmlns:a16="http://schemas.microsoft.com/office/drawing/2014/main" id="{C36D3968-006E-4453-A6E0-8A8302529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2600" y="2144713"/>
              <a:ext cx="2057400" cy="1295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9CDA15D-1A8F-4E43-84C1-BE1E41340FF4}"/>
              </a:ext>
            </a:extLst>
          </p:cNvPr>
          <p:cNvGrpSpPr/>
          <p:nvPr/>
        </p:nvGrpSpPr>
        <p:grpSpPr>
          <a:xfrm>
            <a:off x="1009776" y="4443806"/>
            <a:ext cx="2976970" cy="1793584"/>
            <a:chOff x="1179138" y="4202113"/>
            <a:chExt cx="2976970" cy="1793584"/>
          </a:xfrm>
        </p:grpSpPr>
        <p:sp>
          <p:nvSpPr>
            <p:cNvPr id="25601" name="Line 2">
              <a:extLst>
                <a:ext uri="{FF2B5EF4-FFF2-40B4-BE49-F238E27FC236}">
                  <a16:creationId xmlns:a16="http://schemas.microsoft.com/office/drawing/2014/main" id="{256FC719-2D50-4986-9C4D-269F851464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354513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02" name="Oval 3">
              <a:extLst>
                <a:ext uri="{FF2B5EF4-FFF2-40B4-BE49-F238E27FC236}">
                  <a16:creationId xmlns:a16="http://schemas.microsoft.com/office/drawing/2014/main" id="{7DCC9535-4F7E-4AE3-B3B3-1E7EF2B394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124200" y="5421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3" name="Oval 4">
              <a:extLst>
                <a:ext uri="{FF2B5EF4-FFF2-40B4-BE49-F238E27FC236}">
                  <a16:creationId xmlns:a16="http://schemas.microsoft.com/office/drawing/2014/main" id="{E8EF6A21-BD34-437E-A255-0D0292922CC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752600" y="4583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4" name="Oval 5">
              <a:extLst>
                <a:ext uri="{FF2B5EF4-FFF2-40B4-BE49-F238E27FC236}">
                  <a16:creationId xmlns:a16="http://schemas.microsoft.com/office/drawing/2014/main" id="{7092A440-5A5E-41B0-900D-5B248F8527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505200" y="5421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5" name="Oval 6">
              <a:extLst>
                <a:ext uri="{FF2B5EF4-FFF2-40B4-BE49-F238E27FC236}">
                  <a16:creationId xmlns:a16="http://schemas.microsoft.com/office/drawing/2014/main" id="{172E14EF-21EC-43A4-84D0-7BA1F58C72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133600" y="44307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6" name="Oval 7">
              <a:extLst>
                <a:ext uri="{FF2B5EF4-FFF2-40B4-BE49-F238E27FC236}">
                  <a16:creationId xmlns:a16="http://schemas.microsoft.com/office/drawing/2014/main" id="{6E3B9439-0CF4-4B40-B6D1-4FC3CF17614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895600" y="5116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7" name="Oval 8">
              <a:extLst>
                <a:ext uri="{FF2B5EF4-FFF2-40B4-BE49-F238E27FC236}">
                  <a16:creationId xmlns:a16="http://schemas.microsoft.com/office/drawing/2014/main" id="{C515CF3D-DC55-4A82-A051-F7FD344880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200400" y="5268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8" name="Oval 9">
              <a:extLst>
                <a:ext uri="{FF2B5EF4-FFF2-40B4-BE49-F238E27FC236}">
                  <a16:creationId xmlns:a16="http://schemas.microsoft.com/office/drawing/2014/main" id="{882C7152-5E22-4E6C-90C4-4DE8C121E9D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514600" y="4735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09" name="Oval 10">
              <a:extLst>
                <a:ext uri="{FF2B5EF4-FFF2-40B4-BE49-F238E27FC236}">
                  <a16:creationId xmlns:a16="http://schemas.microsoft.com/office/drawing/2014/main" id="{DD1CB460-BD46-4DD1-AC19-8359513131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676400" y="4354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10" name="Oval 11">
              <a:extLst>
                <a:ext uri="{FF2B5EF4-FFF2-40B4-BE49-F238E27FC236}">
                  <a16:creationId xmlns:a16="http://schemas.microsoft.com/office/drawing/2014/main" id="{5E56A63E-C2BE-4432-A9CA-437AD6A214E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1981200" y="4735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11" name="Oval 12">
              <a:extLst>
                <a:ext uri="{FF2B5EF4-FFF2-40B4-BE49-F238E27FC236}">
                  <a16:creationId xmlns:a16="http://schemas.microsoft.com/office/drawing/2014/main" id="{1DCC4915-0F60-48CA-A3C5-69D3E5901DD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286000" y="48117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5612" name="Oval 13">
              <a:extLst>
                <a:ext uri="{FF2B5EF4-FFF2-40B4-BE49-F238E27FC236}">
                  <a16:creationId xmlns:a16="http://schemas.microsoft.com/office/drawing/2014/main" id="{D8624E77-F759-4B18-A453-C4DA51C635F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819400" y="5345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13" name="Oval 14">
              <a:extLst>
                <a:ext uri="{FF2B5EF4-FFF2-40B4-BE49-F238E27FC236}">
                  <a16:creationId xmlns:a16="http://schemas.microsoft.com/office/drawing/2014/main" id="{B96CE9F1-99A5-42E3-8D8B-53005F3A8F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743200" y="4887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14" name="Oval 15">
              <a:extLst>
                <a:ext uri="{FF2B5EF4-FFF2-40B4-BE49-F238E27FC236}">
                  <a16:creationId xmlns:a16="http://schemas.microsoft.com/office/drawing/2014/main" id="{81F1F23A-4F5F-4692-9C1A-B1317D59682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2514600" y="5040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15" name="Text Box 16">
              <a:extLst>
                <a:ext uri="{FF2B5EF4-FFF2-40B4-BE49-F238E27FC236}">
                  <a16:creationId xmlns:a16="http://schemas.microsoft.com/office/drawing/2014/main" id="{D63036A3-939E-4F1F-8D12-C666070CAB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9138" y="4263254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5616" name="Line 17">
              <a:extLst>
                <a:ext uri="{FF2B5EF4-FFF2-40B4-BE49-F238E27FC236}">
                  <a16:creationId xmlns:a16="http://schemas.microsoft.com/office/drawing/2014/main" id="{938EB766-046D-4BE9-96F4-48BD7CAA18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5802313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17" name="Text Box 18">
              <a:extLst>
                <a:ext uri="{FF2B5EF4-FFF2-40B4-BE49-F238E27FC236}">
                  <a16:creationId xmlns:a16="http://schemas.microsoft.com/office/drawing/2014/main" id="{E49651BB-7F18-4EBC-B380-B2E85E91AE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2096" y="5598822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5690" name="Line 91">
              <a:extLst>
                <a:ext uri="{FF2B5EF4-FFF2-40B4-BE49-F238E27FC236}">
                  <a16:creationId xmlns:a16="http://schemas.microsoft.com/office/drawing/2014/main" id="{773280BA-847A-422F-8355-37A5429321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1200" y="4202113"/>
              <a:ext cx="1905000" cy="1371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91" name="Line 92">
              <a:extLst>
                <a:ext uri="{FF2B5EF4-FFF2-40B4-BE49-F238E27FC236}">
                  <a16:creationId xmlns:a16="http://schemas.microsoft.com/office/drawing/2014/main" id="{39DEE965-FFE9-4675-A06F-30C0974E68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4000" y="4583113"/>
              <a:ext cx="1676400" cy="1219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95" name="Line 96">
              <a:extLst>
                <a:ext uri="{FF2B5EF4-FFF2-40B4-BE49-F238E27FC236}">
                  <a16:creationId xmlns:a16="http://schemas.microsoft.com/office/drawing/2014/main" id="{76D35C3E-26F5-4398-B166-243727DCBE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400" y="4354513"/>
              <a:ext cx="1905000" cy="1371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593C791-596C-468F-A6EC-03BE57F08BA4}"/>
              </a:ext>
            </a:extLst>
          </p:cNvPr>
          <p:cNvGrpSpPr/>
          <p:nvPr/>
        </p:nvGrpSpPr>
        <p:grpSpPr>
          <a:xfrm>
            <a:off x="5745110" y="1976895"/>
            <a:ext cx="3097213" cy="2100195"/>
            <a:chOff x="5970587" y="1687513"/>
            <a:chExt cx="3097213" cy="210019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1ADD6F3-AEA8-4267-BF61-5D453B15A4C0}"/>
                </a:ext>
              </a:extLst>
            </p:cNvPr>
            <p:cNvGrpSpPr/>
            <p:nvPr/>
          </p:nvGrpSpPr>
          <p:grpSpPr>
            <a:xfrm>
              <a:off x="5970587" y="1687513"/>
              <a:ext cx="3097213" cy="2100195"/>
              <a:chOff x="5970587" y="1687513"/>
              <a:chExt cx="3097213" cy="2100195"/>
            </a:xfrm>
          </p:grpSpPr>
          <p:sp>
            <p:nvSpPr>
              <p:cNvPr id="25654" name="Line 55">
                <a:extLst>
                  <a:ext uri="{FF2B5EF4-FFF2-40B4-BE49-F238E27FC236}">
                    <a16:creationId xmlns:a16="http://schemas.microsoft.com/office/drawing/2014/main" id="{2B296795-80AA-4C00-8329-6E8CD7D901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24600" y="2068513"/>
                <a:ext cx="0" cy="1524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55" name="Oval 56">
                <a:extLst>
                  <a:ext uri="{FF2B5EF4-FFF2-40B4-BE49-F238E27FC236}">
                    <a16:creationId xmlns:a16="http://schemas.microsoft.com/office/drawing/2014/main" id="{01F0997D-9FA7-4981-BD9F-235DA33F9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467600" y="2144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56" name="Oval 57">
                <a:extLst>
                  <a:ext uri="{FF2B5EF4-FFF2-40B4-BE49-F238E27FC236}">
                    <a16:creationId xmlns:a16="http://schemas.microsoft.com/office/drawing/2014/main" id="{480BC61E-457E-430D-8B56-8ADFDC6FE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6629400" y="2982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57" name="Oval 58">
                <a:extLst>
                  <a:ext uri="{FF2B5EF4-FFF2-40B4-BE49-F238E27FC236}">
                    <a16:creationId xmlns:a16="http://schemas.microsoft.com/office/drawing/2014/main" id="{0A1B85EE-0B99-423B-A9C1-4CAA0EAC1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696200" y="2906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58" name="Oval 59">
                <a:extLst>
                  <a:ext uri="{FF2B5EF4-FFF2-40B4-BE49-F238E27FC236}">
                    <a16:creationId xmlns:a16="http://schemas.microsoft.com/office/drawing/2014/main" id="{EBC65713-C7A3-4DD8-A62A-1E89BF573F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8077200" y="2220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59" name="Oval 60">
                <a:extLst>
                  <a:ext uri="{FF2B5EF4-FFF2-40B4-BE49-F238E27FC236}">
                    <a16:creationId xmlns:a16="http://schemas.microsoft.com/office/drawing/2014/main" id="{B243E0C3-81E3-4868-A735-A7DA94F4C4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6934200" y="2220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0" name="Oval 61">
                <a:extLst>
                  <a:ext uri="{FF2B5EF4-FFF2-40B4-BE49-F238E27FC236}">
                    <a16:creationId xmlns:a16="http://schemas.microsoft.com/office/drawing/2014/main" id="{3B1A4808-F409-4DC5-BBFC-9479D11B3E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010400" y="3287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1" name="Oval 62">
                <a:extLst>
                  <a:ext uri="{FF2B5EF4-FFF2-40B4-BE49-F238E27FC236}">
                    <a16:creationId xmlns:a16="http://schemas.microsoft.com/office/drawing/2014/main" id="{8B4BE565-39A6-467C-BE33-B7131A77F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239000" y="2906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2" name="Oval 63">
                <a:extLst>
                  <a:ext uri="{FF2B5EF4-FFF2-40B4-BE49-F238E27FC236}">
                    <a16:creationId xmlns:a16="http://schemas.microsoft.com/office/drawing/2014/main" id="{EF019736-E290-41C2-A02B-D03516CD6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772400" y="22971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3" name="Oval 64">
                <a:extLst>
                  <a:ext uri="{FF2B5EF4-FFF2-40B4-BE49-F238E27FC236}">
                    <a16:creationId xmlns:a16="http://schemas.microsoft.com/office/drawing/2014/main" id="{125A7865-9BBA-4CF1-AFAE-539A9289B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239000" y="19161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4" name="Oval 65">
                <a:extLst>
                  <a:ext uri="{FF2B5EF4-FFF2-40B4-BE49-F238E27FC236}">
                    <a16:creationId xmlns:a16="http://schemas.microsoft.com/office/drawing/2014/main" id="{69B1CB60-0067-422A-A831-4B7FE1E92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6629400" y="26781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5" name="Oval 66">
                <a:extLst>
                  <a:ext uri="{FF2B5EF4-FFF2-40B4-BE49-F238E27FC236}">
                    <a16:creationId xmlns:a16="http://schemas.microsoft.com/office/drawing/2014/main" id="{10A74482-DB82-41CD-9F2E-0D54A68B0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6553200" y="2220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6" name="Oval 67">
                <a:extLst>
                  <a:ext uri="{FF2B5EF4-FFF2-40B4-BE49-F238E27FC236}">
                    <a16:creationId xmlns:a16="http://schemas.microsoft.com/office/drawing/2014/main" id="{10395232-2AAC-45C8-A8E8-52BB280ED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086600" y="2601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/>
                <a:endParaRPr lang="ko-KR" altLang="ko-KR" sz="2400" b="0" baseline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25667" name="Oval 68">
                <a:extLst>
                  <a:ext uri="{FF2B5EF4-FFF2-40B4-BE49-F238E27FC236}">
                    <a16:creationId xmlns:a16="http://schemas.microsoft.com/office/drawing/2014/main" id="{43F0C968-1B50-4A59-B71B-0DAA05240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8001000" y="2601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8" name="Oval 69">
                <a:extLst>
                  <a:ext uri="{FF2B5EF4-FFF2-40B4-BE49-F238E27FC236}">
                    <a16:creationId xmlns:a16="http://schemas.microsoft.com/office/drawing/2014/main" id="{9F9001B8-2831-4014-8034-AA520E4F2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467600" y="2525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69" name="Oval 70">
                <a:extLst>
                  <a:ext uri="{FF2B5EF4-FFF2-40B4-BE49-F238E27FC236}">
                    <a16:creationId xmlns:a16="http://schemas.microsoft.com/office/drawing/2014/main" id="{FBE80AA8-9188-4733-98C4-AFED6AC95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7696200" y="17637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70" name="Text Box 71">
                <a:extLst>
                  <a:ext uri="{FF2B5EF4-FFF2-40B4-BE49-F238E27FC236}">
                    <a16:creationId xmlns:a16="http://schemas.microsoft.com/office/drawing/2014/main" id="{5DD526D5-558F-49D0-9562-FA72A40C6A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970587" y="1973551"/>
                <a:ext cx="354013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ko-KR" sz="2000" baseline="0" dirty="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Y</a:t>
                </a:r>
              </a:p>
            </p:txBody>
          </p:sp>
          <p:sp>
            <p:nvSpPr>
              <p:cNvPr id="25672" name="Oval 73">
                <a:extLst>
                  <a:ext uri="{FF2B5EF4-FFF2-40B4-BE49-F238E27FC236}">
                    <a16:creationId xmlns:a16="http://schemas.microsoft.com/office/drawing/2014/main" id="{77C31003-6EBD-4110-995D-EC1B2ECE1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8534400" y="19923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73" name="Text Box 74">
                <a:extLst>
                  <a:ext uri="{FF2B5EF4-FFF2-40B4-BE49-F238E27FC236}">
                    <a16:creationId xmlns:a16="http://schemas.microsoft.com/office/drawing/2014/main" id="{88E86458-D786-47C4-A477-965D07ECF6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85994" y="3390833"/>
                <a:ext cx="354012" cy="3968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r>
                  <a:rPr lang="en-US" altLang="ko-KR" sz="2000" baseline="0" dirty="0">
                    <a:solidFill>
                      <a:schemeClr val="tx1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X</a:t>
                </a:r>
              </a:p>
            </p:txBody>
          </p:sp>
          <p:sp>
            <p:nvSpPr>
              <p:cNvPr id="25678" name="Oval 79">
                <a:extLst>
                  <a:ext uri="{FF2B5EF4-FFF2-40B4-BE49-F238E27FC236}">
                    <a16:creationId xmlns:a16="http://schemas.microsoft.com/office/drawing/2014/main" id="{71A5909D-94DE-4978-A66E-4E180FF5C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8382000" y="24495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79" name="Oval 80">
                <a:extLst>
                  <a:ext uri="{FF2B5EF4-FFF2-40B4-BE49-F238E27FC236}">
                    <a16:creationId xmlns:a16="http://schemas.microsoft.com/office/drawing/2014/main" id="{CF350CAC-2CB9-4965-859D-86204801E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4317620">
                <a:off x="8229600" y="1839913"/>
                <a:ext cx="228600" cy="228600"/>
              </a:xfrm>
              <a:prstGeom prst="ellipse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 baseline="-25000">
                    <a:solidFill>
                      <a:schemeClr val="hlink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endParaRPr lang="ko-KR" altLang="en-US">
                  <a:ea typeface="굴림" panose="020B0600000101010101" pitchFamily="50" charset="-127"/>
                </a:endParaRPr>
              </a:p>
            </p:txBody>
          </p:sp>
          <p:sp>
            <p:nvSpPr>
              <p:cNvPr id="25688" name="Line 89">
                <a:extLst>
                  <a:ext uri="{FF2B5EF4-FFF2-40B4-BE49-F238E27FC236}">
                    <a16:creationId xmlns:a16="http://schemas.microsoft.com/office/drawing/2014/main" id="{8B00C5D6-D4FE-4F2F-BD54-70BCB3EB2E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324600" y="1687513"/>
                <a:ext cx="1143000" cy="685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5689" name="Line 90">
                <a:extLst>
                  <a:ext uri="{FF2B5EF4-FFF2-40B4-BE49-F238E27FC236}">
                    <a16:creationId xmlns:a16="http://schemas.microsoft.com/office/drawing/2014/main" id="{8D24D5DA-8A41-471E-89EA-FA0FC83D9C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391400" y="2525713"/>
                <a:ext cx="1676400" cy="10668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5696" name="Line 97">
                <a:extLst>
                  <a:ext uri="{FF2B5EF4-FFF2-40B4-BE49-F238E27FC236}">
                    <a16:creationId xmlns:a16="http://schemas.microsoft.com/office/drawing/2014/main" id="{CA33A07F-2957-40E7-BA3A-06C932C0FA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53200" y="1839913"/>
                <a:ext cx="2057400" cy="129540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25671" name="Line 72">
              <a:extLst>
                <a:ext uri="{FF2B5EF4-FFF2-40B4-BE49-F238E27FC236}">
                  <a16:creationId xmlns:a16="http://schemas.microsoft.com/office/drawing/2014/main" id="{977CB695-FD60-43AD-97E2-C160D2E7DB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3592513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F3552EE4-F09B-455B-B199-4315AACC4047}"/>
              </a:ext>
            </a:extLst>
          </p:cNvPr>
          <p:cNvGrpSpPr/>
          <p:nvPr/>
        </p:nvGrpSpPr>
        <p:grpSpPr>
          <a:xfrm>
            <a:off x="5745110" y="4139006"/>
            <a:ext cx="3021013" cy="2098384"/>
            <a:chOff x="5970587" y="3897313"/>
            <a:chExt cx="3021013" cy="2098384"/>
          </a:xfrm>
        </p:grpSpPr>
        <p:sp>
          <p:nvSpPr>
            <p:cNvPr id="25638" name="Line 39">
              <a:extLst>
                <a:ext uri="{FF2B5EF4-FFF2-40B4-BE49-F238E27FC236}">
                  <a16:creationId xmlns:a16="http://schemas.microsoft.com/office/drawing/2014/main" id="{A70D2B6D-9B31-4F4A-9C94-D14653ACD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4354513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39" name="Oval 40">
              <a:extLst>
                <a:ext uri="{FF2B5EF4-FFF2-40B4-BE49-F238E27FC236}">
                  <a16:creationId xmlns:a16="http://schemas.microsoft.com/office/drawing/2014/main" id="{AE3901AB-5E6E-4EC0-9194-19593EEBD53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477000" y="4735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0" name="Oval 41">
              <a:extLst>
                <a:ext uri="{FF2B5EF4-FFF2-40B4-BE49-F238E27FC236}">
                  <a16:creationId xmlns:a16="http://schemas.microsoft.com/office/drawing/2014/main" id="{461A39C6-9E52-48C8-A023-9BD3FA66041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477000" y="4278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1" name="Oval 42">
              <a:extLst>
                <a:ext uri="{FF2B5EF4-FFF2-40B4-BE49-F238E27FC236}">
                  <a16:creationId xmlns:a16="http://schemas.microsoft.com/office/drawing/2014/main" id="{4812EC9C-16B5-4B1D-9A44-A3C21D66B0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934200" y="4887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2" name="Oval 43">
              <a:extLst>
                <a:ext uri="{FF2B5EF4-FFF2-40B4-BE49-F238E27FC236}">
                  <a16:creationId xmlns:a16="http://schemas.microsoft.com/office/drawing/2014/main" id="{24D929D8-82EE-4DE6-BCF2-969526042A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772400" y="5497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3" name="Oval 44">
              <a:extLst>
                <a:ext uri="{FF2B5EF4-FFF2-40B4-BE49-F238E27FC236}">
                  <a16:creationId xmlns:a16="http://schemas.microsoft.com/office/drawing/2014/main" id="{266909AC-0C82-4DC9-8197-ED4E0322FF7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629400" y="4964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4" name="Oval 45">
              <a:extLst>
                <a:ext uri="{FF2B5EF4-FFF2-40B4-BE49-F238E27FC236}">
                  <a16:creationId xmlns:a16="http://schemas.microsoft.com/office/drawing/2014/main" id="{FCCD7E9F-7565-44A0-AAC6-BB2226B71BF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15200" y="4354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5" name="Oval 46">
              <a:extLst>
                <a:ext uri="{FF2B5EF4-FFF2-40B4-BE49-F238E27FC236}">
                  <a16:creationId xmlns:a16="http://schemas.microsoft.com/office/drawing/2014/main" id="{DAA81FE5-762F-438E-ADBA-4E03C44739A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696200" y="5040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6" name="Oval 47">
              <a:extLst>
                <a:ext uri="{FF2B5EF4-FFF2-40B4-BE49-F238E27FC236}">
                  <a16:creationId xmlns:a16="http://schemas.microsoft.com/office/drawing/2014/main" id="{3DA112CC-F7CF-44F4-B280-1DB1B30A786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620000" y="4659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7" name="Oval 48">
              <a:extLst>
                <a:ext uri="{FF2B5EF4-FFF2-40B4-BE49-F238E27FC236}">
                  <a16:creationId xmlns:a16="http://schemas.microsoft.com/office/drawing/2014/main" id="{549F109B-4A2B-4688-8496-F1647334C3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15200" y="4659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48" name="Oval 49">
              <a:extLst>
                <a:ext uri="{FF2B5EF4-FFF2-40B4-BE49-F238E27FC236}">
                  <a16:creationId xmlns:a16="http://schemas.microsoft.com/office/drawing/2014/main" id="{1CBF8478-A240-4D1D-A0E5-AC89C5F12BB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6934200" y="44307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5649" name="Oval 50">
              <a:extLst>
                <a:ext uri="{FF2B5EF4-FFF2-40B4-BE49-F238E27FC236}">
                  <a16:creationId xmlns:a16="http://schemas.microsoft.com/office/drawing/2014/main" id="{9FEEDE83-2E16-4119-A9B7-ED22BE18401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924800" y="46593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50" name="Oval 51">
              <a:extLst>
                <a:ext uri="{FF2B5EF4-FFF2-40B4-BE49-F238E27FC236}">
                  <a16:creationId xmlns:a16="http://schemas.microsoft.com/office/drawing/2014/main" id="{96443AA7-DA25-433A-9AA3-CAEEAC07E88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391400" y="4964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51" name="Oval 52">
              <a:extLst>
                <a:ext uri="{FF2B5EF4-FFF2-40B4-BE49-F238E27FC236}">
                  <a16:creationId xmlns:a16="http://schemas.microsoft.com/office/drawing/2014/main" id="{A1B2F832-212C-4C76-A047-E97F70E4403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162800" y="5345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52" name="Text Box 53">
              <a:extLst>
                <a:ext uri="{FF2B5EF4-FFF2-40B4-BE49-F238E27FC236}">
                  <a16:creationId xmlns:a16="http://schemas.microsoft.com/office/drawing/2014/main" id="{FAA1CF6A-F16D-4ECA-9862-7A99A5218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0587" y="4263253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5653" name="Line 54">
              <a:extLst>
                <a:ext uri="{FF2B5EF4-FFF2-40B4-BE49-F238E27FC236}">
                  <a16:creationId xmlns:a16="http://schemas.microsoft.com/office/drawing/2014/main" id="{BC74C1D2-A3CF-495B-921F-0C9FC73D7F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5802313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5674" name="Text Box 75">
              <a:extLst>
                <a:ext uri="{FF2B5EF4-FFF2-40B4-BE49-F238E27FC236}">
                  <a16:creationId xmlns:a16="http://schemas.microsoft.com/office/drawing/2014/main" id="{7F15AB7C-AEDF-4C37-A94A-0DBAB80CED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02696" y="5598822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5680" name="Oval 81">
              <a:extLst>
                <a:ext uri="{FF2B5EF4-FFF2-40B4-BE49-F238E27FC236}">
                  <a16:creationId xmlns:a16="http://schemas.microsoft.com/office/drawing/2014/main" id="{162B26BA-622B-4D94-A8DB-9BD7EDB33C8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001000" y="51927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81" name="Oval 82">
              <a:extLst>
                <a:ext uri="{FF2B5EF4-FFF2-40B4-BE49-F238E27FC236}">
                  <a16:creationId xmlns:a16="http://schemas.microsoft.com/office/drawing/2014/main" id="{EC0A872C-A9ED-41F9-89F7-280211BBEEB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382000" y="4887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82" name="Oval 83">
              <a:extLst>
                <a:ext uri="{FF2B5EF4-FFF2-40B4-BE49-F238E27FC236}">
                  <a16:creationId xmlns:a16="http://schemas.microsoft.com/office/drawing/2014/main" id="{BBDB1428-C35D-4A82-B34A-CACCDA0AFAF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229600" y="45831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83" name="Oval 84">
              <a:extLst>
                <a:ext uri="{FF2B5EF4-FFF2-40B4-BE49-F238E27FC236}">
                  <a16:creationId xmlns:a16="http://schemas.microsoft.com/office/drawing/2014/main" id="{04AF7030-9097-4FF2-8538-3C5104055A3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8382000" y="52689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84" name="Oval 85">
              <a:extLst>
                <a:ext uri="{FF2B5EF4-FFF2-40B4-BE49-F238E27FC236}">
                  <a16:creationId xmlns:a16="http://schemas.microsoft.com/office/drawing/2014/main" id="{D6A5317C-7F3F-44C7-BA0A-3B88528F8ED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696200" y="4354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85" name="Oval 86">
              <a:extLst>
                <a:ext uri="{FF2B5EF4-FFF2-40B4-BE49-F238E27FC236}">
                  <a16:creationId xmlns:a16="http://schemas.microsoft.com/office/drawing/2014/main" id="{BAB754F5-A1BC-4D99-B2CB-D7D34A3BD5E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7010400" y="3973513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5692" name="Line 93">
              <a:extLst>
                <a:ext uri="{FF2B5EF4-FFF2-40B4-BE49-F238E27FC236}">
                  <a16:creationId xmlns:a16="http://schemas.microsoft.com/office/drawing/2014/main" id="{F37B9C03-9D25-4C0F-8E92-1E3A5C9C7A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7600" y="3897313"/>
              <a:ext cx="1524000" cy="1143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93" name="Line 94">
              <a:extLst>
                <a:ext uri="{FF2B5EF4-FFF2-40B4-BE49-F238E27FC236}">
                  <a16:creationId xmlns:a16="http://schemas.microsoft.com/office/drawing/2014/main" id="{EE82AEC9-1F97-4565-A92F-1295595E7C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4600" y="5116513"/>
              <a:ext cx="9906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5697" name="Line 98">
              <a:extLst>
                <a:ext uri="{FF2B5EF4-FFF2-40B4-BE49-F238E27FC236}">
                  <a16:creationId xmlns:a16="http://schemas.microsoft.com/office/drawing/2014/main" id="{40897EA1-40AF-4E95-AFDE-332479531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05600" y="4354513"/>
              <a:ext cx="1752600" cy="12954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25698" name="TextBox 101">
            <a:extLst>
              <a:ext uri="{FF2B5EF4-FFF2-40B4-BE49-F238E27FC236}">
                <a16:creationId xmlns:a16="http://schemas.microsoft.com/office/drawing/2014/main" id="{21D9ABCD-B324-41EC-BB24-DB6639AB07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9" y="401638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 defTabSz="842963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defTabSz="842963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pPr eaLnBrk="1" latinLnBrk="1" hangingPunct="1"/>
            <a:endParaRPr lang="en-US" altLang="ko-KR" sz="2400" b="0" baseline="0" dirty="0">
              <a:solidFill>
                <a:srgbClr val="000000"/>
              </a:solidFill>
              <a:latin typeface="맑은 고딕" panose="020B0503020000020004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9A651E2-0252-4DCA-AA21-FCA2E96F2B2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correlation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61" name="Rectangle 39">
            <a:extLst>
              <a:ext uri="{FF2B5EF4-FFF2-40B4-BE49-F238E27FC236}">
                <a16:creationId xmlns:a16="http://schemas.microsoft.com/office/drawing/2014/main" id="{C773639F-0F51-4825-A30E-73FDCE21C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1371600"/>
            <a:ext cx="8077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342" tIns="42672" rIns="85342" bIns="42672"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latinLnBrk="0" hangingPunct="1"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</a:pPr>
            <a:endParaRPr lang="ko-KR" altLang="ko-KR" sz="3200" b="0">
              <a:latin typeface="나눔바른고딕" panose="020B0603020101020101" pitchFamily="50" charset="-127"/>
              <a:ea typeface="굴림" panose="020B0600000101010101" pitchFamily="50" charset="-127"/>
            </a:endParaRPr>
          </a:p>
        </p:txBody>
      </p:sp>
      <p:sp>
        <p:nvSpPr>
          <p:cNvPr id="26662" name="Text Box 40">
            <a:extLst>
              <a:ext uri="{FF2B5EF4-FFF2-40B4-BE49-F238E27FC236}">
                <a16:creationId xmlns:a16="http://schemas.microsoft.com/office/drawing/2014/main" id="{49E604CF-1036-4B4B-B70B-B27EB1EF48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06144" y="1412720"/>
            <a:ext cx="2133600" cy="409575"/>
          </a:xfrm>
          <a:prstGeom prst="rect">
            <a:avLst/>
          </a:prstGeom>
          <a:solidFill>
            <a:srgbClr val="FDE0BD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1pPr>
            <a:lvl2pPr marL="742950" indent="-28575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2pPr>
            <a:lvl3pPr marL="11430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3pPr>
            <a:lvl4pPr marL="16002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4pPr>
            <a:lvl5pPr marL="2057400" indent="-228600"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 baseline="-25000">
                <a:solidFill>
                  <a:schemeClr val="hlink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ko-KR" sz="200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No relationship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28535CB-F9BC-4B6D-A6A6-39B442DD2B62}"/>
              </a:ext>
            </a:extLst>
          </p:cNvPr>
          <p:cNvGrpSpPr/>
          <p:nvPr/>
        </p:nvGrpSpPr>
        <p:grpSpPr>
          <a:xfrm>
            <a:off x="3371532" y="2337649"/>
            <a:ext cx="3002824" cy="1955471"/>
            <a:chOff x="3455987" y="2133600"/>
            <a:chExt cx="3002824" cy="1955471"/>
          </a:xfrm>
        </p:grpSpPr>
        <p:sp>
          <p:nvSpPr>
            <p:cNvPr id="26642" name="Line 20">
              <a:extLst>
                <a:ext uri="{FF2B5EF4-FFF2-40B4-BE49-F238E27FC236}">
                  <a16:creationId xmlns:a16="http://schemas.microsoft.com/office/drawing/2014/main" id="{E73E3AC5-B9E1-4B07-802F-242F793003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10000" y="2362200"/>
              <a:ext cx="0" cy="15240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3" name="Oval 21">
              <a:extLst>
                <a:ext uri="{FF2B5EF4-FFF2-40B4-BE49-F238E27FC236}">
                  <a16:creationId xmlns:a16="http://schemas.microsoft.com/office/drawing/2014/main" id="{F00D8AE7-8566-4A4D-A5BD-47CB53A6809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257800" y="2133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4" name="Oval 22">
              <a:extLst>
                <a:ext uri="{FF2B5EF4-FFF2-40B4-BE49-F238E27FC236}">
                  <a16:creationId xmlns:a16="http://schemas.microsoft.com/office/drawing/2014/main" id="{FC8BFC6D-03E1-426A-9F72-34F46F292A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962400" y="3048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5" name="Oval 23">
              <a:extLst>
                <a:ext uri="{FF2B5EF4-FFF2-40B4-BE49-F238E27FC236}">
                  <a16:creationId xmlns:a16="http://schemas.microsoft.com/office/drawing/2014/main" id="{24F69F3D-6338-453E-8495-0FA8B2F3EE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791200" y="3276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6" name="Oval 24">
              <a:extLst>
                <a:ext uri="{FF2B5EF4-FFF2-40B4-BE49-F238E27FC236}">
                  <a16:creationId xmlns:a16="http://schemas.microsoft.com/office/drawing/2014/main" id="{905F4CA0-DEEB-4F90-A268-6340ACE07D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943600" y="2590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7" name="Oval 25">
              <a:extLst>
                <a:ext uri="{FF2B5EF4-FFF2-40B4-BE49-F238E27FC236}">
                  <a16:creationId xmlns:a16="http://schemas.microsoft.com/office/drawing/2014/main" id="{C47362D3-D739-453D-8214-D37D4F53F8E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343400" y="3429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8" name="Oval 26">
              <a:extLst>
                <a:ext uri="{FF2B5EF4-FFF2-40B4-BE49-F238E27FC236}">
                  <a16:creationId xmlns:a16="http://schemas.microsoft.com/office/drawing/2014/main" id="{216073E7-1E64-4B78-B62B-49507B13BD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495800" y="2209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49" name="Oval 27">
              <a:extLst>
                <a:ext uri="{FF2B5EF4-FFF2-40B4-BE49-F238E27FC236}">
                  <a16:creationId xmlns:a16="http://schemas.microsoft.com/office/drawing/2014/main" id="{270EE1A1-9BAB-44D2-AB8E-A6347888CA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257800" y="2895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0" name="Oval 28">
              <a:extLst>
                <a:ext uri="{FF2B5EF4-FFF2-40B4-BE49-F238E27FC236}">
                  <a16:creationId xmlns:a16="http://schemas.microsoft.com/office/drawing/2014/main" id="{DB18189A-E77E-463A-9E79-7FB263B866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4102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1" name="Oval 29">
              <a:extLst>
                <a:ext uri="{FF2B5EF4-FFF2-40B4-BE49-F238E27FC236}">
                  <a16:creationId xmlns:a16="http://schemas.microsoft.com/office/drawing/2014/main" id="{5A4B56CA-650A-44BF-AD2E-0BCA779CD6D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867400" y="2286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2" name="Oval 30">
              <a:extLst>
                <a:ext uri="{FF2B5EF4-FFF2-40B4-BE49-F238E27FC236}">
                  <a16:creationId xmlns:a16="http://schemas.microsoft.com/office/drawing/2014/main" id="{12ADC5EC-93CE-4338-AC27-9143CF55511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953000" y="2438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3" name="Oval 31">
              <a:extLst>
                <a:ext uri="{FF2B5EF4-FFF2-40B4-BE49-F238E27FC236}">
                  <a16:creationId xmlns:a16="http://schemas.microsoft.com/office/drawing/2014/main" id="{CF20859D-3CEA-4354-99C6-64F2A3F099E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343400" y="3124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4" name="Oval 32">
              <a:extLst>
                <a:ext uri="{FF2B5EF4-FFF2-40B4-BE49-F238E27FC236}">
                  <a16:creationId xmlns:a16="http://schemas.microsoft.com/office/drawing/2014/main" id="{BE9AB62D-6F0E-443F-9F51-402E8B1F6FA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572000" y="2743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6655" name="Oval 33">
              <a:extLst>
                <a:ext uri="{FF2B5EF4-FFF2-40B4-BE49-F238E27FC236}">
                  <a16:creationId xmlns:a16="http://schemas.microsoft.com/office/drawing/2014/main" id="{73139229-FB3C-46CB-BFC5-941F022634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562600" y="3429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6" name="Oval 34">
              <a:extLst>
                <a:ext uri="{FF2B5EF4-FFF2-40B4-BE49-F238E27FC236}">
                  <a16:creationId xmlns:a16="http://schemas.microsoft.com/office/drawing/2014/main" id="{2DE6E241-E0FA-48C1-A29E-ED452CD445C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953000" y="2971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7" name="Oval 35">
              <a:extLst>
                <a:ext uri="{FF2B5EF4-FFF2-40B4-BE49-F238E27FC236}">
                  <a16:creationId xmlns:a16="http://schemas.microsoft.com/office/drawing/2014/main" id="{267301DD-BAB5-4D2A-91C8-B421400F8A8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724400" y="3276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58" name="Text Box 36">
              <a:extLst>
                <a:ext uri="{FF2B5EF4-FFF2-40B4-BE49-F238E27FC236}">
                  <a16:creationId xmlns:a16="http://schemas.microsoft.com/office/drawing/2014/main" id="{BC18CBDB-A6B4-49A6-994D-75AB0DE517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987" y="2282757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6659" name="Line 37">
              <a:extLst>
                <a:ext uri="{FF2B5EF4-FFF2-40B4-BE49-F238E27FC236}">
                  <a16:creationId xmlns:a16="http://schemas.microsoft.com/office/drawing/2014/main" id="{A93BEDF5-1553-4D1B-983C-C7BDA546BB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38862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60" name="Text Box 38">
              <a:extLst>
                <a:ext uri="{FF2B5EF4-FFF2-40B4-BE49-F238E27FC236}">
                  <a16:creationId xmlns:a16="http://schemas.microsoft.com/office/drawing/2014/main" id="{887DB987-782F-4100-A3FD-467AF9DE5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4799" y="3692196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6663" name="Oval 41">
              <a:extLst>
                <a:ext uri="{FF2B5EF4-FFF2-40B4-BE49-F238E27FC236}">
                  <a16:creationId xmlns:a16="http://schemas.microsoft.com/office/drawing/2014/main" id="{89D37BA9-742E-4DBB-9B4F-50CD74A3C40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038600" y="2667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64" name="Oval 42">
              <a:extLst>
                <a:ext uri="{FF2B5EF4-FFF2-40B4-BE49-F238E27FC236}">
                  <a16:creationId xmlns:a16="http://schemas.microsoft.com/office/drawing/2014/main" id="{2327208D-7306-4AFF-A659-731CE89E60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181600" y="3429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65" name="Oval 43">
              <a:extLst>
                <a:ext uri="{FF2B5EF4-FFF2-40B4-BE49-F238E27FC236}">
                  <a16:creationId xmlns:a16="http://schemas.microsoft.com/office/drawing/2014/main" id="{276A1A14-2259-4028-B9EC-598566BD5C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638800" y="2819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66" name="Line 44">
              <a:extLst>
                <a:ext uri="{FF2B5EF4-FFF2-40B4-BE49-F238E27FC236}">
                  <a16:creationId xmlns:a16="http://schemas.microsoft.com/office/drawing/2014/main" id="{989590BB-4550-4E12-BDC6-251F45D745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2400" y="2895600"/>
              <a:ext cx="2362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B3A5C83-6D98-4189-B6D7-CE8EC5DD1787}"/>
              </a:ext>
            </a:extLst>
          </p:cNvPr>
          <p:cNvGrpSpPr/>
          <p:nvPr/>
        </p:nvGrpSpPr>
        <p:grpSpPr>
          <a:xfrm>
            <a:off x="3368780" y="4643097"/>
            <a:ext cx="3008328" cy="1738313"/>
            <a:chOff x="3455987" y="4559367"/>
            <a:chExt cx="3008328" cy="1738313"/>
          </a:xfrm>
        </p:grpSpPr>
        <p:sp>
          <p:nvSpPr>
            <p:cNvPr id="26625" name="Line 3">
              <a:extLst>
                <a:ext uri="{FF2B5EF4-FFF2-40B4-BE49-F238E27FC236}">
                  <a16:creationId xmlns:a16="http://schemas.microsoft.com/office/drawing/2014/main" id="{C802E89B-7DFA-4731-A538-6AEEC84629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4648200"/>
              <a:ext cx="0" cy="144780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26" name="Oval 4">
              <a:extLst>
                <a:ext uri="{FF2B5EF4-FFF2-40B4-BE49-F238E27FC236}">
                  <a16:creationId xmlns:a16="http://schemas.microsoft.com/office/drawing/2014/main" id="{87E4D28B-AC81-4DCA-884C-95A43F81AB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867400" y="5181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27" name="Oval 5">
              <a:extLst>
                <a:ext uri="{FF2B5EF4-FFF2-40B4-BE49-F238E27FC236}">
                  <a16:creationId xmlns:a16="http://schemas.microsoft.com/office/drawing/2014/main" id="{FA0CBE26-93AB-4C73-B751-07EB79EF67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2672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28" name="Oval 6">
              <a:extLst>
                <a:ext uri="{FF2B5EF4-FFF2-40B4-BE49-F238E27FC236}">
                  <a16:creationId xmlns:a16="http://schemas.microsoft.com/office/drawing/2014/main" id="{542327A5-A989-4EBB-B36C-FDD9B927A57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791200" y="4953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29" name="Oval 7">
              <a:extLst>
                <a:ext uri="{FF2B5EF4-FFF2-40B4-BE49-F238E27FC236}">
                  <a16:creationId xmlns:a16="http://schemas.microsoft.com/office/drawing/2014/main" id="{BCA635F7-CE36-4C4C-8F02-5C633DAA5C1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495800" y="4876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0" name="Oval 8">
              <a:extLst>
                <a:ext uri="{FF2B5EF4-FFF2-40B4-BE49-F238E27FC236}">
                  <a16:creationId xmlns:a16="http://schemas.microsoft.com/office/drawing/2014/main" id="{963FC8D0-3265-4099-BB6F-4D9D38AE78F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410200" y="4876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1" name="Oval 9">
              <a:extLst>
                <a:ext uri="{FF2B5EF4-FFF2-40B4-BE49-F238E27FC236}">
                  <a16:creationId xmlns:a16="http://schemas.microsoft.com/office/drawing/2014/main" id="{0595D2AF-814E-4BC6-BCAC-CD2C269C324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5626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2" name="Oval 10">
              <a:extLst>
                <a:ext uri="{FF2B5EF4-FFF2-40B4-BE49-F238E27FC236}">
                  <a16:creationId xmlns:a16="http://schemas.microsoft.com/office/drawing/2014/main" id="{F4872381-9B94-4BD0-9B81-1C20153A917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800600" y="50292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3" name="Oval 11">
              <a:extLst>
                <a:ext uri="{FF2B5EF4-FFF2-40B4-BE49-F238E27FC236}">
                  <a16:creationId xmlns:a16="http://schemas.microsoft.com/office/drawing/2014/main" id="{63998633-C093-4EC7-B5A1-CF200D0C91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38862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4" name="Oval 12">
              <a:extLst>
                <a:ext uri="{FF2B5EF4-FFF2-40B4-BE49-F238E27FC236}">
                  <a16:creationId xmlns:a16="http://schemas.microsoft.com/office/drawing/2014/main" id="{CEF2FCB4-D85F-4E28-B42E-4DEBF271BF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114800" y="48768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5" name="Oval 13">
              <a:extLst>
                <a:ext uri="{FF2B5EF4-FFF2-40B4-BE49-F238E27FC236}">
                  <a16:creationId xmlns:a16="http://schemas.microsoft.com/office/drawing/2014/main" id="{5392BF48-1AC6-4B2B-8433-64B7A38C135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572000" y="51054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/>
              <a:endParaRPr lang="ko-KR" altLang="ko-KR" sz="2400" b="0" baseline="0">
                <a:solidFill>
                  <a:schemeClr val="tx1"/>
                </a:solidFill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6636" name="Oval 14">
              <a:extLst>
                <a:ext uri="{FF2B5EF4-FFF2-40B4-BE49-F238E27FC236}">
                  <a16:creationId xmlns:a16="http://schemas.microsoft.com/office/drawing/2014/main" id="{D005662B-A9C9-44F6-96BF-EF9C86D923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257800" y="5181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7" name="Oval 15">
              <a:extLst>
                <a:ext uri="{FF2B5EF4-FFF2-40B4-BE49-F238E27FC236}">
                  <a16:creationId xmlns:a16="http://schemas.microsoft.com/office/drawing/2014/main" id="{C1355917-7889-4E3C-B91F-56F0CFFAF4C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5029200" y="49530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8" name="Oval 16">
              <a:extLst>
                <a:ext uri="{FF2B5EF4-FFF2-40B4-BE49-F238E27FC236}">
                  <a16:creationId xmlns:a16="http://schemas.microsoft.com/office/drawing/2014/main" id="{697D3F03-C250-46D8-8126-58723AE5C9B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17620">
              <a:off x="4953000" y="5181600"/>
              <a:ext cx="228600" cy="22860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endParaRPr lang="ko-KR" altLang="en-US">
                <a:ea typeface="굴림" panose="020B0600000101010101" pitchFamily="50" charset="-127"/>
              </a:endParaRPr>
            </a:p>
          </p:txBody>
        </p:sp>
        <p:sp>
          <p:nvSpPr>
            <p:cNvPr id="26639" name="Text Box 17">
              <a:extLst>
                <a:ext uri="{FF2B5EF4-FFF2-40B4-BE49-F238E27FC236}">
                  <a16:creationId xmlns:a16="http://schemas.microsoft.com/office/drawing/2014/main" id="{3C867005-5B46-4522-8B35-9DCFA0143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55987" y="4559367"/>
              <a:ext cx="354013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Y</a:t>
              </a:r>
            </a:p>
          </p:txBody>
        </p:sp>
        <p:sp>
          <p:nvSpPr>
            <p:cNvPr id="26640" name="Line 18">
              <a:extLst>
                <a:ext uri="{FF2B5EF4-FFF2-40B4-BE49-F238E27FC236}">
                  <a16:creationId xmlns:a16="http://schemas.microsoft.com/office/drawing/2014/main" id="{E1A5F5B8-66B5-4FD7-9082-B786E0C55A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0000" y="6096000"/>
              <a:ext cx="228600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6641" name="Text Box 19">
              <a:extLst>
                <a:ext uri="{FF2B5EF4-FFF2-40B4-BE49-F238E27FC236}">
                  <a16:creationId xmlns:a16="http://schemas.microsoft.com/office/drawing/2014/main" id="{9F1AAC4A-94CF-4F48-B323-E2F610645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10303" y="5900805"/>
              <a:ext cx="354012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 baseline="-25000">
                  <a:solidFill>
                    <a:schemeClr val="hlink"/>
                  </a:solidFill>
                  <a:latin typeface="Times New Roman" panose="02020603050405020304" pitchFamily="18" charset="0"/>
                </a:defRPr>
              </a:lvl9pPr>
            </a:lstStyle>
            <a:p>
              <a:r>
                <a:rPr lang="en-US" altLang="ko-KR" sz="2000" baseline="0" dirty="0">
                  <a:solidFill>
                    <a:schemeClr val="tx1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X</a:t>
              </a:r>
            </a:p>
          </p:txBody>
        </p:sp>
        <p:sp>
          <p:nvSpPr>
            <p:cNvPr id="26667" name="Line 45">
              <a:extLst>
                <a:ext uri="{FF2B5EF4-FFF2-40B4-BE49-F238E27FC236}">
                  <a16:creationId xmlns:a16="http://schemas.microsoft.com/office/drawing/2014/main" id="{EE5D740D-1361-448C-8A6F-61C605BA2B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200" y="5181600"/>
              <a:ext cx="236220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154357D-8BD3-43AE-A208-393229DACAF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Linear correlation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850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Box 4">
            <a:extLst>
              <a:ext uri="{FF2B5EF4-FFF2-40B4-BE49-F238E27FC236}">
                <a16:creationId xmlns:a16="http://schemas.microsoft.com/office/drawing/2014/main" id="{B50A5318-89CA-4ED5-A854-33D452D0B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996" y="1263000"/>
            <a:ext cx="4696064" cy="5027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분산 처리 </a:t>
            </a: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– Unified programming model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Apache Spark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Apache </a:t>
            </a:r>
            <a:r>
              <a:rPr lang="en-US" altLang="ko-KR" sz="1800" dirty="0" err="1">
                <a:latin typeface="+mn-ea"/>
                <a:ea typeface="+mn-ea"/>
                <a:cs typeface="Arial" panose="020B0604020202020204" pitchFamily="34" charset="0"/>
              </a:rPr>
              <a:t>Flink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Apache Beam</a:t>
            </a: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검색 엔진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+mn-ea"/>
                <a:ea typeface="+mn-ea"/>
                <a:cs typeface="Arial" panose="020B0604020202020204" pitchFamily="34" charset="0"/>
              </a:rPr>
              <a:t>ElasticSearch</a:t>
            </a: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(ELK)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+mn-ea"/>
                <a:ea typeface="+mn-ea"/>
                <a:cs typeface="Arial" panose="020B0604020202020204" pitchFamily="34" charset="0"/>
              </a:rPr>
              <a:t>Solr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데이터 수집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Apache Kafka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ea"/>
                <a:ea typeface="+mn-ea"/>
                <a:cs typeface="Arial" panose="020B0604020202020204" pitchFamily="34" charset="0"/>
              </a:rPr>
              <a:t>Apache </a:t>
            </a:r>
            <a:r>
              <a:rPr lang="en-US" altLang="en-US" sz="1800" dirty="0" err="1">
                <a:latin typeface="+mn-ea"/>
                <a:ea typeface="+mn-ea"/>
                <a:cs typeface="Arial" panose="020B0604020202020204" pitchFamily="34" charset="0"/>
              </a:rPr>
              <a:t>Nifi</a:t>
            </a:r>
            <a:endParaRPr lang="en-US" altLang="en-US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latin typeface="+mn-ea"/>
                <a:ea typeface="+mn-ea"/>
                <a:cs typeface="Arial" panose="020B0604020202020204" pitchFamily="34" charset="0"/>
              </a:rPr>
              <a:t>StreamSets</a:t>
            </a:r>
            <a:endParaRPr lang="en-US" altLang="en-US" sz="18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29699" name="TextBox 4">
            <a:extLst>
              <a:ext uri="{FF2B5EF4-FFF2-40B4-BE49-F238E27FC236}">
                <a16:creationId xmlns:a16="http://schemas.microsoft.com/office/drawing/2014/main" id="{6A6D0617-5493-4152-83F1-E721882D5D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367" y="1263000"/>
            <a:ext cx="4250293" cy="4614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데이터 저장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Cloud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NoSQL</a:t>
            </a: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Machine</a:t>
            </a: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Azure ML Studio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Amazon Machine 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H2O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Deep</a:t>
            </a:r>
            <a:r>
              <a:rPr lang="ko-KR" altLang="en-US" sz="18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latin typeface="+mn-ea"/>
                <a:ea typeface="+mn-ea"/>
                <a:cs typeface="Arial" panose="020B0604020202020204" pitchFamily="34" charset="0"/>
              </a:rPr>
              <a:t>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800" dirty="0" err="1">
                <a:latin typeface="+mn-ea"/>
                <a:ea typeface="+mn-ea"/>
                <a:cs typeface="Arial" panose="020B0604020202020204" pitchFamily="34" charset="0"/>
              </a:rPr>
              <a:t>Tensorflow</a:t>
            </a:r>
            <a:endParaRPr lang="en-US" altLang="ko-KR" sz="18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>
                <a:latin typeface="+mn-ea"/>
                <a:ea typeface="+mn-ea"/>
                <a:cs typeface="Arial" panose="020B0604020202020204" pitchFamily="34" charset="0"/>
              </a:rPr>
              <a:t>Caffe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1800" dirty="0" err="1">
                <a:latin typeface="+mn-ea"/>
                <a:ea typeface="+mn-ea"/>
                <a:cs typeface="Arial" panose="020B0604020202020204" pitchFamily="34" charset="0"/>
              </a:rPr>
              <a:t>Keras</a:t>
            </a:r>
            <a:endParaRPr lang="en-US" altLang="en-US" sz="18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06839F-8BED-437C-A4C4-FD24EF9995A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Trends -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도구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그림 1">
            <a:extLst>
              <a:ext uri="{FF2B5EF4-FFF2-40B4-BE49-F238E27FC236}">
                <a16:creationId xmlns:a16="http://schemas.microsoft.com/office/drawing/2014/main" id="{57CFE406-A1E1-4C86-8FA8-6FF540022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67" y="1448290"/>
            <a:ext cx="8729793" cy="3961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DE4CD6-AA0B-47DF-906B-D364F4C8ABC5}"/>
              </a:ext>
            </a:extLst>
          </p:cNvPr>
          <p:cNvSpPr txBox="1"/>
          <p:nvPr/>
        </p:nvSpPr>
        <p:spPr>
          <a:xfrm>
            <a:off x="3731573" y="5523686"/>
            <a:ext cx="5614037" cy="3023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365" i="1" dirty="0">
                <a:solidFill>
                  <a:schemeClr val="tx1">
                    <a:lumMod val="50000"/>
                    <a:lumOff val="50000"/>
                  </a:schemeClr>
                </a:solidFill>
                <a:ea typeface="나눔고딕" panose="020D0604000000000000" pitchFamily="50" charset="-127"/>
                <a:cs typeface="Arial" panose="020B0604020202020204" pitchFamily="34" charset="0"/>
                <a:hlinkClick r:id="rId3"/>
              </a:rPr>
              <a:t>http://dai-global-developments.com/articles/disruption-for-good/</a:t>
            </a:r>
            <a:endParaRPr lang="ko-KR" altLang="en-US" sz="1365" i="1" dirty="0">
              <a:solidFill>
                <a:schemeClr val="tx1">
                  <a:lumMod val="50000"/>
                  <a:lumOff val="50000"/>
                </a:schemeClr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DB78E7-7B72-4A12-8BB2-15F94E1114C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Trends –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분석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ata scienceì ëí ì´ë¯¸ì§ ê²ìê²°ê³¼">
            <a:extLst>
              <a:ext uri="{FF2B5EF4-FFF2-40B4-BE49-F238E27FC236}">
                <a16:creationId xmlns:a16="http://schemas.microsoft.com/office/drawing/2014/main" id="{DE2FFEFA-955A-4677-A31C-593D76CE7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462648"/>
            <a:ext cx="9074150" cy="452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270818-E11C-4C26-BC90-ECE68269394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Science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69538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BD88B0BC-28EC-4FEE-938D-8939A213A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140" y="1052670"/>
            <a:ext cx="7772400" cy="555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31006E-4746-4B78-85CF-6BBF17DC88B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표현 방법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303232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Box 4">
            <a:extLst>
              <a:ext uri="{FF2B5EF4-FFF2-40B4-BE49-F238E27FC236}">
                <a16:creationId xmlns:a16="http://schemas.microsoft.com/office/drawing/2014/main" id="{AC2913DC-5EFD-45AA-8592-CF97425FD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370" y="1484730"/>
            <a:ext cx="9302418" cy="374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Data science is the building of software products whose core functionality relies on applying statistical or machine learning methods to data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다양한 분야에 지식을 가지고 있어야 함 </a:t>
            </a:r>
            <a:endParaRPr lang="en-US" altLang="ko-KR" sz="160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Mathematics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Statistics and probability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Computer programming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Machine learning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Big data and data warehousing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  <a:ea typeface="+mn-ea"/>
                <a:cs typeface="Arial" panose="020B0604020202020204" pitchFamily="34" charset="0"/>
              </a:rPr>
              <a:t>Pattern recognition </a:t>
            </a:r>
            <a:r>
              <a:rPr lang="ko-KR" altLang="en-US" sz="160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endParaRPr lang="en-US" altLang="en-US" sz="160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913EF-201C-46AE-B12F-CF2A773DD3F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Scientist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data engineer">
            <a:extLst>
              <a:ext uri="{FF2B5EF4-FFF2-40B4-BE49-F238E27FC236}">
                <a16:creationId xmlns:a16="http://schemas.microsoft.com/office/drawing/2014/main" id="{538996F0-8B87-45A8-A4CB-C2AB589AF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70" y="1484731"/>
            <a:ext cx="7880859" cy="4392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9749-C3F5-4A8C-B84D-3BB0359ABE9E}"/>
              </a:ext>
            </a:extLst>
          </p:cNvPr>
          <p:cNvSpPr/>
          <p:nvPr/>
        </p:nvSpPr>
        <p:spPr>
          <a:xfrm>
            <a:off x="3656820" y="5949350"/>
            <a:ext cx="5204609" cy="25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73" i="1" dirty="0">
                <a:solidFill>
                  <a:schemeClr val="bg1">
                    <a:lumMod val="50000"/>
                  </a:schemeClr>
                </a:solidFill>
              </a:rPr>
              <a:t>https://www.datacamp.com/community/blog/data-scientist-vs-data-engineer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9A9985-D735-41D9-A219-5924D08CF2C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Scientist vs. Data Engineer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3CB9749-C3F5-4A8C-B84D-3BB0359ABE9E}"/>
              </a:ext>
            </a:extLst>
          </p:cNvPr>
          <p:cNvSpPr/>
          <p:nvPr/>
        </p:nvSpPr>
        <p:spPr>
          <a:xfrm>
            <a:off x="2792700" y="6195977"/>
            <a:ext cx="5353438" cy="257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73" i="1" dirty="0">
                <a:solidFill>
                  <a:schemeClr val="bg1">
                    <a:lumMod val="50000"/>
                  </a:schemeClr>
                </a:solidFill>
              </a:rPr>
              <a:t>https://www.datacamp.com/community/blog/data-scientist-vs-data-engineer</a:t>
            </a:r>
          </a:p>
        </p:txBody>
      </p:sp>
      <p:pic>
        <p:nvPicPr>
          <p:cNvPr id="35843" name="Picture 2" descr="data science vs data engineering">
            <a:extLst>
              <a:ext uri="{FF2B5EF4-FFF2-40B4-BE49-F238E27FC236}">
                <a16:creationId xmlns:a16="http://schemas.microsoft.com/office/drawing/2014/main" id="{E0D8BA13-E6FB-4F30-8064-F5CD24E6B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223367"/>
            <a:ext cx="6536413" cy="4940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E0C0F-079B-4F65-8E15-46A0FA9EAEF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Scientist vs. Data Engineer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tatistics — A Machine Learning Essential | by Navdeep Singh | codeburst">
            <a:extLst>
              <a:ext uri="{FF2B5EF4-FFF2-40B4-BE49-F238E27FC236}">
                <a16:creationId xmlns:a16="http://schemas.microsoft.com/office/drawing/2014/main" id="{C5FE2049-2081-442A-B08E-C1FD96B52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50" y="1527447"/>
            <a:ext cx="4953000" cy="417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he Next Frontier - Data Science — Analytics Training Institute">
            <a:extLst>
              <a:ext uri="{FF2B5EF4-FFF2-40B4-BE49-F238E27FC236}">
                <a16:creationId xmlns:a16="http://schemas.microsoft.com/office/drawing/2014/main" id="{675A61AD-98F1-42E4-B207-D95E8F07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030" y="1988800"/>
            <a:ext cx="3980285" cy="3744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56762A-8CE2-4BFD-A0C7-C002C843F12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Machine Learning vs. Data Science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107971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대각선 방향의 모서리가 둥근 사각형 71">
            <a:extLst>
              <a:ext uri="{FF2B5EF4-FFF2-40B4-BE49-F238E27FC236}">
                <a16:creationId xmlns:a16="http://schemas.microsoft.com/office/drawing/2014/main" id="{D7ABE070-89EF-4654-BCC5-415187A7408B}"/>
              </a:ext>
            </a:extLst>
          </p:cNvPr>
          <p:cNvSpPr/>
          <p:nvPr/>
        </p:nvSpPr>
        <p:spPr>
          <a:xfrm flipH="1">
            <a:off x="513732" y="1394604"/>
            <a:ext cx="4399130" cy="412268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57150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30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연속 데이터 유형의 경우에는 평균이나 표준편차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범주형 데이터 유형의 경우에는 빈도나 퍼센티지 등과 같은 자료 요약</a:t>
            </a:r>
          </a:p>
        </p:txBody>
      </p:sp>
      <p:sp>
        <p:nvSpPr>
          <p:cNvPr id="9" name="직각 삼각형 8">
            <a:extLst>
              <a:ext uri="{FF2B5EF4-FFF2-40B4-BE49-F238E27FC236}">
                <a16:creationId xmlns:a16="http://schemas.microsoft.com/office/drawing/2014/main" id="{BA9E6DBD-0F43-481F-B756-2A83B8494F52}"/>
              </a:ext>
            </a:extLst>
          </p:cNvPr>
          <p:cNvSpPr/>
          <p:nvPr/>
        </p:nvSpPr>
        <p:spPr>
          <a:xfrm rot="5400000">
            <a:off x="530548" y="1389399"/>
            <a:ext cx="516380" cy="538402"/>
          </a:xfrm>
          <a:prstGeom prst="rtTriangle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 b="0" dirty="0">
              <a:solidFill>
                <a:prstClr val="white"/>
              </a:solidFill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A7540FE-149C-4C97-A4A9-2B6C88B63DF3}"/>
              </a:ext>
            </a:extLst>
          </p:cNvPr>
          <p:cNvSpPr/>
          <p:nvPr/>
        </p:nvSpPr>
        <p:spPr>
          <a:xfrm>
            <a:off x="1610511" y="5733320"/>
            <a:ext cx="2048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E5D70"/>
                </a:solidFill>
                <a:latin typeface="+mn-ea"/>
                <a:ea typeface="+mn-ea"/>
              </a:rPr>
              <a:t>기술 통계학</a:t>
            </a:r>
            <a:endParaRPr lang="ko-KR" altLang="en-US" dirty="0">
              <a:solidFill>
                <a:srgbClr val="4E5D70"/>
              </a:solidFill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3E65105-61EC-4F44-9DDD-F86D0DD57DC8}"/>
              </a:ext>
            </a:extLst>
          </p:cNvPr>
          <p:cNvSpPr/>
          <p:nvPr/>
        </p:nvSpPr>
        <p:spPr>
          <a:xfrm>
            <a:off x="521471" y="1402345"/>
            <a:ext cx="4152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+mn-ea"/>
                <a:ea typeface="+mn-ea"/>
              </a:rPr>
              <a:t>A</a:t>
            </a:r>
            <a:r>
              <a:rPr lang="ko-KR" altLang="en-US" sz="1400" dirty="0">
                <a:solidFill>
                  <a:prstClr val="white"/>
                </a:solidFill>
                <a:latin typeface="+mn-ea"/>
                <a:ea typeface="+mn-ea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34" name="대각선 방향의 모서리가 둥근 사각형 71">
            <a:extLst>
              <a:ext uri="{FF2B5EF4-FFF2-40B4-BE49-F238E27FC236}">
                <a16:creationId xmlns:a16="http://schemas.microsoft.com/office/drawing/2014/main" id="{90115B3C-B4BF-4DF1-9949-35096F06437C}"/>
              </a:ext>
            </a:extLst>
          </p:cNvPr>
          <p:cNvSpPr/>
          <p:nvPr/>
        </p:nvSpPr>
        <p:spPr>
          <a:xfrm flipH="1">
            <a:off x="5015720" y="1394604"/>
            <a:ext cx="4399130" cy="4122686"/>
          </a:xfrm>
          <a:prstGeom prst="round2DiagRect">
            <a:avLst>
              <a:gd name="adj1" fmla="val 23031"/>
              <a:gd name="adj2" fmla="val 0"/>
            </a:avLst>
          </a:prstGeom>
          <a:solidFill>
            <a:schemeClr val="bg1"/>
          </a:solidFill>
          <a:ln w="57150">
            <a:solidFill>
              <a:srgbClr val="4E5D7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50000"/>
              </a:lnSpc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많은 경우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전체 자료를 수집하는 것은 불가능하기 때문에 표본이라 불리는 일부 자료를 수집한 후 전체 모집단에 관한 결론을 유추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추론은 가설 검정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수치의 특성 계산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데이터 내 상관관계 등을 통해 이루어 짐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4FC67E-522A-41FB-B0C3-E488F3A69C43}"/>
              </a:ext>
            </a:extLst>
          </p:cNvPr>
          <p:cNvSpPr/>
          <p:nvPr/>
        </p:nvSpPr>
        <p:spPr>
          <a:xfrm>
            <a:off x="6504790" y="5733320"/>
            <a:ext cx="2048428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4E5D70"/>
                </a:solidFill>
                <a:latin typeface="+mn-ea"/>
                <a:ea typeface="+mn-ea"/>
              </a:rPr>
              <a:t>추론 통계학</a:t>
            </a:r>
            <a:endParaRPr lang="ko-KR" altLang="en-US" dirty="0">
              <a:solidFill>
                <a:srgbClr val="4E5D70"/>
              </a:solidFill>
              <a:latin typeface="+mn-ea"/>
              <a:ea typeface="+mn-ea"/>
            </a:endParaRPr>
          </a:p>
        </p:txBody>
      </p:sp>
      <p:sp>
        <p:nvSpPr>
          <p:cNvPr id="37" name="직각 삼각형 36">
            <a:extLst>
              <a:ext uri="{FF2B5EF4-FFF2-40B4-BE49-F238E27FC236}">
                <a16:creationId xmlns:a16="http://schemas.microsoft.com/office/drawing/2014/main" id="{8EF0DABD-2D2F-4B4F-8894-4F4ADBA3CABB}"/>
              </a:ext>
            </a:extLst>
          </p:cNvPr>
          <p:cNvSpPr/>
          <p:nvPr/>
        </p:nvSpPr>
        <p:spPr>
          <a:xfrm rot="5400000">
            <a:off x="5014209" y="1401921"/>
            <a:ext cx="444372" cy="441349"/>
          </a:xfrm>
          <a:prstGeom prst="rtTriangle">
            <a:avLst/>
          </a:prstGeom>
          <a:solidFill>
            <a:srgbClr val="4E5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13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2B46324-D522-4389-9237-0D51631886AF}"/>
              </a:ext>
            </a:extLst>
          </p:cNvPr>
          <p:cNvSpPr/>
          <p:nvPr/>
        </p:nvSpPr>
        <p:spPr>
          <a:xfrm>
            <a:off x="5017655" y="1392983"/>
            <a:ext cx="362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white"/>
                </a:solidFill>
                <a:latin typeface="+mn-ea"/>
                <a:ea typeface="+mn-ea"/>
              </a:rPr>
              <a:t>B</a:t>
            </a:r>
            <a:r>
              <a:rPr lang="ko-KR" altLang="en-US" sz="1400" dirty="0">
                <a:solidFill>
                  <a:prstClr val="white"/>
                </a:solidFill>
                <a:latin typeface="+mn-ea"/>
                <a:ea typeface="+mn-ea"/>
              </a:rPr>
              <a:t> </a:t>
            </a:r>
            <a:endParaRPr lang="ko-KR" altLang="en-US" sz="1400" dirty="0"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1CF5C0-786D-41CB-A1B7-14CBC15A1F0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통계학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139879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eep_learning_icons_r5_png-jpg">
            <a:extLst>
              <a:ext uri="{FF2B5EF4-FFF2-40B4-BE49-F238E27FC236}">
                <a16:creationId xmlns:a16="http://schemas.microsoft.com/office/drawing/2014/main" id="{C4B7C839-DCC0-420F-B8D9-88B6D04A4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70" y="797547"/>
            <a:ext cx="8265460" cy="526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FE825F5-002D-44FE-9E6A-653939DE4F43}"/>
              </a:ext>
            </a:extLst>
          </p:cNvPr>
          <p:cNvSpPr/>
          <p:nvPr/>
        </p:nvSpPr>
        <p:spPr>
          <a:xfrm>
            <a:off x="1136470" y="5975780"/>
            <a:ext cx="76330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</a:rPr>
              <a:t>https://blogs.nvidia.com/blog/2016/07/29/whats-difference-artificial-intelligence-machine-learning-deep-learning-ai/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15E87-CFCE-4329-849C-D068BD7F3C76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 vs. Machine Learning vs. Deep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130358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Content Placeholder 2"/>
          <p:cNvSpPr>
            <a:spLocks noGrp="1"/>
          </p:cNvSpPr>
          <p:nvPr>
            <p:ph type="body" sz="quarter" idx="4294967295"/>
          </p:nvPr>
        </p:nvSpPr>
        <p:spPr>
          <a:xfrm>
            <a:off x="412750" y="1123950"/>
            <a:ext cx="8664575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인공 지능의 한 분야로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컴퓨터가 학습할 수 있도록 하는 알고리즘과 기술을 개발하는 분야</a:t>
            </a:r>
          </a:p>
          <a:p>
            <a:pPr lvl="1"/>
            <a:r>
              <a:rPr lang="ko-KR" altLang="en-US" sz="1800" dirty="0">
                <a:latin typeface="+mn-ea"/>
              </a:rPr>
              <a:t>의사결정나무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연관규칙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인공신경망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754275" y="2819400"/>
            <a:ext cx="8231285" cy="2922400"/>
            <a:chOff x="310164" y="2819400"/>
            <a:chExt cx="8231285" cy="2922400"/>
          </a:xfrm>
        </p:grpSpPr>
        <p:sp>
          <p:nvSpPr>
            <p:cNvPr id="18" name="TextBox 17"/>
            <p:cNvSpPr txBox="1"/>
            <p:nvPr/>
          </p:nvSpPr>
          <p:spPr>
            <a:xfrm>
              <a:off x="5426494" y="2852920"/>
              <a:ext cx="31149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연관규칙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: “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맥주 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 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기저귀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Wingdings" pitchFamily="2" charset="2"/>
                </a:rPr>
                <a:t>”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4787901" y="3657601"/>
              <a:ext cx="2259806" cy="684213"/>
            </a:xfrm>
            <a:prstGeom prst="wedgeRoundRectCallout">
              <a:avLst>
                <a:gd name="adj1" fmla="val -41984"/>
                <a:gd name="adj2" fmla="val 164204"/>
                <a:gd name="adj3" fmla="val 16667"/>
              </a:avLst>
            </a:prstGeom>
            <a:solidFill>
              <a:srgbClr val="99CC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cxnSp>
          <p:nvCxnSpPr>
            <p:cNvPr id="20" name="직선 연결선 19"/>
            <p:cNvCxnSpPr/>
            <p:nvPr/>
          </p:nvCxnSpPr>
          <p:spPr>
            <a:xfrm flipH="1">
              <a:off x="2561372" y="4691199"/>
              <a:ext cx="1095507" cy="550862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3656878" y="4691200"/>
              <a:ext cx="1336279" cy="465137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 flipH="1">
              <a:off x="1242292" y="3765686"/>
              <a:ext cx="1222772" cy="42545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/>
            <p:cNvCxnSpPr/>
            <p:nvPr/>
          </p:nvCxnSpPr>
          <p:spPr>
            <a:xfrm>
              <a:off x="2465064" y="3765686"/>
              <a:ext cx="1191815" cy="425450"/>
            </a:xfrm>
            <a:prstGeom prst="line">
              <a:avLst/>
            </a:prstGeom>
            <a:ln w="19050">
              <a:solidFill>
                <a:srgbClr val="006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4787901" y="3657600"/>
              <a:ext cx="2211652" cy="682625"/>
            </a:xfrm>
            <a:prstGeom prst="rect">
              <a:avLst/>
            </a:prstGeom>
            <a:noFill/>
            <a:ln w="15875" cap="rnd">
              <a:noFill/>
            </a:ln>
            <a:effectLst/>
          </p:spPr>
          <p:txBody>
            <a:bodyPr lIns="81043" tIns="40522" rIns="81043" bIns="40522" anchor="ctr">
              <a:spAutoFit/>
            </a:bodyPr>
            <a:lstStyle/>
            <a:p>
              <a:pPr marL="0" marR="0" lvl="0" indent="0" algn="l" defTabSz="68540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“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사고는 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도 이하로 기온   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l" defTabSz="68540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낮은 날 외곽지역에서 </a:t>
              </a:r>
              <a:endParaRPr kumimoji="0" lang="en-US" altLang="ko-KR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  <a:p>
              <a:pPr marL="0" marR="0" lvl="0" indent="0" algn="l" defTabSz="685408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0" lang="ko-KR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발생가능성 높다</a:t>
              </a:r>
              <a:r>
                <a:rPr kumimoji="0" lang="en-US" altLang="ko-KR" sz="13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”</a:t>
              </a:r>
              <a:endParaRPr kumimoji="0" lang="ko-KR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1531588" y="3265582"/>
              <a:ext cx="1865794" cy="500493"/>
            </a:xfrm>
            <a:prstGeom prst="roundRect">
              <a:avLst>
                <a:gd name="adj" fmla="val 30000"/>
              </a:avLst>
            </a:prstGeom>
            <a:solidFill>
              <a:srgbClr val="006600"/>
            </a:solidFill>
            <a:ln>
              <a:solidFill>
                <a:schemeClr val="bg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사고 가능성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?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 1%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10164" y="4191001"/>
              <a:ext cx="1865794" cy="500493"/>
            </a:xfrm>
            <a:prstGeom prst="roundRect">
              <a:avLst>
                <a:gd name="adj" fmla="val 30000"/>
              </a:avLst>
            </a:prstGeom>
            <a:solidFill>
              <a:srgbClr val="006600"/>
            </a:solidFill>
            <a:ln>
              <a:solidFill>
                <a:schemeClr val="bg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중심가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0.2%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2724150" y="4191001"/>
              <a:ext cx="1865794" cy="500493"/>
            </a:xfrm>
            <a:prstGeom prst="roundRect">
              <a:avLst>
                <a:gd name="adj" fmla="val 30000"/>
              </a:avLst>
            </a:prstGeom>
            <a:solidFill>
              <a:srgbClr val="006600"/>
            </a:solidFill>
            <a:ln>
              <a:solidFill>
                <a:schemeClr val="bg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외곽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2%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627755" y="5241307"/>
              <a:ext cx="1865794" cy="500493"/>
            </a:xfrm>
            <a:prstGeom prst="roundRect">
              <a:avLst>
                <a:gd name="adj" fmla="val 30000"/>
              </a:avLst>
            </a:prstGeom>
            <a:solidFill>
              <a:srgbClr val="006600"/>
            </a:solidFill>
            <a:ln>
              <a:solidFill>
                <a:schemeClr val="bg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기온 높음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0.4%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4032131" y="5223552"/>
              <a:ext cx="1865794" cy="500493"/>
            </a:xfrm>
            <a:prstGeom prst="roundRect">
              <a:avLst>
                <a:gd name="adj" fmla="val 30000"/>
              </a:avLst>
            </a:prstGeom>
            <a:solidFill>
              <a:srgbClr val="006600"/>
            </a:solidFill>
            <a:ln>
              <a:solidFill>
                <a:schemeClr val="bg1"/>
              </a:solidFill>
            </a:ln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기온 </a:t>
              </a: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5</a:t>
              </a:r>
              <a:r>
                <a:rPr kumimoji="1" lang="ko-KR" altLang="en-US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도 이하</a:t>
              </a:r>
              <a:endPara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cs typeface="+mn-cs"/>
                </a:rPr>
                <a:t>5.7%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81974" y="28194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의사결정나무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5A72354-79C5-4719-96DC-D0DECA87CF4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Machine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25362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8" descr="http://sanghyukchun.github.io/images/post/57-2.png">
            <a:extLst>
              <a:ext uri="{FF2B5EF4-FFF2-40B4-BE49-F238E27FC236}">
                <a16:creationId xmlns:a16="http://schemas.microsoft.com/office/drawing/2014/main" id="{7658D07B-45DC-4A70-9884-BD5F4FAE0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660" y="4005080"/>
            <a:ext cx="5948244" cy="2423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그림 3">
            <a:extLst>
              <a:ext uri="{FF2B5EF4-FFF2-40B4-BE49-F238E27FC236}">
                <a16:creationId xmlns:a16="http://schemas.microsoft.com/office/drawing/2014/main" id="{170CC588-DC7A-43E2-B40C-62C19BF72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24" y="1124680"/>
            <a:ext cx="9223726" cy="3096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792DAC-21C7-474A-9883-5ACDCE43108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Machine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4" name="Content Placeholder 2"/>
          <p:cNvSpPr>
            <a:spLocks noGrp="1"/>
          </p:cNvSpPr>
          <p:nvPr>
            <p:ph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인공적인 지능 </a:t>
            </a:r>
            <a:r>
              <a:rPr lang="en-US" altLang="ko-KR" sz="1800" dirty="0">
                <a:latin typeface="+mn-ea"/>
              </a:rPr>
              <a:t>(1940</a:t>
            </a:r>
            <a:r>
              <a:rPr lang="ko-KR" altLang="en-US" sz="1800" dirty="0">
                <a:latin typeface="+mn-ea"/>
              </a:rPr>
              <a:t>년대 출발</a:t>
            </a:r>
            <a:r>
              <a:rPr lang="en-US" altLang="ko-KR" sz="1800" dirty="0">
                <a:latin typeface="+mn-ea"/>
              </a:rPr>
              <a:t>)</a:t>
            </a:r>
          </a:p>
          <a:p>
            <a:pPr lvl="1"/>
            <a:r>
              <a:rPr lang="ko-KR" altLang="en-US" sz="1800" dirty="0">
                <a:latin typeface="+mn-ea"/>
              </a:rPr>
              <a:t>강한 인공지능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인간의 사고와 같이 컴퓨터 프로그램이 행동하고 사고하는 인간형 인공지능</a:t>
            </a:r>
          </a:p>
          <a:p>
            <a:pPr lvl="1"/>
            <a:r>
              <a:rPr lang="ko-KR" altLang="en-US" sz="1800" dirty="0">
                <a:latin typeface="+mn-ea"/>
              </a:rPr>
              <a:t>약한 인공지능</a:t>
            </a:r>
            <a:r>
              <a:rPr lang="en-US" altLang="ko-KR" sz="1800" dirty="0">
                <a:latin typeface="+mn-ea"/>
              </a:rPr>
              <a:t>: </a:t>
            </a:r>
            <a:r>
              <a:rPr lang="ko-KR" altLang="en-US" sz="1800" dirty="0">
                <a:latin typeface="+mn-ea"/>
              </a:rPr>
              <a:t>어떤 문제를 실제로 사고하거나 해결할 수는 없으나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진짜 지능이나 지성을 갖추고 있지는 못하지만</a:t>
            </a:r>
            <a:r>
              <a:rPr lang="en-US" altLang="ko-KR" sz="1800" dirty="0">
                <a:latin typeface="+mn-ea"/>
              </a:rPr>
              <a:t>), </a:t>
            </a:r>
            <a:r>
              <a:rPr lang="ko-KR" altLang="en-US" sz="1800" dirty="0">
                <a:latin typeface="+mn-ea"/>
              </a:rPr>
              <a:t>어떤 면에서 보면 지능적인 행동을 하는 것</a:t>
            </a:r>
            <a:endParaRPr lang="en-US" altLang="ko-KR" sz="18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E4F4DD7A-D57B-490C-9E6D-798EF7AB219C}"/>
              </a:ext>
            </a:extLst>
          </p:cNvPr>
          <p:cNvGrpSpPr/>
          <p:nvPr/>
        </p:nvGrpSpPr>
        <p:grpSpPr>
          <a:xfrm>
            <a:off x="5961140" y="3212970"/>
            <a:ext cx="2927870" cy="2808390"/>
            <a:chOff x="6071770" y="2708900"/>
            <a:chExt cx="2927870" cy="280839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790BEF3-94C2-4D59-B050-799BED08687E}"/>
                </a:ext>
              </a:extLst>
            </p:cNvPr>
            <p:cNvGrpSpPr/>
            <p:nvPr/>
          </p:nvGrpSpPr>
          <p:grpSpPr>
            <a:xfrm>
              <a:off x="6071770" y="2708900"/>
              <a:ext cx="2927870" cy="2808390"/>
              <a:chOff x="6071770" y="2708900"/>
              <a:chExt cx="2927870" cy="2808390"/>
            </a:xfrm>
          </p:grpSpPr>
          <p:sp>
            <p:nvSpPr>
              <p:cNvPr id="6" name="타원 5"/>
              <p:cNvSpPr/>
              <p:nvPr/>
            </p:nvSpPr>
            <p:spPr bwMode="auto">
              <a:xfrm>
                <a:off x="6897270" y="2708900"/>
                <a:ext cx="1238250" cy="11430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AI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" name="타원 6"/>
              <p:cNvSpPr/>
              <p:nvPr/>
            </p:nvSpPr>
            <p:spPr bwMode="auto">
              <a:xfrm>
                <a:off x="6071770" y="4365130"/>
                <a:ext cx="1238250" cy="11430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규칙기반의</a:t>
                </a:r>
                <a:endPara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전문가시스템</a:t>
                </a:r>
              </a:p>
            </p:txBody>
          </p:sp>
          <p:sp>
            <p:nvSpPr>
              <p:cNvPr id="8" name="타원 7"/>
              <p:cNvSpPr/>
              <p:nvPr/>
            </p:nvSpPr>
            <p:spPr bwMode="auto">
              <a:xfrm>
                <a:off x="7761390" y="4374290"/>
                <a:ext cx="1238250" cy="1143000"/>
              </a:xfrm>
              <a:prstGeom prst="ellipse">
                <a:avLst/>
              </a:prstGeom>
              <a:solidFill>
                <a:schemeClr val="accent1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ko-KR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기계학습</a:t>
                </a:r>
                <a:endParaRPr kumimoji="1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0" name="직선 화살표 연결선 9"/>
              <p:cNvCxnSpPr>
                <a:cxnSpLocks/>
              </p:cNvCxnSpPr>
              <p:nvPr/>
            </p:nvCxnSpPr>
            <p:spPr bwMode="auto">
              <a:xfrm flipH="1">
                <a:off x="7062370" y="3861060"/>
                <a:ext cx="454025" cy="60960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12" name="직선 화살표 연결선 11"/>
            <p:cNvCxnSpPr>
              <a:cxnSpLocks/>
            </p:cNvCxnSpPr>
            <p:nvPr/>
          </p:nvCxnSpPr>
          <p:spPr bwMode="auto">
            <a:xfrm>
              <a:off x="7516395" y="3861060"/>
              <a:ext cx="495300" cy="609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3656820" y="4005080"/>
            <a:ext cx="2547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다리가 쑤시면 비가 온다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”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+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</a:t>
            </a:r>
            <a:r>
              <a: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아침에 흐리면 오후에 비가 온다</a:t>
            </a:r>
            <a:r>
              <a:rPr kumimoji="1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”</a:t>
            </a:r>
            <a:endParaRPr kumimoji="1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A64203B-664F-45E5-912D-94266DC759EA}"/>
              </a:ext>
            </a:extLst>
          </p:cNvPr>
          <p:cNvGrpSpPr/>
          <p:nvPr/>
        </p:nvGrpSpPr>
        <p:grpSpPr>
          <a:xfrm>
            <a:off x="1036220" y="3796700"/>
            <a:ext cx="2579688" cy="2152650"/>
            <a:chOff x="1036220" y="3458330"/>
            <a:chExt cx="2579688" cy="2152650"/>
          </a:xfrm>
        </p:grpSpPr>
        <p:pic>
          <p:nvPicPr>
            <p:cNvPr id="655362" name="Picture 2" descr="ArtificialFictionBrain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36220" y="3458330"/>
              <a:ext cx="2579688" cy="2152650"/>
            </a:xfrm>
            <a:prstGeom prst="rect">
              <a:avLst/>
            </a:prstGeom>
            <a:noFill/>
          </p:spPr>
        </p:pic>
        <p:sp>
          <p:nvSpPr>
            <p:cNvPr id="15" name="타원 14"/>
            <p:cNvSpPr/>
            <p:nvPr/>
          </p:nvSpPr>
          <p:spPr bwMode="auto">
            <a:xfrm>
              <a:off x="1696620" y="3470900"/>
              <a:ext cx="1238250" cy="1143000"/>
            </a:xfrm>
            <a:prstGeom prst="ellipse">
              <a:avLst/>
            </a:prstGeom>
            <a:noFill/>
            <a:ln w="381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AI</a:t>
              </a:r>
              <a:endParaRPr kumimoji="1" lang="ko-KR" altLang="en-US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7F4A8CF-4159-4402-9832-9DB16471227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인공지능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AI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07450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95177"/>
            <a:ext cx="907415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학습이란 무엇인가</a:t>
            </a:r>
            <a:r>
              <a:rPr lang="en-US" altLang="ko-KR" sz="1800" dirty="0">
                <a:latin typeface="+mn-ea"/>
              </a:rPr>
              <a:t>? </a:t>
            </a:r>
          </a:p>
          <a:p>
            <a:pPr lvl="1"/>
            <a:r>
              <a:rPr lang="en-US" altLang="ko-KR" sz="1800" dirty="0">
                <a:latin typeface="+mn-ea"/>
              </a:rPr>
              <a:t>“Learning is the act of acquiring new, or modifying and reinforcing, existing knowledge, behaviors, skills, values, or preferences </a:t>
            </a:r>
          </a:p>
          <a:p>
            <a:pPr lvl="1"/>
            <a:r>
              <a:rPr lang="en-US" altLang="ko-KR" sz="1800" dirty="0">
                <a:latin typeface="+mn-ea"/>
              </a:rPr>
              <a:t>and may involve synthesizing different types of information”</a:t>
            </a: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학습과 모델링은 다른 것인가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간단한 선형회귀분석을 하는 것은 </a:t>
            </a:r>
            <a:r>
              <a:rPr lang="en-US" altLang="ko-KR" sz="1800" dirty="0">
                <a:latin typeface="+mn-ea"/>
              </a:rPr>
              <a:t>&lt;</a:t>
            </a:r>
            <a:r>
              <a:rPr lang="ko-KR" altLang="en-US" sz="1800" dirty="0">
                <a:latin typeface="+mn-ea"/>
              </a:rPr>
              <a:t>통계</a:t>
            </a:r>
            <a:r>
              <a:rPr lang="en-US" altLang="ko-KR" sz="1800" dirty="0">
                <a:latin typeface="+mn-ea"/>
              </a:rPr>
              <a:t>&gt;</a:t>
            </a:r>
            <a:r>
              <a:rPr lang="ko-KR" altLang="en-US" sz="1800" dirty="0">
                <a:latin typeface="+mn-ea"/>
              </a:rPr>
              <a:t>가 아닌가</a:t>
            </a:r>
            <a:r>
              <a:rPr lang="en-US" altLang="ko-KR" sz="1800" dirty="0">
                <a:latin typeface="+mn-ea"/>
              </a:rPr>
              <a:t>?</a:t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이것도 기계학습이라고 불러야 하는가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AAD9E-490E-488C-9D02-D2487F53823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 의미에 대한 혼란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572702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33403DE0-6249-4930-9600-A617397A3A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65" y="980660"/>
            <a:ext cx="5934635" cy="5259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F1237FC-BD27-4A9A-B258-37F372F03866}"/>
              </a:ext>
            </a:extLst>
          </p:cNvPr>
          <p:cNvSpPr/>
          <p:nvPr/>
        </p:nvSpPr>
        <p:spPr>
          <a:xfrm>
            <a:off x="3045712" y="6300118"/>
            <a:ext cx="36407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dirty="0">
                <a:solidFill>
                  <a:srgbClr val="C00000"/>
                </a:solidFill>
                <a:latin typeface="+mn-ea"/>
                <a:ea typeface="+mn-ea"/>
                <a:cs typeface="+mn-cs"/>
              </a:rPr>
              <a:t>내년 성장률은 </a:t>
            </a:r>
            <a:r>
              <a:rPr kumimoji="0" lang="en-US" altLang="ko-KR" sz="1800" dirty="0">
                <a:solidFill>
                  <a:srgbClr val="C00000"/>
                </a:solidFill>
                <a:latin typeface="+mn-ea"/>
                <a:ea typeface="+mn-ea"/>
                <a:cs typeface="+mn-cs"/>
              </a:rPr>
              <a:t>37</a:t>
            </a:r>
            <a:r>
              <a:rPr kumimoji="0" lang="ko-KR" altLang="en-US" sz="1800" dirty="0">
                <a:solidFill>
                  <a:srgbClr val="C00000"/>
                </a:solidFill>
                <a:latin typeface="+mn-ea"/>
                <a:ea typeface="+mn-ea"/>
                <a:cs typeface="+mn-cs"/>
              </a:rPr>
              <a:t>개국 중 </a:t>
            </a:r>
            <a:r>
              <a:rPr kumimoji="0" lang="en-US" altLang="ko-KR" sz="1800" dirty="0">
                <a:solidFill>
                  <a:srgbClr val="C00000"/>
                </a:solidFill>
                <a:latin typeface="+mn-ea"/>
                <a:ea typeface="+mn-ea"/>
                <a:cs typeface="+mn-cs"/>
              </a:rPr>
              <a:t>34</a:t>
            </a:r>
            <a:r>
              <a:rPr kumimoji="0" lang="ko-KR" altLang="en-US" sz="1800" dirty="0">
                <a:solidFill>
                  <a:srgbClr val="C00000"/>
                </a:solidFill>
                <a:latin typeface="+mn-ea"/>
                <a:ea typeface="+mn-ea"/>
                <a:cs typeface="+mn-cs"/>
              </a:rPr>
              <a:t>위</a:t>
            </a:r>
            <a:endParaRPr kumimoji="0" lang="ko-KR" altLang="en-US" sz="1800" b="0" dirty="0">
              <a:solidFill>
                <a:srgbClr val="C00000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519052-78AE-435D-A1FF-75B05513165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표현 방법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16563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Box 4">
            <a:extLst>
              <a:ext uri="{FF2B5EF4-FFF2-40B4-BE49-F238E27FC236}">
                <a16:creationId xmlns:a16="http://schemas.microsoft.com/office/drawing/2014/main" id="{7DFCF0A0-6DF9-4AFD-AAFC-1EC1800C7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925" y="1196690"/>
            <a:ext cx="9286875" cy="44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Supervised 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레이블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(Target)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이 있는 훈련데이터로 모델을 학습하여 미래의 데이터에 관한 예측을 만드는 것</a:t>
            </a:r>
            <a:endParaRPr lang="en-US" altLang="ko-KR" sz="1600" spc="-15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분류 모델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(Classification),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회귀 모델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(Regression)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 등 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sz="1600" spc="-150" dirty="0">
                <a:latin typeface="+mn-ea"/>
                <a:ea typeface="+mn-ea"/>
                <a:cs typeface="Arial" panose="020B0604020202020204" pitchFamily="34" charset="0"/>
              </a:rPr>
              <a:t>Unsupervised 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 레이블이 없는 데이터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데이터가 어떻게 구성되었는지를 알아내는 문제의 범주</a:t>
            </a:r>
            <a:endParaRPr lang="en-US" altLang="ko-KR" sz="1600" spc="-15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군집 모델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(Clustering),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차원 축소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(Features reduction)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Reinforcement Learning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환경과의 상호작용을 통해 자신의 성능을 개선하는 시스템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(agent)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어떤 환경을 탐색하는 에이전트가 현재의 상태를 인식하여 어떤 행동을 취하고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그 에이전트는 환경으로부터 포상을 얻게 된다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포상은 양수와 음수 둘 다 가능하다</a:t>
            </a:r>
            <a:r>
              <a:rPr lang="en-US" altLang="ko-KR" sz="1600" spc="-150" dirty="0">
                <a:latin typeface="+mn-ea"/>
                <a:ea typeface="+mn-ea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+mn-ea"/>
                <a:ea typeface="+mn-ea"/>
                <a:cs typeface="Arial" panose="020B0604020202020204" pitchFamily="34" charset="0"/>
              </a:rPr>
              <a:t>강화 학습의 알고리즘은 그 에이전트가 앞으로 누적될 포상을 최대화 하는 일련의 행동으로 정의되는 정책을 찾는 방법</a:t>
            </a:r>
            <a:endParaRPr lang="en-US" altLang="ko-KR" sz="1600" spc="-150" dirty="0">
              <a:latin typeface="+mn-ea"/>
              <a:ea typeface="+mn-ea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en-US" sz="1600" spc="-150" dirty="0"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D24768-7CF1-4178-9145-8646EF245A15}"/>
              </a:ext>
            </a:extLst>
          </p:cNvPr>
          <p:cNvSpPr txBox="1"/>
          <p:nvPr/>
        </p:nvSpPr>
        <p:spPr>
          <a:xfrm>
            <a:off x="308132" y="71299"/>
            <a:ext cx="7669288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Supervised vs. Unsupervised vs. 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Reinforcement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그림 1">
            <a:extLst>
              <a:ext uri="{FF2B5EF4-FFF2-40B4-BE49-F238E27FC236}">
                <a16:creationId xmlns:a16="http://schemas.microsoft.com/office/drawing/2014/main" id="{6B46EEC8-2E06-46CA-BFF5-3293A6AFE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60" y="1196690"/>
            <a:ext cx="8014491" cy="4765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1454B3-67C9-4A92-B63F-BED8DA4B1A3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그림 2">
            <a:extLst>
              <a:ext uri="{FF2B5EF4-FFF2-40B4-BE49-F238E27FC236}">
                <a16:creationId xmlns:a16="http://schemas.microsoft.com/office/drawing/2014/main" id="{EA72B77A-6E8D-48B2-834F-713F243D35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80" y="1340710"/>
            <a:ext cx="9059834" cy="4499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3DD069-F40A-4BA2-91FF-47C1194823F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Unsupervised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예측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분류</a:t>
            </a:r>
            <a:r>
              <a:rPr lang="en-US" altLang="ko-KR" sz="1800" dirty="0">
                <a:latin typeface="+mn-ea"/>
              </a:rPr>
              <a:t>(Supervised)</a:t>
            </a:r>
            <a:r>
              <a:rPr lang="ko-KR" altLang="en-US" sz="1800" dirty="0">
                <a:latin typeface="+mn-ea"/>
              </a:rPr>
              <a:t>는 기계학습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탐색적 패턴 발견과 이해</a:t>
            </a:r>
            <a:r>
              <a:rPr lang="en-US" altLang="ko-KR" sz="1800" dirty="0">
                <a:latin typeface="+mn-ea"/>
              </a:rPr>
              <a:t>(= Descriptive)</a:t>
            </a:r>
            <a:r>
              <a:rPr lang="ko-KR" altLang="en-US" sz="1800" dirty="0">
                <a:latin typeface="+mn-ea"/>
              </a:rPr>
              <a:t>는 데이터 </a:t>
            </a:r>
            <a:r>
              <a:rPr lang="ko-KR" altLang="en-US" sz="1800" dirty="0" err="1">
                <a:latin typeface="+mn-ea"/>
              </a:rPr>
              <a:t>마이닝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용어의 의미 변화</a:t>
            </a:r>
            <a:r>
              <a:rPr lang="en-US" altLang="ko-KR" sz="1800" dirty="0">
                <a:latin typeface="+mn-ea"/>
              </a:rPr>
              <a:t>. </a:t>
            </a:r>
            <a:r>
              <a:rPr lang="ko-KR" altLang="en-US" sz="1800" dirty="0">
                <a:latin typeface="+mn-ea"/>
              </a:rPr>
              <a:t>내용물에도 변화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endParaRPr lang="ko-KR" altLang="en-US" sz="1800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14425" y="2996940"/>
            <a:ext cx="7966075" cy="2972890"/>
            <a:chOff x="1114425" y="2818311"/>
            <a:chExt cx="7966075" cy="2972890"/>
          </a:xfrm>
        </p:grpSpPr>
        <p:sp>
          <p:nvSpPr>
            <p:cNvPr id="2" name="타원 1"/>
            <p:cNvSpPr/>
            <p:nvPr/>
          </p:nvSpPr>
          <p:spPr bwMode="auto">
            <a:xfrm>
              <a:off x="1114426" y="2818311"/>
              <a:ext cx="2747735" cy="238179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기계학습</a:t>
              </a:r>
              <a:endPara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Machine Learning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5" name="타원 14"/>
            <p:cNvSpPr/>
            <p:nvPr/>
          </p:nvSpPr>
          <p:spPr bwMode="auto">
            <a:xfrm>
              <a:off x="6020254" y="2818311"/>
              <a:ext cx="2747735" cy="238179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데이터 </a:t>
              </a:r>
              <a:r>
                <a:rPr kumimoji="1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마이닝</a:t>
              </a:r>
              <a:endPara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Data Mining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3" name="왼쪽/오른쪽 화살표 2"/>
            <p:cNvSpPr/>
            <p:nvPr/>
          </p:nvSpPr>
          <p:spPr bwMode="auto">
            <a:xfrm>
              <a:off x="3925841" y="3780608"/>
              <a:ext cx="2059034" cy="437606"/>
            </a:xfrm>
            <a:prstGeom prst="leftRightArrow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1114425" y="5409112"/>
              <a:ext cx="3095625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Prediction / Predictive Analytics</a:t>
              </a:r>
            </a:p>
          </p:txBody>
        </p:sp>
        <p:sp>
          <p:nvSpPr>
            <p:cNvPr id="19" name="직사각형 18"/>
            <p:cNvSpPr/>
            <p:nvPr/>
          </p:nvSpPr>
          <p:spPr bwMode="auto">
            <a:xfrm>
              <a:off x="5984875" y="5409112"/>
              <a:ext cx="3095625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Pattern / Insight Discovery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48DECBC-B317-47A7-934A-74DBD4A2784D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기계학습과 데이터 마이닝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개념의 구분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944541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내용 개체 틀 3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ko-KR" sz="1800" dirty="0">
                <a:latin typeface="+mn-ea"/>
              </a:rPr>
              <a:t>데이터 </a:t>
            </a:r>
            <a:r>
              <a:rPr lang="ko-KR" altLang="ko-KR" sz="1800" dirty="0" err="1">
                <a:latin typeface="+mn-ea"/>
              </a:rPr>
              <a:t>마이닝</a:t>
            </a:r>
            <a:r>
              <a:rPr lang="ko-KR" altLang="ko-KR" sz="1800" dirty="0">
                <a:latin typeface="+mn-ea"/>
              </a:rPr>
              <a:t>(data mining)은 </a:t>
            </a:r>
            <a:br>
              <a:rPr lang="en-US" altLang="ko-KR" sz="1800" dirty="0">
                <a:latin typeface="+mn-ea"/>
              </a:rPr>
            </a:br>
            <a:br>
              <a:rPr lang="en-US" altLang="ko-KR" sz="1800" dirty="0">
                <a:latin typeface="+mn-ea"/>
              </a:rPr>
            </a:br>
            <a:r>
              <a:rPr lang="en-US" altLang="ko-KR" sz="1800" b="0" dirty="0">
                <a:latin typeface="+mn-ea"/>
              </a:rPr>
              <a:t>1.   </a:t>
            </a:r>
            <a:r>
              <a:rPr lang="ko-KR" altLang="ko-KR" sz="1800" b="0" dirty="0">
                <a:latin typeface="+mn-ea"/>
              </a:rPr>
              <a:t>대규모로 저장된 데이터 안에서 </a:t>
            </a:r>
            <a:br>
              <a:rPr lang="en-US" altLang="ko-KR" sz="1800" b="0" dirty="0">
                <a:latin typeface="+mn-ea"/>
              </a:rPr>
            </a:br>
            <a:r>
              <a:rPr lang="en-US" altLang="ko-KR" sz="1800" b="0" dirty="0">
                <a:latin typeface="+mn-ea"/>
              </a:rPr>
              <a:t>2.   </a:t>
            </a:r>
            <a:r>
              <a:rPr lang="ko-KR" altLang="ko-KR" sz="1800" b="0" dirty="0">
                <a:latin typeface="+mn-ea"/>
              </a:rPr>
              <a:t>체계적이고 자동적으로 </a:t>
            </a:r>
            <a:br>
              <a:rPr lang="en-US" altLang="ko-KR" sz="1800" b="0" dirty="0">
                <a:latin typeface="+mn-ea"/>
              </a:rPr>
            </a:br>
            <a:r>
              <a:rPr lang="en-US" altLang="ko-KR" sz="1800" b="0" dirty="0">
                <a:latin typeface="+mn-ea"/>
              </a:rPr>
              <a:t>3.   </a:t>
            </a:r>
            <a:r>
              <a:rPr lang="ko-KR" altLang="ko-KR" sz="1800" b="0" dirty="0">
                <a:latin typeface="+mn-ea"/>
              </a:rPr>
              <a:t>통계적 규칙이나 패턴을 찾아 내는 것</a:t>
            </a:r>
            <a:endParaRPr lang="en-US" altLang="ko-KR" sz="1800" b="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ko-KR" sz="1800" dirty="0">
                <a:latin typeface="+mn-ea"/>
              </a:rPr>
              <a:t>다른 말로는 KDD</a:t>
            </a:r>
            <a:br>
              <a:rPr lang="en-US" altLang="ko-KR" sz="1800" dirty="0">
                <a:latin typeface="+mn-ea"/>
              </a:rPr>
            </a:br>
            <a:r>
              <a:rPr lang="ko-KR" altLang="ko-KR" sz="1800" dirty="0">
                <a:latin typeface="+mn-ea"/>
              </a:rPr>
              <a:t>(데이터베이스 속의 지식 발견:knowledge-discovery in databases)</a:t>
            </a:r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 lvl="3" algn="r"/>
            <a:r>
              <a:rPr lang="ko-KR" altLang="en-US" sz="1400" dirty="0">
                <a:latin typeface="+mn-ea"/>
              </a:rPr>
              <a:t>위키피디아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6AD40-A2F1-419C-B299-246B61E52F1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Mining?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701449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radimrehurek.com/data_science_python/drop_shadows_background.png">
            <a:extLst>
              <a:ext uri="{FF2B5EF4-FFF2-40B4-BE49-F238E27FC236}">
                <a16:creationId xmlns:a16="http://schemas.microsoft.com/office/drawing/2014/main" id="{3017E9B0-4B5A-4449-B0A5-61FBF93FA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1052670"/>
            <a:ext cx="9074150" cy="512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ED552DBA-08FB-4714-9CDC-F51C9DB3A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3200" y="6309400"/>
            <a:ext cx="307340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ko-KR" sz="1000" i="1" dirty="0">
                <a:solidFill>
                  <a:srgbClr val="7F7F7F"/>
                </a:solidFill>
                <a:latin typeface="+mn-ea"/>
                <a:ea typeface="+mn-ea"/>
              </a:rPr>
              <a:t>http://radimrehurek.com/data_science_python/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9E5853-7424-419A-83FA-C1A5DEC2F27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Algorithm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500208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이짤 있는사람? | 메이플 인벤">
            <a:extLst>
              <a:ext uri="{FF2B5EF4-FFF2-40B4-BE49-F238E27FC236}">
                <a16:creationId xmlns:a16="http://schemas.microsoft.com/office/drawing/2014/main" id="{ABE5DAC6-E64B-4CE3-B70B-09D683E8E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505" y="1052670"/>
            <a:ext cx="6861736" cy="554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CF190-9F8C-4553-A331-CBB120CA19F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Mining?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87568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기계학습은 </a:t>
            </a:r>
            <a:r>
              <a:rPr lang="en-US" altLang="ko-KR" sz="1800" dirty="0">
                <a:latin typeface="+mn-ea"/>
              </a:rPr>
              <a:t>&lt;</a:t>
            </a:r>
            <a:r>
              <a:rPr lang="ko-KR" altLang="en-US" sz="1800" dirty="0">
                <a:latin typeface="+mn-ea"/>
              </a:rPr>
              <a:t>로봇</a:t>
            </a:r>
            <a:r>
              <a:rPr lang="en-US" altLang="ko-KR" sz="1800" dirty="0">
                <a:latin typeface="+mn-ea"/>
              </a:rPr>
              <a:t>&gt;</a:t>
            </a:r>
            <a:r>
              <a:rPr lang="ko-KR" altLang="en-US" sz="1800" dirty="0">
                <a:latin typeface="+mn-ea"/>
              </a:rPr>
              <a:t>의 두뇌를 만들기 위한 것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사람이 가르치지 않아도 스스로 학습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사람과 같은 방식으로 학습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학습결과를 설명</a:t>
            </a:r>
            <a:r>
              <a:rPr lang="en-US" altLang="ko-KR" sz="1800" dirty="0">
                <a:latin typeface="+mn-ea"/>
              </a:rPr>
              <a:t>?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850842" y="2780910"/>
            <a:ext cx="8350748" cy="3657600"/>
            <a:chOff x="630305" y="2895601"/>
            <a:chExt cx="8780396" cy="3657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62" y="2895601"/>
              <a:ext cx="8778038" cy="3200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 bwMode="auto">
            <a:xfrm>
              <a:off x="630305" y="6171112"/>
              <a:ext cx="8780396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Source: Google Images on &lt;machine learning&gt; 2016. 03. 30.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6B769E8-F7F2-42C1-8EEE-525AC4BAE43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기계학습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–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상상과 오해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663332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복잡해야만 기계학습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비선형적 방식이라야 기계학습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Eager Learning Vs. Lazy Learning (e.g. </a:t>
            </a:r>
            <a:r>
              <a:rPr lang="en-US" altLang="ko-KR" sz="1800" dirty="0" err="1">
                <a:latin typeface="+mn-ea"/>
              </a:rPr>
              <a:t>kNN</a:t>
            </a:r>
            <a:r>
              <a:rPr lang="en-US" altLang="ko-KR" sz="1800" dirty="0">
                <a:latin typeface="+mn-ea"/>
              </a:rPr>
              <a:t>)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ARIMA?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560390" y="3223533"/>
            <a:ext cx="2585880" cy="2242866"/>
            <a:chOff x="716121" y="3223533"/>
            <a:chExt cx="2585880" cy="2242866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632" y="4009074"/>
              <a:ext cx="2569369" cy="1457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직사각형 9"/>
            <p:cNvSpPr/>
            <p:nvPr/>
          </p:nvSpPr>
          <p:spPr bwMode="auto">
            <a:xfrm>
              <a:off x="716121" y="3223533"/>
              <a:ext cx="1939925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Regression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228819" y="3208974"/>
            <a:ext cx="3467100" cy="3039427"/>
            <a:chOff x="3384550" y="3208974"/>
            <a:chExt cx="3467100" cy="303942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4550" y="3571876"/>
              <a:ext cx="3467100" cy="2676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직사각형 10"/>
            <p:cNvSpPr/>
            <p:nvPr/>
          </p:nvSpPr>
          <p:spPr bwMode="auto">
            <a:xfrm>
              <a:off x="4003675" y="3208974"/>
              <a:ext cx="1939925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Decision Tree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765701" y="3208974"/>
            <a:ext cx="2651919" cy="2409825"/>
            <a:chOff x="6841332" y="3208974"/>
            <a:chExt cx="2651919" cy="2409825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1332" y="3970974"/>
              <a:ext cx="2651919" cy="1647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 bwMode="auto">
            <a:xfrm>
              <a:off x="7099300" y="3208974"/>
              <a:ext cx="2393950" cy="38208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800" b="1" i="0" u="sng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Random Forest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F487B1E-01E2-46BE-92FD-88B24FE8FF9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Techniques – Regression, Tree and Forest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354600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313050" y="5805330"/>
            <a:ext cx="341632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  <a:hlinkClick r:id="rId2"/>
              </a:rPr>
              <a:t>http://xmpro.com/6-myths-about-machine-learning/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rPr>
              <a:t> 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908050" y="1524000"/>
            <a:ext cx="7677150" cy="4114800"/>
            <a:chOff x="908050" y="1524000"/>
            <a:chExt cx="7677150" cy="4114800"/>
          </a:xfrm>
        </p:grpSpPr>
        <p:sp>
          <p:nvSpPr>
            <p:cNvPr id="3" name="직사각형 2"/>
            <p:cNvSpPr/>
            <p:nvPr/>
          </p:nvSpPr>
          <p:spPr bwMode="auto">
            <a:xfrm>
              <a:off x="908050" y="15240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1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 bwMode="auto">
            <a:xfrm>
              <a:off x="1485900" y="1524000"/>
              <a:ext cx="7099300" cy="685800"/>
            </a:xfrm>
            <a:prstGeom prst="rect">
              <a:avLst/>
            </a:prstGeom>
            <a:solidFill>
              <a:srgbClr val="BBE0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인간의 바이어스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(Bias)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를 완전히 제거</a:t>
              </a: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1485900" y="2209800"/>
              <a:ext cx="7099300" cy="68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실시간으로 수행</a:t>
              </a: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1485900" y="2895600"/>
              <a:ext cx="7099300" cy="685800"/>
            </a:xfrm>
            <a:prstGeom prst="rect">
              <a:avLst/>
            </a:prstGeom>
            <a:solidFill>
              <a:srgbClr val="BBE0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어떤 데이터를 사용하든 어떤 상황에서나 결과 산출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1485900" y="3581400"/>
              <a:ext cx="7099300" cy="68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오직 예측분석에만 사용</a:t>
              </a: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1485900" y="4267200"/>
              <a:ext cx="7099300" cy="685800"/>
            </a:xfrm>
            <a:prstGeom prst="rect">
              <a:avLst/>
            </a:prstGeom>
            <a:solidFill>
              <a:srgbClr val="BBE0E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빅데이터가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필수</a:t>
              </a: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1485900" y="4953000"/>
              <a:ext cx="7099300" cy="685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Char char="•"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많은 비용 소요</a:t>
              </a: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908050" y="22098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908050" y="28956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908050" y="35814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 bwMode="auto">
            <a:xfrm>
              <a:off x="908050" y="42672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 bwMode="auto">
            <a:xfrm>
              <a:off x="908050" y="4953000"/>
              <a:ext cx="57785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6</a:t>
              </a:r>
              <a:endPara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081AA0C-7B36-4B5E-9193-654EE235FBF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6 Myths of Machine Learning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40379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122" name="Picture 2" descr="What is Data Literacy for Learning? | the Learning Counsel">
            <a:extLst>
              <a:ext uri="{FF2B5EF4-FFF2-40B4-BE49-F238E27FC236}">
                <a16:creationId xmlns:a16="http://schemas.microsoft.com/office/drawing/2014/main" id="{717F4592-9767-442C-AA78-80380F6BB1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37251"/>
          <a:stretch/>
        </p:blipFill>
        <p:spPr bwMode="auto">
          <a:xfrm>
            <a:off x="3023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00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800" b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9EBE66-882D-46B1-BD58-D192DE651B73}"/>
              </a:ext>
            </a:extLst>
          </p:cNvPr>
          <p:cNvSpPr txBox="1"/>
          <p:nvPr/>
        </p:nvSpPr>
        <p:spPr>
          <a:xfrm>
            <a:off x="739485" y="1305016"/>
            <a:ext cx="298323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eaLnBrk="1" fontAlgn="auto" hangingPunct="1">
              <a:lnSpc>
                <a:spcPct val="90000"/>
              </a:lnSpc>
              <a:spcAft>
                <a:spcPts val="600"/>
              </a:spcAft>
            </a:pPr>
            <a:r>
              <a:rPr kumimoji="0" lang="en-US" altLang="ko-KR" sz="3600" b="0" dirty="0">
                <a:solidFill>
                  <a:prstClr val="white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  <a:cs typeface="+mn-cs"/>
              </a:rPr>
              <a:t>Data Literacy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2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1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800" b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614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광의의 데이터 준비 </a:t>
            </a:r>
            <a:r>
              <a:rPr lang="en-US" altLang="ko-KR" sz="1800" spc="-150" dirty="0">
                <a:latin typeface="+mn-ea"/>
              </a:rPr>
              <a:t>= </a:t>
            </a:r>
            <a:r>
              <a:rPr lang="ko-KR" altLang="en-US" sz="1800" spc="-150" dirty="0">
                <a:latin typeface="+mn-ea"/>
              </a:rPr>
              <a:t>데이터 확보 </a:t>
            </a:r>
            <a:r>
              <a:rPr lang="en-US" altLang="ko-KR" sz="1800" spc="-150" dirty="0">
                <a:latin typeface="+mn-ea"/>
              </a:rPr>
              <a:t>+ </a:t>
            </a:r>
            <a:r>
              <a:rPr lang="ko-KR" altLang="en-US" sz="1800" spc="-150" dirty="0">
                <a:latin typeface="+mn-ea"/>
              </a:rPr>
              <a:t>데이터 이해 </a:t>
            </a:r>
            <a:r>
              <a:rPr lang="en-US" altLang="ko-KR" sz="1800" spc="-150" dirty="0">
                <a:latin typeface="+mn-ea"/>
              </a:rPr>
              <a:t>+ </a:t>
            </a:r>
            <a:r>
              <a:rPr lang="ko-KR" altLang="en-US" sz="1800" spc="-150" dirty="0">
                <a:latin typeface="+mn-ea"/>
              </a:rPr>
              <a:t>데이터 준비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핵심은 변수설계 </a:t>
            </a:r>
            <a:r>
              <a:rPr lang="en-US" altLang="ko-KR" sz="1800" spc="-150" dirty="0">
                <a:latin typeface="+mn-ea"/>
              </a:rPr>
              <a:t>Variable Design (Variable Identification or </a:t>
            </a:r>
            <a:r>
              <a:rPr kumimoji="1" lang="en-US" altLang="ko-KR" sz="1800" spc="-150" dirty="0">
                <a:solidFill>
                  <a:srgbClr val="FF0000"/>
                </a:solidFill>
                <a:latin typeface="+mn-ea"/>
                <a:cs typeface="굴림" charset="0"/>
              </a:rPr>
              <a:t>Feature Engineering</a:t>
            </a:r>
            <a:r>
              <a:rPr lang="en-US" altLang="ko-KR" sz="1800" spc="-150" dirty="0">
                <a:latin typeface="+mn-ea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spc="-15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spc="-150" dirty="0">
                <a:latin typeface="+mn-ea"/>
              </a:rPr>
              <a:t>원시 데이터 자체가 아니라 분석에 투입되는 </a:t>
            </a:r>
            <a:r>
              <a:rPr lang="ko-KR" altLang="en-US" sz="1800" spc="-150" dirty="0" err="1">
                <a:latin typeface="+mn-ea"/>
              </a:rPr>
              <a:t>일차가공된</a:t>
            </a:r>
            <a:r>
              <a:rPr lang="ko-KR" altLang="en-US" sz="1800" spc="-150" dirty="0">
                <a:latin typeface="+mn-ea"/>
              </a:rPr>
              <a:t> 데이터가 분석의 성패 좌우</a:t>
            </a:r>
            <a:endParaRPr lang="en-US" altLang="ko-KR" sz="1800" b="0" spc="-150" dirty="0">
              <a:latin typeface="+mn-ea"/>
            </a:endParaRPr>
          </a:p>
          <a:p>
            <a:pPr marL="457200" lvl="1" indent="0">
              <a:buNone/>
            </a:pPr>
            <a:r>
              <a:rPr lang="en-US" altLang="ko-KR" sz="1800" spc="-150" dirty="0">
                <a:solidFill>
                  <a:srgbClr val="FF0000"/>
                </a:solidFill>
                <a:latin typeface="+mn-ea"/>
              </a:rPr>
              <a:t>- “</a:t>
            </a:r>
            <a:r>
              <a:rPr lang="ko-KR" altLang="en-US" sz="1800" spc="-150" dirty="0">
                <a:solidFill>
                  <a:srgbClr val="FF0000"/>
                </a:solidFill>
                <a:latin typeface="+mn-ea"/>
              </a:rPr>
              <a:t>원유를 자동차에 넣는다고 차가 달릴 수 없다</a:t>
            </a:r>
            <a:r>
              <a:rPr lang="en-US" altLang="ko-KR" sz="1800" spc="-150" dirty="0">
                <a:solidFill>
                  <a:srgbClr val="FF0000"/>
                </a:solidFill>
                <a:latin typeface="+mn-ea"/>
              </a:rPr>
              <a:t>.”</a:t>
            </a:r>
          </a:p>
        </p:txBody>
      </p:sp>
      <p:pic>
        <p:nvPicPr>
          <p:cNvPr id="1026" name="Picture 2" descr="http://cfile221.uf.daum.net/image/273F503F56822E0608BB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50" y="1916791"/>
            <a:ext cx="7270659" cy="338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79ED9-71B1-4463-BC51-9A368B9E3DD5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빅데이터와 </a:t>
            </a:r>
            <a:r>
              <a:rPr lang="ko-KR" altLang="en-US" sz="2400" dirty="0" err="1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알고리즘간의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 연결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81008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kumimoji="1" lang="en-US" altLang="ko-KR" sz="1800" i="1" dirty="0">
                <a:solidFill>
                  <a:srgbClr val="FF0000"/>
                </a:solidFill>
                <a:latin typeface="+mn-ea"/>
                <a:cs typeface="굴림" charset="0"/>
              </a:rPr>
              <a:t>“If it's not there, you can't find it.”</a:t>
            </a:r>
          </a:p>
          <a:p>
            <a:pPr lvl="1"/>
            <a:r>
              <a:rPr lang="ko-KR" altLang="en-US" sz="1800" dirty="0" err="1">
                <a:latin typeface="+mn-ea"/>
              </a:rPr>
              <a:t>구글의</a:t>
            </a:r>
            <a:r>
              <a:rPr lang="ko-KR" altLang="en-US" sz="1800" dirty="0">
                <a:latin typeface="+mn-ea"/>
              </a:rPr>
              <a:t> 데이터가 전체 인구를 대변하지 못함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보험사기로 판명된 실제 사례 </a:t>
            </a:r>
            <a:r>
              <a:rPr lang="ko-KR" altLang="en-US" sz="1800" dirty="0" err="1">
                <a:latin typeface="+mn-ea"/>
              </a:rPr>
              <a:t>미보유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marL="541338" indent="-269875"/>
            <a:endParaRPr lang="ko-KR" altLang="en-US" sz="1800" dirty="0">
              <a:latin typeface="+mn-ea"/>
            </a:endParaRPr>
          </a:p>
        </p:txBody>
      </p:sp>
      <p:pic>
        <p:nvPicPr>
          <p:cNvPr id="3074" name="Picture 2" descr="http://cfile225.uf.daum.net/image/2516E548568A1EC7210FF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480" y="2564880"/>
            <a:ext cx="725413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13E254-E315-4477-87DF-6BC13776A55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확보여부와 관련성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1021724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데이터가 반영하고 있는 업</a:t>
            </a:r>
            <a:r>
              <a:rPr lang="en-US" altLang="ko-KR" sz="1800" dirty="0">
                <a:latin typeface="+mn-ea"/>
              </a:rPr>
              <a:t>(domain)</a:t>
            </a:r>
            <a:r>
              <a:rPr lang="ko-KR" altLang="en-US" sz="1800" dirty="0">
                <a:latin typeface="+mn-ea"/>
              </a:rPr>
              <a:t>의 규칙과 그 분야 내에서의 개념과 상식 등</a:t>
            </a:r>
            <a:br>
              <a:rPr lang="en-US" altLang="ko-KR" sz="1800" dirty="0">
                <a:latin typeface="+mn-ea"/>
              </a:rPr>
            </a:br>
            <a:r>
              <a:rPr lang="en-US" altLang="ko-KR" sz="1800" dirty="0">
                <a:latin typeface="+mn-ea"/>
              </a:rPr>
              <a:t>(</a:t>
            </a:r>
            <a:r>
              <a:rPr lang="en-US" altLang="ko-KR" sz="1800" dirty="0">
                <a:latin typeface="+mn-ea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latin typeface="+mn-ea"/>
              </a:rPr>
              <a:t>Metadata)</a:t>
            </a:r>
            <a:r>
              <a:rPr lang="ko-KR" altLang="en-US" sz="1800" dirty="0">
                <a:latin typeface="+mn-ea"/>
              </a:rPr>
              <a:t>이 문제 해결의 핵심 열쇠</a:t>
            </a:r>
          </a:p>
          <a:p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</p:txBody>
      </p:sp>
      <p:pic>
        <p:nvPicPr>
          <p:cNvPr id="4098" name="Picture 2" descr="http://cfile212.uf.daum.net/image/2741C53F56834E421C91A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40" y="2564880"/>
            <a:ext cx="7719829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3F7857-AF86-408F-8EAB-929ABA92DD90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분석에 요구되는 데이터의 구성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50148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순서도: 대체 처리 8"/>
          <p:cNvSpPr/>
          <p:nvPr/>
        </p:nvSpPr>
        <p:spPr bwMode="auto">
          <a:xfrm>
            <a:off x="1155700" y="1524000"/>
            <a:ext cx="7016750" cy="838200"/>
          </a:xfrm>
          <a:prstGeom prst="flowChartAlternateProcess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사전 처리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사후 처리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순서도: 대체 처리 23"/>
          <p:cNvSpPr/>
          <p:nvPr/>
        </p:nvSpPr>
        <p:spPr bwMode="auto">
          <a:xfrm>
            <a:off x="1155700" y="2590800"/>
            <a:ext cx="7016750" cy="838200"/>
          </a:xfrm>
          <a:prstGeom prst="flowChartAlternateProcess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표본조사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전수조사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순서도: 대체 처리 24"/>
          <p:cNvSpPr/>
          <p:nvPr/>
        </p:nvSpPr>
        <p:spPr bwMode="auto">
          <a:xfrm>
            <a:off x="1155700" y="3733800"/>
            <a:ext cx="7016750" cy="838200"/>
          </a:xfrm>
          <a:prstGeom prst="flowChartAlternateProcess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질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양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순서도: 대체 처리 25"/>
          <p:cNvSpPr/>
          <p:nvPr/>
        </p:nvSpPr>
        <p:spPr bwMode="auto">
          <a:xfrm>
            <a:off x="1155700" y="4876800"/>
            <a:ext cx="7016750" cy="838200"/>
          </a:xfrm>
          <a:prstGeom prst="flowChartAlternateProcess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인과관계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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Wingdings" pitchFamily="2" charset="2"/>
              </a:rPr>
              <a:t>상관관계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5700" y="6019800"/>
            <a:ext cx="32592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자료 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데이터분석 전문가 가이드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한국 데이터 진흥원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2A55F1-572E-4348-A2B0-A199DCF0B6D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빅데이터가 만들어내는 본질적 변화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160281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/>
        </p:nvSpPr>
        <p:spPr bwMode="auto">
          <a:xfrm rot="5400000">
            <a:off x="4068762" y="2979739"/>
            <a:ext cx="2057401" cy="1279525"/>
          </a:xfrm>
          <a:prstGeom prst="triangle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155700" y="1524001"/>
            <a:ext cx="3549650" cy="205739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인간 직관으로 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파악할 수 없는 빈틈 발견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155700" y="3810000"/>
            <a:ext cx="3549650" cy="2057400"/>
          </a:xfrm>
          <a:prstGeom prst="roundRect">
            <a:avLst/>
          </a:prstGeom>
          <a:solidFill>
            <a:schemeClr val="tx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불확실한 미래 대비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5283200" y="2705100"/>
            <a:ext cx="3549650" cy="2057400"/>
          </a:xfrm>
          <a:prstGeom prst="roundRect">
            <a:avLst/>
          </a:prstGeom>
          <a:solidFill>
            <a:srgbClr val="FFC000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경쟁력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E4D25E-91E7-44CE-B4F1-7532F809120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빅데이터의 기대효과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514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내용 개체 틀 2"/>
          <p:cNvSpPr>
            <a:spLocks noGrp="1"/>
          </p:cNvSpPr>
          <p:nvPr>
            <p:ph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적정 재고 수준의 최적화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제조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유통업체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비정상 거래에 대한 조기 발견  </a:t>
            </a: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신용카드</a:t>
            </a:r>
            <a:r>
              <a:rPr lang="en-US" altLang="ko-KR" sz="1800" dirty="0">
                <a:latin typeface="+mn-ea"/>
              </a:rPr>
              <a:t>/ </a:t>
            </a:r>
            <a:r>
              <a:rPr lang="ko-KR" altLang="en-US" sz="1800" dirty="0">
                <a:latin typeface="+mn-ea"/>
              </a:rPr>
              <a:t>온라인 게임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이용패턴의 급격한 변화  </a:t>
            </a:r>
            <a:r>
              <a:rPr lang="en-US" altLang="ko-KR" sz="1800" dirty="0">
                <a:latin typeface="+mn-ea"/>
              </a:rPr>
              <a:t>- </a:t>
            </a:r>
            <a:r>
              <a:rPr lang="ko-KR" altLang="en-US" sz="1800" dirty="0">
                <a:latin typeface="+mn-ea"/>
              </a:rPr>
              <a:t>건강보험 심사</a:t>
            </a:r>
            <a:r>
              <a:rPr lang="en-US" altLang="ko-KR" sz="1800" dirty="0">
                <a:latin typeface="+mn-ea"/>
              </a:rPr>
              <a:t>/ </a:t>
            </a:r>
            <a:r>
              <a:rPr lang="ko-KR" altLang="en-US" sz="1800" dirty="0">
                <a:latin typeface="+mn-ea"/>
              </a:rPr>
              <a:t>이동통신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마케팅</a:t>
            </a:r>
            <a:r>
              <a:rPr lang="en-US" altLang="ko-KR" sz="1800" dirty="0">
                <a:latin typeface="+mn-ea"/>
              </a:rPr>
              <a:t>/CRM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캠페인별</a:t>
            </a:r>
            <a:r>
              <a:rPr lang="ko-KR" altLang="en-US" sz="1800" dirty="0">
                <a:latin typeface="+mn-ea"/>
              </a:rPr>
              <a:t> 대상 고객 최적화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인터넷 쇼핑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 err="1">
                <a:latin typeface="+mn-ea"/>
              </a:rPr>
              <a:t>콜센터</a:t>
            </a:r>
            <a:r>
              <a:rPr lang="ko-KR" altLang="en-US" sz="1800" dirty="0">
                <a:latin typeface="+mn-ea"/>
              </a:rPr>
              <a:t> 응대 우선순위 조정 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상품진열의 최적화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오프라인 유통업체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1:1 </a:t>
            </a:r>
            <a:r>
              <a:rPr lang="ko-KR" altLang="en-US" sz="1800" dirty="0">
                <a:latin typeface="+mn-ea"/>
              </a:rPr>
              <a:t>상품 제안 </a:t>
            </a:r>
            <a:r>
              <a:rPr lang="en-US" altLang="ko-KR" sz="1800" dirty="0">
                <a:latin typeface="+mn-ea"/>
              </a:rPr>
              <a:t>– </a:t>
            </a:r>
            <a:r>
              <a:rPr lang="ko-KR" altLang="en-US" sz="1800" dirty="0">
                <a:latin typeface="+mn-ea"/>
              </a:rPr>
              <a:t>인터넷 쇼핑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프로모션 적용 제외대상 상품 선정</a:t>
            </a:r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소비자 반응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>
                <a:latin typeface="+mn-ea"/>
              </a:rPr>
              <a:t>요구 파악</a:t>
            </a:r>
            <a:endParaRPr lang="en-US" altLang="ko-KR" sz="1800" dirty="0">
              <a:latin typeface="+mn-ea"/>
            </a:endParaRPr>
          </a:p>
        </p:txBody>
      </p:sp>
      <p:sp>
        <p:nvSpPr>
          <p:cNvPr id="14341" name="Text Box 23"/>
          <p:cNvSpPr txBox="1">
            <a:spLocks noChangeArrowheads="1"/>
          </p:cNvSpPr>
          <p:nvPr/>
        </p:nvSpPr>
        <p:spPr bwMode="auto">
          <a:xfrm>
            <a:off x="4808980" y="5065712"/>
            <a:ext cx="4787900" cy="9540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전략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기획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방향수립 등 추상적인 사안들 보다는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현장에서 일상적으로 벌어지는 활동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한 두 사람의 분석가 보다는 다수의 실무 의사결정자들이 관여되고 현장이 직접 영향 받음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" name="이등변 삼각형 5"/>
          <p:cNvSpPr/>
          <p:nvPr/>
        </p:nvSpPr>
        <p:spPr bwMode="auto">
          <a:xfrm rot="5400000">
            <a:off x="4231217" y="5396024"/>
            <a:ext cx="419100" cy="247650"/>
          </a:xfrm>
          <a:prstGeom prst="triangle">
            <a:avLst/>
          </a:prstGeom>
          <a:solidFill>
            <a:schemeClr val="bg1">
              <a:lumMod val="65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Box 23"/>
          <p:cNvSpPr txBox="1">
            <a:spLocks noChangeArrowheads="1"/>
          </p:cNvSpPr>
          <p:nvPr/>
        </p:nvSpPr>
        <p:spPr bwMode="auto">
          <a:xfrm>
            <a:off x="7016751" y="1844780"/>
            <a:ext cx="2256850" cy="2862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180000" rIns="18000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빅데이터라는 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이름이 등장하기 전에는 </a:t>
            </a: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없었던 것들인가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분석하지 않던 것들인가</a:t>
            </a:r>
            <a:r>
              <a:rPr kumimoji="1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오른쪽 중괄호 1"/>
          <p:cNvSpPr/>
          <p:nvPr/>
        </p:nvSpPr>
        <p:spPr bwMode="auto">
          <a:xfrm>
            <a:off x="6604000" y="1600200"/>
            <a:ext cx="412750" cy="3352800"/>
          </a:xfrm>
          <a:prstGeom prst="rightBrace">
            <a:avLst>
              <a:gd name="adj1" fmla="val 51969"/>
              <a:gd name="adj2" fmla="val 5000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415925" y="5064918"/>
            <a:ext cx="3546475" cy="9159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318544-D487-4D17-AD24-B537527B4AC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무엇을 빅데이터 활용이라고 하는가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3629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위쪽/아래쪽 화살표 4"/>
          <p:cNvSpPr/>
          <p:nvPr/>
        </p:nvSpPr>
        <p:spPr bwMode="auto">
          <a:xfrm>
            <a:off x="4340824" y="2057054"/>
            <a:ext cx="1238250" cy="3505200"/>
          </a:xfrm>
          <a:prstGeom prst="upDownArrow">
            <a:avLst>
              <a:gd name="adj1" fmla="val 50000"/>
              <a:gd name="adj2" fmla="val 69459"/>
            </a:avLst>
          </a:prstGeom>
          <a:solidFill>
            <a:srgbClr val="FFC000">
              <a:alpha val="5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" name="왼쪽/오른쪽 화살표 5"/>
          <p:cNvSpPr/>
          <p:nvPr/>
        </p:nvSpPr>
        <p:spPr bwMode="auto">
          <a:xfrm>
            <a:off x="1325129" y="3505200"/>
            <a:ext cx="7181850" cy="838200"/>
          </a:xfrm>
          <a:prstGeom prst="leftRightArrow">
            <a:avLst>
              <a:gd name="adj1" fmla="val 50000"/>
              <a:gd name="adj2" fmla="val 80958"/>
            </a:avLst>
          </a:prstGeom>
          <a:solidFill>
            <a:schemeClr val="accent1">
              <a:lumMod val="50000"/>
              <a:alpha val="50196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66966" y="1628750"/>
            <a:ext cx="258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비정형데이터 포함한 분석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908218" y="5682806"/>
            <a:ext cx="2103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정형데이터만을 활용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103" y="2895601"/>
            <a:ext cx="1765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단순한 집계중심 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Descriptive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27754" y="2895601"/>
            <a:ext cx="2671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복잡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정교한 분석 </a:t>
            </a: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Modeling/Algorithm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활용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32056" y="2332220"/>
            <a:ext cx="873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%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38712" y="4520626"/>
            <a:ext cx="873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%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28232" y="2310826"/>
            <a:ext cx="873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%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012205" y="4520626"/>
            <a:ext cx="873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dirty="0">
                <a:solidFill>
                  <a:prstClr val="black">
                    <a:lumMod val="50000"/>
                    <a:lumOff val="50000"/>
                  </a:prstClr>
                </a:solidFill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%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B842FB-D0E8-4DAD-ABE1-95197B92889B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“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분석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”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분류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다양성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044456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4"/>
          <p:cNvSpPr txBox="1">
            <a:spLocks/>
          </p:cNvSpPr>
          <p:nvPr/>
        </p:nvSpPr>
        <p:spPr bwMode="auto">
          <a:xfrm>
            <a:off x="1140690" y="1981200"/>
            <a:ext cx="3302000" cy="3048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1619250" marR="0" lvl="0" indent="-36512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 Placeholder 4"/>
          <p:cNvSpPr txBox="1">
            <a:spLocks/>
          </p:cNvSpPr>
          <p:nvPr/>
        </p:nvSpPr>
        <p:spPr bwMode="auto">
          <a:xfrm>
            <a:off x="5103090" y="1981200"/>
            <a:ext cx="3632200" cy="3048000"/>
          </a:xfrm>
          <a:prstGeom prst="rect">
            <a:avLst/>
          </a:prstGeom>
          <a:solidFill>
            <a:srgbClr val="00B0F0"/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627063" marR="0" lvl="0" indent="-27463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오른쪽 화살표 20"/>
          <p:cNvSpPr/>
          <p:nvPr/>
        </p:nvSpPr>
        <p:spPr bwMode="auto">
          <a:xfrm>
            <a:off x="4442690" y="2895600"/>
            <a:ext cx="742950" cy="1219200"/>
          </a:xfrm>
          <a:prstGeom prst="rightArrow">
            <a:avLst/>
          </a:prstGeom>
          <a:solidFill>
            <a:schemeClr val="tx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순서도: 대체 처리 8"/>
          <p:cNvSpPr/>
          <p:nvPr/>
        </p:nvSpPr>
        <p:spPr bwMode="auto">
          <a:xfrm>
            <a:off x="1140690" y="5257800"/>
            <a:ext cx="7594600" cy="685800"/>
          </a:xfrm>
          <a:prstGeom prst="flowChartAlternateProcess">
            <a:avLst/>
          </a:prstGeom>
          <a:solidFill>
            <a:schemeClr val="tx2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Digital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데이터 증가 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&amp; </a:t>
            </a:r>
            <a:r>
              <a:rPr kumimoji="1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처리속도 향상</a:t>
            </a:r>
          </a:p>
        </p:txBody>
      </p:sp>
      <p:sp>
        <p:nvSpPr>
          <p:cNvPr id="10" name="모서리가 둥근 직사각형 9"/>
          <p:cNvSpPr/>
          <p:nvPr/>
        </p:nvSpPr>
        <p:spPr bwMode="auto">
          <a:xfrm>
            <a:off x="1305790" y="2133600"/>
            <a:ext cx="2971800" cy="838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즉시 수집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305790" y="3124200"/>
            <a:ext cx="2971800" cy="838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비정형 데이터 활용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305790" y="4114800"/>
            <a:ext cx="2971800" cy="838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Mash Up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5268190" y="2133600"/>
            <a:ext cx="1651000" cy="1295400"/>
          </a:xfrm>
          <a:prstGeom prst="roundRect">
            <a:avLst/>
          </a:prstGeom>
          <a:solidFill>
            <a:srgbClr val="8AC6CD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예측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5268190" y="3581400"/>
            <a:ext cx="1651000" cy="1295400"/>
          </a:xfrm>
          <a:prstGeom prst="roundRect">
            <a:avLst/>
          </a:prstGeom>
          <a:solidFill>
            <a:srgbClr val="8AC6CD"/>
          </a:solidFill>
          <a:ln w="317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맞춤형 제안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 bwMode="auto">
          <a:xfrm>
            <a:off x="7001740" y="2133600"/>
            <a:ext cx="1651000" cy="1295400"/>
          </a:xfrm>
          <a:prstGeom prst="roundRect">
            <a:avLst/>
          </a:prstGeom>
          <a:solidFill>
            <a:srgbClr val="BBE0E3"/>
          </a:solidFill>
          <a:ln w="31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이상 탐지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 bwMode="auto">
          <a:xfrm>
            <a:off x="7001740" y="3581400"/>
            <a:ext cx="1651000" cy="1295400"/>
          </a:xfrm>
          <a:prstGeom prst="roundRect">
            <a:avLst/>
          </a:prstGeom>
          <a:solidFill>
            <a:srgbClr val="BBE0E3"/>
          </a:solidFill>
          <a:ln w="3175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최적화</a:t>
            </a:r>
            <a:endParaRPr kumimoji="0" lang="en-US" altLang="ko-KR" sz="2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 bwMode="auto">
          <a:xfrm>
            <a:off x="1058140" y="1295400"/>
            <a:ext cx="3384550" cy="838200"/>
          </a:xfrm>
          <a:prstGeom prst="round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확보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준비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5268190" y="1295400"/>
            <a:ext cx="3384550" cy="838200"/>
          </a:xfrm>
          <a:prstGeom prst="round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265113" marR="0" lvl="0" indent="-265113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모델링</a:t>
            </a:r>
            <a:r>
              <a:rPr kumimoji="0" lang="en-US" altLang="ko-KR" sz="18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5AC4DA-0CB4-4013-B6F1-FA3E8EC97B9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핵심요소와 작동원리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395178"/>
      </p:ext>
    </p:extLst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 bwMode="auto">
          <a:xfrm>
            <a:off x="1155700" y="1524001"/>
            <a:ext cx="3549650" cy="2057399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자체를 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자산으로 활용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1155700" y="3733800"/>
            <a:ext cx="3549650" cy="205740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내부효율과 운영 개선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4953000" y="1524000"/>
            <a:ext cx="3549650" cy="205740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시장과 고객에 대한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이해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4953000" y="3733800"/>
            <a:ext cx="3549650" cy="20574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고객경험 향상과 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새로운 상품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서비스 </a:t>
            </a:r>
          </a:p>
        </p:txBody>
      </p:sp>
      <p:sp>
        <p:nvSpPr>
          <p:cNvPr id="15" name="타원 14"/>
          <p:cNvSpPr/>
          <p:nvPr/>
        </p:nvSpPr>
        <p:spPr bwMode="auto">
          <a:xfrm>
            <a:off x="1485900" y="1447800"/>
            <a:ext cx="577850" cy="533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타원 15"/>
          <p:cNvSpPr/>
          <p:nvPr/>
        </p:nvSpPr>
        <p:spPr bwMode="auto">
          <a:xfrm>
            <a:off x="5283200" y="1447800"/>
            <a:ext cx="577850" cy="533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1485900" y="3657600"/>
            <a:ext cx="577850" cy="533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5283200" y="3657600"/>
            <a:ext cx="577850" cy="533400"/>
          </a:xfrm>
          <a:prstGeom prst="ellipse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4</a:t>
            </a:r>
            <a:endParaRPr kumimoji="1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132850" y="6021360"/>
            <a:ext cx="734864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  <a:hlinkClick r:id="rId2"/>
              </a:rPr>
              <a:t>http://www.forbes.com/sites/bernardmarr/2015/09/08/4-ways-big-data-will-change-every-business/2/</a:t>
            </a:r>
            <a:r>
              <a:rPr kumimoji="1" lang="en-US" altLang="ko-K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rPr>
              <a:t> 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018DA4-FE24-4850-9154-87E488BA8968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빅데이터와 비즈니스 변화의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4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가지 유형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3046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6"/>
          <p:cNvSpPr>
            <a:spLocks noChangeArrowheads="1"/>
          </p:cNvSpPr>
          <p:nvPr/>
        </p:nvSpPr>
        <p:spPr bwMode="auto">
          <a:xfrm>
            <a:off x="825500" y="1371600"/>
            <a:ext cx="7677150" cy="2438400"/>
          </a:xfrm>
          <a:prstGeom prst="roundRect">
            <a:avLst>
              <a:gd name="adj" fmla="val 9167"/>
            </a:avLst>
          </a:prstGeom>
          <a:solidFill>
            <a:srgbClr val="DDDDDD"/>
          </a:solidFill>
          <a:ln w="28575">
            <a:solidFill>
              <a:srgbClr val="969696"/>
            </a:solidFill>
            <a:round/>
            <a:headEnd/>
            <a:tailEnd/>
          </a:ln>
        </p:spPr>
        <p:txBody>
          <a:bodyPr lIns="75600" tIns="39600" rIns="75600" bIns="39600" anchor="ctr"/>
          <a:lstStyle/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이미 알고 있는 것을 수치화한 것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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합의 도출에 유용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[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객관화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]</a:t>
            </a: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itchFamily="50" charset="-127"/>
              <a:sym typeface="Wingdings" pitchFamily="2" charset="2"/>
            </a:endParaRP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생각해보지 않았던 사실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생각해보면 알 수 있었던 것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  <a:sym typeface="Wingdings" pitchFamily="2" charset="2"/>
              </a:rPr>
              <a:t>)</a:t>
            </a: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ko-KR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itchFamily="50" charset="-127"/>
              <a:sym typeface="Wingdings" pitchFamily="2" charset="2"/>
            </a:endParaRP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궁금해도 알 수 없었던 사실 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(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예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: </a:t>
            </a:r>
            <a:r>
              <a:rPr kumimoji="1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내일의 날씨</a:t>
            </a: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403350" y="4038600"/>
            <a:ext cx="6521450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새로운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의사결정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을 가능하게 하는 정보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sym typeface="Wingdings" pitchFamily="2" charset="2"/>
              </a:rPr>
              <a:t>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가치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485900" y="5551590"/>
            <a:ext cx="6521450" cy="533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숫자가 아니더라도 이미 알고 있는 정보라면</a:t>
            </a:r>
            <a:r>
              <a:rPr kumimoji="1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? (</a:t>
            </a:r>
            <a:r>
              <a:rPr kumimoji="1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누구나 같은 생각인</a:t>
            </a:r>
            <a:r>
              <a:rPr kumimoji="1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)</a:t>
            </a:r>
          </a:p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안다고 생각했으나 구체적으로는 몰랐던 사실이라면</a:t>
            </a:r>
            <a:r>
              <a:rPr kumimoji="1" lang="en-US" altLang="ko-KR" sz="16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?</a:t>
            </a:r>
          </a:p>
        </p:txBody>
      </p:sp>
      <p:sp>
        <p:nvSpPr>
          <p:cNvPr id="8" name="직사각형 7"/>
          <p:cNvSpPr/>
          <p:nvPr/>
        </p:nvSpPr>
        <p:spPr bwMode="auto">
          <a:xfrm>
            <a:off x="825500" y="1905000"/>
            <a:ext cx="412750" cy="381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825500" y="2438400"/>
            <a:ext cx="412750" cy="381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825500" y="2971800"/>
            <a:ext cx="412750" cy="381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3</a:t>
            </a:r>
            <a:endParaRPr kumimoji="1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660400" y="5475390"/>
            <a:ext cx="742950" cy="762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54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Q</a:t>
            </a:r>
            <a:endParaRPr kumimoji="1" lang="ko-KR" altLang="en-US" sz="5400" b="1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60770" name="Picture 2" descr="http://globalit.com/images/Money-Ro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3200" y="2028460"/>
            <a:ext cx="3157538" cy="255270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75A42B-057C-4154-B08C-5B7E900C7E7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무엇이 가치가 큰 정보인가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57147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8964E918-C116-459A-BF57-E43466517A6B}"/>
              </a:ext>
            </a:extLst>
          </p:cNvPr>
          <p:cNvSpPr/>
          <p:nvPr/>
        </p:nvSpPr>
        <p:spPr>
          <a:xfrm>
            <a:off x="605118" y="1189464"/>
            <a:ext cx="8695764" cy="1951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미국 임금 </a:t>
            </a:r>
            <a:r>
              <a:rPr kumimoji="0" lang="en-US" altLang="ko-KR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76% </a:t>
            </a:r>
            <a:r>
              <a:rPr kumimoji="0" lang="ko-KR" altLang="en-US" sz="1800" b="0" dirty="0" err="1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오를때</a:t>
            </a: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 한국은 </a:t>
            </a:r>
            <a:r>
              <a:rPr kumimoji="0" lang="en-US" altLang="ko-KR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154%</a:t>
            </a: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2"/>
              </a:rPr>
              <a:t>나 뛰었다</a:t>
            </a:r>
            <a:endParaRPr kumimoji="0" lang="en-US" altLang="ko-KR" sz="1800" b="0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742950" lvl="1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지난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년간 한국 민간부문의 시간당 임금 상승률이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154%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를 기록해 미국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(76%),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영국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(87%)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등 선진국 상승률의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배에 달하는 것으로 분석됐다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반면 한국의 생산성은 미국의 절반 수준에 불과한 것으로 나타났다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E9F5DF8-B1E0-4497-9619-AFD504359B6C}"/>
              </a:ext>
            </a:extLst>
          </p:cNvPr>
          <p:cNvSpPr/>
          <p:nvPr/>
        </p:nvSpPr>
        <p:spPr>
          <a:xfrm>
            <a:off x="605119" y="3465938"/>
            <a:ext cx="8624047" cy="3059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45720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</a:pPr>
            <a:r>
              <a:rPr kumimoji="0" lang="en-US" altLang="ko-KR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20</a:t>
            </a: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년간 </a:t>
            </a:r>
            <a:r>
              <a:rPr kumimoji="0" lang="en-US" altLang="ko-KR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2.5</a:t>
            </a: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배 뛴 임금</a:t>
            </a:r>
            <a:r>
              <a:rPr kumimoji="0" lang="en-US" altLang="ko-KR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…</a:t>
            </a:r>
            <a:r>
              <a:rPr kumimoji="0" lang="ko-KR" altLang="en-US" sz="1800" b="0" dirty="0">
                <a:solidFill>
                  <a:srgbClr val="222222"/>
                </a:solidFill>
                <a:latin typeface="Malgun Gothic" panose="020B0503020000020004" pitchFamily="50" charset="-127"/>
                <a:ea typeface="Malgun Gothic" panose="020B0503020000020004" pitchFamily="50" charset="-127"/>
                <a:cs typeface="+mn-cs"/>
                <a:hlinkClick r:id="rId3"/>
              </a:rPr>
              <a:t>구두 단가도 이탈리아보다 높다</a:t>
            </a:r>
            <a:endParaRPr kumimoji="0" lang="en-US" altLang="ko-KR" sz="1800" b="0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  <a:p>
            <a:pPr marL="742950" lvl="1" indent="-285750" defTabSz="4572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경제협력개발기구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(OECD)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에서 집계하는 국가별 임금 통계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평균 연봉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노동생산성 등을 분석한 결과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한국은 지난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20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년간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(1997~2017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)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시간당 임금이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2.5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배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(154.1%)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이상 급등한 것으로 나타났다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미국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(76.3%)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의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2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배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독일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(54.9%)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의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배 수준이다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.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반면 한국의 시간당 노동생산성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(2017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년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은 미국의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54%,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독일의 </a:t>
            </a:r>
            <a:r>
              <a:rPr kumimoji="0" lang="en-US" altLang="ko-KR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57% </a:t>
            </a:r>
            <a:r>
              <a:rPr kumimoji="0" lang="ko-KR" altLang="en-US" sz="1800" b="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+mn-cs"/>
              </a:rPr>
              <a:t>수준으로 절반을 간신히 웃돌았다</a:t>
            </a:r>
            <a:endParaRPr kumimoji="0" lang="ko-KR" altLang="en-US" sz="1800" b="0" dirty="0">
              <a:solidFill>
                <a:srgbClr val="222222"/>
              </a:solidFill>
              <a:latin typeface="Malgun Gothic" panose="020B0503020000020004" pitchFamily="50" charset="-127"/>
              <a:ea typeface="Malgun Gothic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661457-4E54-47E7-96D8-15330F377EE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Literacy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00813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AutoShape 16"/>
          <p:cNvSpPr>
            <a:spLocks noChangeArrowheads="1"/>
          </p:cNvSpPr>
          <p:nvPr/>
        </p:nvSpPr>
        <p:spPr bwMode="auto">
          <a:xfrm>
            <a:off x="825500" y="1412720"/>
            <a:ext cx="7677150" cy="2438400"/>
          </a:xfrm>
          <a:prstGeom prst="roundRect">
            <a:avLst>
              <a:gd name="adj" fmla="val 9167"/>
            </a:avLst>
          </a:prstGeom>
          <a:solidFill>
            <a:schemeClr val="tx1"/>
          </a:solidFill>
          <a:ln w="28575">
            <a:solidFill>
              <a:srgbClr val="969696"/>
            </a:solidFill>
            <a:round/>
            <a:headEnd/>
            <a:tailEnd/>
          </a:ln>
        </p:spPr>
        <p:txBody>
          <a:bodyPr lIns="75600" tIns="39600" rIns="75600" bIns="39600" anchor="ctr"/>
          <a:lstStyle/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서울 지하철 승객이 가장 많은 역은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… </a:t>
            </a:r>
            <a:r>
              <a:rPr kumimoji="1" lang="ko-KR" alt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강남역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itchFamily="50" charset="-127"/>
            </a:endParaRP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itchFamily="50" charset="-127"/>
            </a:endParaRP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버스와 지하철 가장 많이 몰리는 시간은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…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오전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8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시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10~19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분</a:t>
            </a: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itchFamily="50" charset="-127"/>
            </a:endParaRPr>
          </a:p>
          <a:p>
            <a:pPr marL="352425" marR="0" lvl="0" indent="-352425" algn="l" defTabSz="68738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가장 이용객이 많은 요일은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…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itchFamily="50" charset="-127"/>
              </a:rPr>
              <a:t>금요일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itchFamily="50" charset="-127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403350" y="4114800"/>
            <a:ext cx="6521450" cy="990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새로운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의사결정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을 가능하게 하는 정보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?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  <a:sym typeface="Wingdings" pitchFamily="2" charset="2"/>
              </a:rPr>
              <a:t>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</a:t>
            </a:r>
            <a:r>
              <a: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가치</a:t>
            </a: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?</a:t>
            </a:r>
          </a:p>
        </p:txBody>
      </p:sp>
      <p:pic>
        <p:nvPicPr>
          <p:cNvPr id="1026" name="Picture 2" descr="http://images.gofreedownload.net/map-symbols-bus-clip-art-550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52200" y="5374051"/>
            <a:ext cx="1083469" cy="1000125"/>
          </a:xfrm>
          <a:prstGeom prst="rect">
            <a:avLst/>
          </a:prstGeom>
          <a:noFill/>
        </p:spPr>
      </p:pic>
      <p:pic>
        <p:nvPicPr>
          <p:cNvPr id="1028" name="Picture 4" descr="http://images.gofreedownload.net/tram-train-subway-transportation-symbol-clip-art-547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73000" y="5374051"/>
            <a:ext cx="660400" cy="918723"/>
          </a:xfrm>
          <a:prstGeom prst="rect">
            <a:avLst/>
          </a:prstGeom>
          <a:noFill/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1311950" y="5920020"/>
            <a:ext cx="6521450" cy="53340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  <p:txBody>
          <a:bodyPr wrap="none" anchor="ctr"/>
          <a:lstStyle/>
          <a:p>
            <a:pPr marL="182563" marR="0" lvl="0" indent="-182563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2015</a:t>
            </a: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년 </a:t>
            </a:r>
            <a:r>
              <a:rPr kumimoji="1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4</a:t>
            </a: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월 </a:t>
            </a:r>
            <a:r>
              <a:rPr kumimoji="1" lang="en-US" altLang="ko-KR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… </a:t>
            </a: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서울 교통 </a:t>
            </a:r>
            <a:r>
              <a:rPr kumimoji="1" lang="ko-KR" alt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빅데이터</a:t>
            </a:r>
            <a:r>
              <a:rPr kumimoji="1" lang="ko-KR" alt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 분석 </a:t>
            </a:r>
            <a:r>
              <a:rPr kumimoji="1" lang="ko-KR" altLang="en-US" sz="1400" b="1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맑은 고딕" pitchFamily="50" charset="-127"/>
              </a:rPr>
              <a:t>결과中</a:t>
            </a:r>
            <a:endParaRPr kumimoji="1" lang="en-US" altLang="ko-KR" sz="1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맑은 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33F734-C79B-419A-8C6B-3C395CE0248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… &lt;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&gt;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가치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3182474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488380" y="1518805"/>
            <a:ext cx="8857230" cy="4718586"/>
            <a:chOff x="412751" y="1518804"/>
            <a:chExt cx="9306681" cy="4854911"/>
          </a:xfrm>
        </p:grpSpPr>
        <p:sp>
          <p:nvSpPr>
            <p:cNvPr id="14" name="TextBox 11"/>
            <p:cNvSpPr txBox="1">
              <a:spLocks noChangeArrowheads="1"/>
            </p:cNvSpPr>
            <p:nvPr/>
          </p:nvSpPr>
          <p:spPr bwMode="auto">
            <a:xfrm>
              <a:off x="6356350" y="3436204"/>
              <a:ext cx="2662908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40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kumimoji="1" lang="en-US" altLang="ko-KR" sz="48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M</a:t>
              </a:r>
              <a:r>
                <a:rPr kumimoji="1" lang="en-US" altLang="ko-KR" sz="4000" b="1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ash Up</a:t>
              </a:r>
              <a:endParaRPr kumimoji="1" lang="ko-KR" alt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51" y="1538288"/>
              <a:ext cx="3338116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6126" y="1538286"/>
              <a:ext cx="2720370" cy="1733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768" y="1518804"/>
              <a:ext cx="2631281" cy="1552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4" name="Picture 6" descr="http://www.itnews.or.kr/wp-content/uploads/2015/12/%EA%B3%B5%EA%B3%B5%EB%8D%B0%EC%9D%B4%ED%84%B0.png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344" y="3324815"/>
              <a:ext cx="3332956" cy="3048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cfile25.uf.tistory.com/image/25067F3755AA051207D62B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9272" y="3401952"/>
              <a:ext cx="2086743" cy="289462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191250" y="4419600"/>
              <a:ext cx="3528182" cy="1686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1898650" y="2590800"/>
              <a:ext cx="1338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소셜미디어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27685" y="25908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신용카드회사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292600" y="259080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이동통신회사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766635" y="5650468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정부공공기관</a:t>
              </a:r>
              <a:endParaRPr kumimoji="1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375150" y="5638800"/>
              <a:ext cx="1670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기업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판매내역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842250" y="5638800"/>
              <a:ext cx="1752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기계</a:t>
              </a:r>
              <a:r>
                <a:rPr kumimoji="1" lang="en-US" altLang="ko-KR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kumimoji="1" lang="ko-KR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</a:rPr>
                <a:t>장비 운영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FDA1285-4153-4C40-8342-586B9618ABD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어디서 데이터가 생겨나는가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124914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  <a:sym typeface="Wingdings" pitchFamily="2" charset="2"/>
              </a:rPr>
              <a:t>소셜미디어로부터</a:t>
            </a:r>
            <a:r>
              <a:rPr lang="ko-KR" altLang="en-US" sz="1800" dirty="0">
                <a:sym typeface="Wingdings" pitchFamily="2" charset="2"/>
              </a:rPr>
              <a:t> 데이터를 수집하여 통계를 산출하거나 패턴을 추출</a:t>
            </a:r>
            <a:endParaRPr lang="en-US" altLang="ko-KR" sz="1800" dirty="0">
              <a:sym typeface="Wingdings" pitchFamily="2" charset="2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DFB1A7C-429F-4696-A176-0465FDF0817A}"/>
              </a:ext>
            </a:extLst>
          </p:cNvPr>
          <p:cNvGrpSpPr/>
          <p:nvPr/>
        </p:nvGrpSpPr>
        <p:grpSpPr>
          <a:xfrm>
            <a:off x="918590" y="1844780"/>
            <a:ext cx="7922950" cy="2895600"/>
            <a:chOff x="990600" y="2057400"/>
            <a:chExt cx="7922950" cy="2895600"/>
          </a:xfrm>
        </p:grpSpPr>
        <p:sp>
          <p:nvSpPr>
            <p:cNvPr id="5" name="직사각형 4"/>
            <p:cNvSpPr/>
            <p:nvPr/>
          </p:nvSpPr>
          <p:spPr bwMode="auto">
            <a:xfrm>
              <a:off x="2228850" y="2286000"/>
              <a:ext cx="3054350" cy="1447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5695950" y="3429000"/>
              <a:ext cx="115570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Parsing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02000" y="2438401"/>
              <a:ext cx="9252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Scraping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2228850" y="4038600"/>
              <a:ext cx="3054350" cy="6858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Connecting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990600" y="2819400"/>
              <a:ext cx="90805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Web Page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990600" y="4038600"/>
              <a:ext cx="908050" cy="6858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API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7264400" y="2057400"/>
              <a:ext cx="1649150" cy="28956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Analysis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7429500" y="2590800"/>
              <a:ext cx="128674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Modeling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7429500" y="3429000"/>
              <a:ext cx="1286740" cy="685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Visualization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7" name="직선 화살표 연결선 16"/>
            <p:cNvCxnSpPr/>
            <p:nvPr/>
          </p:nvCxnSpPr>
          <p:spPr bwMode="auto">
            <a:xfrm>
              <a:off x="1898650" y="3124200"/>
              <a:ext cx="33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8" name="직선 화살표 연결선 17"/>
            <p:cNvCxnSpPr/>
            <p:nvPr/>
          </p:nvCxnSpPr>
          <p:spPr bwMode="auto">
            <a:xfrm>
              <a:off x="1898650" y="4343400"/>
              <a:ext cx="33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grpSp>
          <p:nvGrpSpPr>
            <p:cNvPr id="4" name="그룹 3"/>
            <p:cNvGrpSpPr/>
            <p:nvPr/>
          </p:nvGrpSpPr>
          <p:grpSpPr>
            <a:xfrm>
              <a:off x="2312285" y="2819400"/>
              <a:ext cx="2887480" cy="685800"/>
              <a:chOff x="2476500" y="2819400"/>
              <a:chExt cx="2641600" cy="685800"/>
            </a:xfrm>
          </p:grpSpPr>
          <p:sp>
            <p:nvSpPr>
              <p:cNvPr id="6" name="직사각형 5"/>
              <p:cNvSpPr/>
              <p:nvPr/>
            </p:nvSpPr>
            <p:spPr bwMode="auto">
              <a:xfrm>
                <a:off x="2476500" y="2819400"/>
                <a:ext cx="1155700" cy="6858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Crawling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7" name="직사각형 6"/>
              <p:cNvSpPr/>
              <p:nvPr/>
            </p:nvSpPr>
            <p:spPr bwMode="auto">
              <a:xfrm>
                <a:off x="3962400" y="2819400"/>
                <a:ext cx="1155700" cy="685800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1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ko-KR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</a:rPr>
                  <a:t>Normalizing</a:t>
                </a:r>
                <a:endParaRPr kumimoji="1" lang="ko-KR" alt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19" name="직선 화살표 연결선 18"/>
              <p:cNvCxnSpPr/>
              <p:nvPr/>
            </p:nvCxnSpPr>
            <p:spPr bwMode="auto">
              <a:xfrm>
                <a:off x="3632200" y="3124200"/>
                <a:ext cx="33020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cxnSp>
          <p:nvCxnSpPr>
            <p:cNvPr id="20" name="직선 화살표 연결선 19"/>
            <p:cNvCxnSpPr/>
            <p:nvPr/>
          </p:nvCxnSpPr>
          <p:spPr bwMode="auto">
            <a:xfrm>
              <a:off x="5283200" y="3124200"/>
              <a:ext cx="18161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직선 화살표 연결선 21"/>
            <p:cNvCxnSpPr/>
            <p:nvPr/>
          </p:nvCxnSpPr>
          <p:spPr bwMode="auto">
            <a:xfrm>
              <a:off x="5283200" y="4419600"/>
              <a:ext cx="18161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직선 화살표 연결선 22"/>
            <p:cNvCxnSpPr/>
            <p:nvPr/>
          </p:nvCxnSpPr>
          <p:spPr bwMode="auto">
            <a:xfrm>
              <a:off x="5283200" y="3276600"/>
              <a:ext cx="33020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5" name="직선 화살표 연결선 24"/>
            <p:cNvCxnSpPr/>
            <p:nvPr/>
          </p:nvCxnSpPr>
          <p:spPr bwMode="auto">
            <a:xfrm>
              <a:off x="6851650" y="3733800"/>
              <a:ext cx="33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6" name="직사각형 25"/>
            <p:cNvSpPr/>
            <p:nvPr/>
          </p:nvSpPr>
          <p:spPr bwMode="auto">
            <a:xfrm>
              <a:off x="7594600" y="4343400"/>
              <a:ext cx="1102920" cy="4572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</a:rPr>
                <a:t>Emotion Scoring</a:t>
              </a:r>
              <a:endPara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7" name="직사각형 26"/>
          <p:cNvSpPr/>
          <p:nvPr/>
        </p:nvSpPr>
        <p:spPr bwMode="auto">
          <a:xfrm>
            <a:off x="920440" y="5029200"/>
            <a:ext cx="6273800" cy="13716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55600" marR="0" lvl="2" indent="-26193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사전을 사용하여 특정 단어 제외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동의어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이의어 반영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55600" marR="0" lvl="2" indent="-26193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의미를 파악하기 위해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Ontology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구축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–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검색 기술 활용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55600" marR="0" lvl="2" indent="-26193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감성 판단을 위한 사전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Scoring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활용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55600" marR="0" lvl="2" indent="-26193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워드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클라우드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등 시각화 기술 활용</a:t>
            </a:r>
            <a:endParaRPr kumimoji="1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355600" marR="0" lvl="2" indent="-261938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연관성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경로 분석 등 실시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891B95-F237-43D3-8494-B8CEF6FF0B7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소셜미디어 데이터 분석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218206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577850" y="1412720"/>
            <a:ext cx="4622800" cy="32766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359936" tIns="45712" rIns="91424" bIns="45712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UNSTRUCTURED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or 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Raw) Data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Easy to collect</a:t>
            </a: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Hard</a:t>
            </a:r>
            <a:r>
              <a:rPr kumimoji="1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to process</a:t>
            </a: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60299" marR="0" lvl="0" indent="-360299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69637" name="직선 연결선 13"/>
          <p:cNvCxnSpPr>
            <a:cxnSpLocks noChangeShapeType="1"/>
          </p:cNvCxnSpPr>
          <p:nvPr/>
        </p:nvCxnSpPr>
        <p:spPr bwMode="auto">
          <a:xfrm>
            <a:off x="577850" y="2791920"/>
            <a:ext cx="3384550" cy="0"/>
          </a:xfrm>
          <a:prstGeom prst="line">
            <a:avLst/>
          </a:prstGeom>
          <a:noFill/>
          <a:ln w="57150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7" name="TextBox 13"/>
          <p:cNvSpPr txBox="1">
            <a:spLocks noChangeArrowheads="1"/>
          </p:cNvSpPr>
          <p:nvPr/>
        </p:nvSpPr>
        <p:spPr bwMode="auto">
          <a:xfrm>
            <a:off x="6108700" y="1957233"/>
            <a:ext cx="3384550" cy="2030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4" tIns="45712" rIns="91424" bIns="45712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Structured Data</a:t>
            </a:r>
            <a:r>
              <a:rPr kumimoji="1" lang="ko-KR" altLang="en-US" sz="1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와 비교시</a:t>
            </a:r>
            <a:r>
              <a:rPr kumimoji="1" lang="en-US" altLang="ko-KR" sz="1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80943" marR="0" lvl="0" indent="-18094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Quality</a:t>
            </a:r>
            <a:r>
              <a:rPr kumimoji="1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와 </a:t>
            </a:r>
            <a:r>
              <a:rPr kumimoji="1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Relevance</a:t>
            </a:r>
            <a:r>
              <a:rPr kumimoji="1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가 충분하다는 보장없음</a:t>
            </a:r>
            <a:endParaRPr kumimoji="1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80943" marR="0" lvl="0" indent="-18094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1" lang="en-US" altLang="ko-KR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80943" marR="0" lvl="0" indent="-180943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1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Structuring </a:t>
            </a:r>
            <a:r>
              <a:rPr kumimoji="1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과정에서 </a:t>
            </a:r>
            <a:r>
              <a:rPr kumimoji="1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Distortion</a:t>
            </a:r>
            <a:r>
              <a:rPr kumimoji="1" lang="ko-KR" alt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개입 여지 큼</a:t>
            </a:r>
          </a:p>
        </p:txBody>
      </p:sp>
      <p:sp>
        <p:nvSpPr>
          <p:cNvPr id="9" name="이등변 삼각형 8"/>
          <p:cNvSpPr/>
          <p:nvPr/>
        </p:nvSpPr>
        <p:spPr bwMode="auto">
          <a:xfrm rot="5400000">
            <a:off x="5013325" y="2908145"/>
            <a:ext cx="1447800" cy="412750"/>
          </a:xfrm>
          <a:prstGeom prst="triangle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lIns="91424" tIns="45712" rIns="91424" bIns="45712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925" y="5181600"/>
            <a:ext cx="1843617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251" y="5181600"/>
            <a:ext cx="214629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922" y="5181600"/>
            <a:ext cx="2094706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863752-EB98-4381-9F33-F0CB78816BF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Unstructured Data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의 기본적 특성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4755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데이터 분석을 통해 파악하고자 하는 사실에 대해 개념적으로 정의한 것</a:t>
            </a:r>
            <a:r>
              <a:rPr lang="en-US" altLang="ko-KR" sz="1800" b="1" dirty="0">
                <a:latin typeface="+mn-ea"/>
              </a:rPr>
              <a:t> </a:t>
            </a:r>
          </a:p>
          <a:p>
            <a:pPr lvl="1"/>
            <a:r>
              <a:rPr lang="ko-KR" altLang="en-US" sz="1800" dirty="0">
                <a:latin typeface="+mn-ea"/>
              </a:rPr>
              <a:t>모델 정의를 통해 구체화할 사항에 대한 사전 도출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일반적인 업무 언어로 자연어 형태로 기술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가설의 검증을 위한 방안에 구애되지 않고 업무 영역</a:t>
            </a:r>
            <a:r>
              <a:rPr lang="en-US" altLang="ko-KR" sz="1800" dirty="0">
                <a:latin typeface="+mn-ea"/>
              </a:rPr>
              <a:t>(Domain)</a:t>
            </a:r>
            <a:r>
              <a:rPr lang="ko-KR" altLang="en-US" sz="1800" dirty="0">
                <a:latin typeface="+mn-ea"/>
              </a:rPr>
              <a:t>에서 중요한 다수의 후보 가설을 도출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하나의 모델을 통해 복수의 가설을 검증할 수도 있음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업무적인 중요성과 동시에 데이터를 통한 확인이 필요한가가 관건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주제를 먼저 설정하고 주제의 </a:t>
            </a:r>
            <a:r>
              <a:rPr lang="ko-KR" altLang="en-US" sz="1800" dirty="0" err="1">
                <a:latin typeface="+mn-ea"/>
              </a:rPr>
              <a:t>범위내에서</a:t>
            </a:r>
            <a:r>
              <a:rPr lang="ko-KR" altLang="en-US" sz="1800" dirty="0">
                <a:latin typeface="+mn-ea"/>
              </a:rPr>
              <a:t> 가설을 설정하는 것이 바람직함</a:t>
            </a:r>
            <a:endParaRPr lang="en-US" altLang="ko-KR" sz="1800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가설의 예</a:t>
            </a:r>
            <a:endParaRPr lang="en-US" altLang="ko-KR" sz="1800" b="1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우수고객들은 가격할인 행사에 민감하지 않다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라면 </a:t>
            </a:r>
            <a:r>
              <a:rPr lang="ko-KR" altLang="en-US" sz="1800" dirty="0" err="1">
                <a:latin typeface="+mn-ea"/>
              </a:rPr>
              <a:t>제품군은</a:t>
            </a:r>
            <a:r>
              <a:rPr lang="ko-KR" altLang="en-US" sz="1800" dirty="0">
                <a:latin typeface="+mn-ea"/>
              </a:rPr>
              <a:t> 판매량이 감소하고 있다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도시지역의 소음이 농촌지역의 소음에 비해 높은 수준이다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품질이 낮은 상품은 고객불만이 많이 발생된다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77F551-E515-466F-9BA2-CFFDB7F5573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무엇을 분석할 것인가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 –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가설 설정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87518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슬라이드 번호 개체 틀 3"/>
          <p:cNvSpPr>
            <a:spLocks noGrp="1"/>
          </p:cNvSpPr>
          <p:nvPr>
            <p:ph type="sldNum" sz="quarter" idx="4294967295"/>
          </p:nvPr>
        </p:nvSpPr>
        <p:spPr>
          <a:xfrm>
            <a:off x="9080500" y="6629400"/>
            <a:ext cx="825500" cy="228600"/>
          </a:xfrm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Arial" charset="0"/>
                <a:ea typeface="돋움" pitchFamily="50" charset="-127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C83B308-F089-47F5-9E9A-CEBED6F9FB46}" type="slidenum">
              <a:rPr kumimoji="0" lang="en-US" altLang="ko-KR" sz="14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모서리가 둥근 직사각형 10"/>
          <p:cNvSpPr/>
          <p:nvPr/>
        </p:nvSpPr>
        <p:spPr bwMode="auto">
          <a:xfrm>
            <a:off x="1276179" y="1313935"/>
            <a:ext cx="1943271" cy="83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데이터 자체를 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자산으로 활용</a:t>
            </a:r>
          </a:p>
        </p:txBody>
      </p:sp>
      <p:sp>
        <p:nvSpPr>
          <p:cNvPr id="12" name="모서리가 둥근 직사각형 11"/>
          <p:cNvSpPr/>
          <p:nvPr/>
        </p:nvSpPr>
        <p:spPr bwMode="auto">
          <a:xfrm>
            <a:off x="5403679" y="1313934"/>
            <a:ext cx="1943271" cy="83820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내부효율과 운영 개선</a:t>
            </a:r>
          </a:p>
        </p:txBody>
      </p:sp>
      <p:sp>
        <p:nvSpPr>
          <p:cNvPr id="13" name="모서리가 둥근 직사각형 12"/>
          <p:cNvSpPr/>
          <p:nvPr/>
        </p:nvSpPr>
        <p:spPr bwMode="auto">
          <a:xfrm>
            <a:off x="3339929" y="1313934"/>
            <a:ext cx="1943271" cy="838200"/>
          </a:xfrm>
          <a:prstGeom prst="round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시장과 고객에 대한 이해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 bwMode="auto">
          <a:xfrm>
            <a:off x="7467429" y="1295400"/>
            <a:ext cx="1943271" cy="838200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고객경험 향상과 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새로운 상품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서비스</a:t>
            </a:r>
          </a:p>
        </p:txBody>
      </p:sp>
      <p:sp>
        <p:nvSpPr>
          <p:cNvPr id="2" name="직사각형 1"/>
          <p:cNvSpPr/>
          <p:nvPr/>
        </p:nvSpPr>
        <p:spPr bwMode="auto">
          <a:xfrm rot="16200000">
            <a:off x="80063" y="2808673"/>
            <a:ext cx="1653748" cy="493069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Descriptive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auto">
          <a:xfrm>
            <a:off x="1276178" y="2228334"/>
            <a:ext cx="1943271" cy="165374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 행동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프로필 통계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집계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업무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/Transaction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Traffic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통계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3339929" y="2230393"/>
            <a:ext cx="1943271" cy="165374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고객세분화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고객행동 지표화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모니터링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SNS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여론 분석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민원 </a:t>
            </a:r>
            <a:r>
              <a:rPr kumimoji="1" lang="en-US" altLang="ko-KR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VoC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핵심 환경 변화 파악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 bwMode="auto">
          <a:xfrm>
            <a:off x="5403679" y="2230393"/>
            <a:ext cx="1943271" cy="165374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업무병목점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분석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장비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공정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직원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업무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직원 연관성 분석</a:t>
            </a:r>
          </a:p>
        </p:txBody>
      </p:sp>
      <p:sp>
        <p:nvSpPr>
          <p:cNvPr id="24" name="직사각형 23"/>
          <p:cNvSpPr/>
          <p:nvPr/>
        </p:nvSpPr>
        <p:spPr bwMode="auto">
          <a:xfrm>
            <a:off x="7467429" y="2230393"/>
            <a:ext cx="1943271" cy="1653747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관심 급증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급감 상품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서비스 파악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–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시장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Vs.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자사</a:t>
            </a:r>
          </a:p>
        </p:txBody>
      </p:sp>
      <p:sp>
        <p:nvSpPr>
          <p:cNvPr id="25" name="직사각형 24"/>
          <p:cNvSpPr/>
          <p:nvPr/>
        </p:nvSpPr>
        <p:spPr bwMode="auto">
          <a:xfrm>
            <a:off x="1276178" y="3942720"/>
            <a:ext cx="1943271" cy="190500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타겟광고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대행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3339929" y="3944779"/>
            <a:ext cx="1943271" cy="1905001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고객이탈 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회원가입 가능성 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구매가능성 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문제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불만 발생 가능성 예측</a:t>
            </a:r>
          </a:p>
        </p:txBody>
      </p:sp>
      <p:sp>
        <p:nvSpPr>
          <p:cNvPr id="27" name="직사각형 26"/>
          <p:cNvSpPr/>
          <p:nvPr/>
        </p:nvSpPr>
        <p:spPr bwMode="auto">
          <a:xfrm>
            <a:off x="5403679" y="3944779"/>
            <a:ext cx="1943271" cy="1905001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장비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공정 이상발생 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예산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자원 배분 최적화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최적 문제해결 조치 선정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퇴직인력예측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직원성과예측</a:t>
            </a:r>
          </a:p>
        </p:txBody>
      </p:sp>
      <p:sp>
        <p:nvSpPr>
          <p:cNvPr id="28" name="직사각형 27"/>
          <p:cNvSpPr/>
          <p:nvPr/>
        </p:nvSpPr>
        <p:spPr bwMode="auto">
          <a:xfrm>
            <a:off x="7467429" y="3944779"/>
            <a:ext cx="1943271" cy="1905001"/>
          </a:xfrm>
          <a:prstGeom prst="rect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신상품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서비스 성과 예측</a:t>
            </a:r>
            <a:endParaRPr kumimoji="1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개인화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맞춤형 정보제공</a:t>
            </a:r>
          </a:p>
        </p:txBody>
      </p:sp>
      <p:sp>
        <p:nvSpPr>
          <p:cNvPr id="29" name="직사각형 28"/>
          <p:cNvSpPr/>
          <p:nvPr/>
        </p:nvSpPr>
        <p:spPr bwMode="auto">
          <a:xfrm rot="16200000">
            <a:off x="-42212" y="4648685"/>
            <a:ext cx="1904998" cy="493069"/>
          </a:xfrm>
          <a:prstGeom prst="rect">
            <a:avLst/>
          </a:prstGeom>
          <a:solidFill>
            <a:srgbClr val="8AC6CD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Predictive</a:t>
            </a:r>
            <a:endParaRPr kumimoji="1" lang="ko-KR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" name="직사각형 2"/>
          <p:cNvSpPr/>
          <p:nvPr/>
        </p:nvSpPr>
        <p:spPr bwMode="auto">
          <a:xfrm>
            <a:off x="1276179" y="6002180"/>
            <a:ext cx="8134522" cy="32242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추가적 관점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: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어떤 데이터를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?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내부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Vs.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외부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정형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Vs.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비정형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사람 </a:t>
            </a: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Vs. </a:t>
            </a:r>
            <a:r>
              <a:rPr kumimoji="1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기계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C8A51F-6C18-4312-8ACC-6827C1D15F51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 기회 발굴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Framework : Instances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76422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대상 문제의 복잡성 측면</a:t>
            </a:r>
            <a:endParaRPr lang="en-US" altLang="ko-KR" sz="1800" b="1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대량의 여러 항목을 사용한 분석이 필수적인가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가용한 예산으로 소화할 수 있는 내용인가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분석 과정에서 요구되는 복잡성이 조직이 감당할 수 있는 수준인가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예상하는 형태의 결과가 나올 가능성이 충분한가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동일한 형태의 분석이 지속적으로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반복적으로 수행될 필요가 있는가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필요한 데이터를 지속적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안정적으로 확보할 수 있겠는가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대상 문제의 활용 가치 측면</a:t>
            </a:r>
            <a:endParaRPr lang="en-US" altLang="ko-KR" sz="1800" b="1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조직의 </a:t>
            </a:r>
            <a:r>
              <a:rPr lang="en-US" altLang="ko-KR" sz="1800" dirty="0">
                <a:latin typeface="+mn-ea"/>
              </a:rPr>
              <a:t>Mission</a:t>
            </a:r>
            <a:r>
              <a:rPr lang="ko-KR" altLang="en-US" sz="1800" dirty="0">
                <a:latin typeface="+mn-ea"/>
              </a:rPr>
              <a:t>과 비교하여 충분한 중요도가 있는 내용인가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결과가 업무에 실질적인 영향을 줄 수 있는가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분석 결과를 </a:t>
            </a:r>
            <a:r>
              <a:rPr lang="ko-KR" altLang="en-US" sz="1800" dirty="0" err="1">
                <a:latin typeface="+mn-ea"/>
              </a:rPr>
              <a:t>조직내외부에서</a:t>
            </a:r>
            <a:r>
              <a:rPr lang="ko-KR" altLang="en-US" sz="1800" dirty="0">
                <a:latin typeface="+mn-ea"/>
              </a:rPr>
              <a:t> 이해하고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받아들일 수 있겠는가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유사 성격의 분석이 이루어진 사례가 존재하는가</a:t>
            </a:r>
            <a:r>
              <a:rPr lang="en-US" altLang="ko-KR" sz="1800" dirty="0">
                <a:latin typeface="+mn-ea"/>
              </a:rPr>
              <a:t>? – </a:t>
            </a:r>
            <a:r>
              <a:rPr lang="ko-KR" altLang="en-US" sz="1800" dirty="0">
                <a:latin typeface="+mn-ea"/>
              </a:rPr>
              <a:t>국내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국외</a:t>
            </a:r>
            <a:endParaRPr lang="en-US" altLang="ko-KR" sz="1800" dirty="0">
              <a:latin typeface="+mn-ea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유사 성격의 분석이 대내외적으로 좋은 평가를 받았는가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경쟁 조직이 이미 활용하고 있어 도입 </a:t>
            </a:r>
            <a:r>
              <a:rPr lang="ko-KR" altLang="en-US" sz="1800" dirty="0" err="1">
                <a:latin typeface="+mn-ea"/>
              </a:rPr>
              <a:t>필수성이</a:t>
            </a:r>
            <a:r>
              <a:rPr lang="ko-KR" altLang="en-US" sz="1800" dirty="0">
                <a:latin typeface="+mn-ea"/>
              </a:rPr>
              <a:t> 높은가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pPr lvl="1"/>
            <a:r>
              <a:rPr lang="ko-KR" altLang="en-US" sz="1800" dirty="0">
                <a:latin typeface="+mn-ea"/>
              </a:rPr>
              <a:t>선도사업으로서</a:t>
            </a:r>
            <a:r>
              <a:rPr lang="en-US" altLang="ko-KR" sz="1800" dirty="0">
                <a:latin typeface="+mn-ea"/>
              </a:rPr>
              <a:t>) </a:t>
            </a:r>
            <a:r>
              <a:rPr lang="ko-KR" altLang="en-US" sz="1800" dirty="0">
                <a:latin typeface="+mn-ea"/>
              </a:rPr>
              <a:t>다른 문제에 대한 분석에 긍정적 파급효과를 미칠 수 있겠는가</a:t>
            </a:r>
            <a:r>
              <a:rPr lang="en-US" altLang="ko-KR" sz="1800" dirty="0">
                <a:latin typeface="+mn-ea"/>
              </a:rPr>
              <a:t>?</a:t>
            </a:r>
          </a:p>
          <a:p>
            <a:endParaRPr lang="ko-KR" altLang="en-US" sz="180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3EB90E-00A3-4310-A6FF-5511631A3B4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빅데이터 기회 발굴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Checklist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72719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모델 정의</a:t>
            </a:r>
            <a:r>
              <a:rPr lang="en-US" altLang="ko-KR" sz="1800" b="1" dirty="0">
                <a:latin typeface="+mn-ea"/>
              </a:rPr>
              <a:t>: </a:t>
            </a:r>
            <a:r>
              <a:rPr lang="ko-KR" altLang="en-US" sz="1800" b="1" dirty="0">
                <a:latin typeface="+mn-ea"/>
              </a:rPr>
              <a:t>모델의 입력데이터와 출력 데이터</a:t>
            </a:r>
            <a:r>
              <a:rPr lang="en-US" altLang="ko-KR" sz="1800" b="1" dirty="0">
                <a:latin typeface="+mn-ea"/>
              </a:rPr>
              <a:t>, </a:t>
            </a:r>
            <a:r>
              <a:rPr lang="ko-KR" altLang="en-US" sz="1800" b="1" dirty="0">
                <a:latin typeface="+mn-ea"/>
              </a:rPr>
              <a:t>목적 및 적용 범위 등을 상세하게 기술한 것</a:t>
            </a:r>
            <a:endParaRPr lang="en-US" altLang="ko-KR" sz="1800" b="1" dirty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>
                <a:latin typeface="+mn-ea"/>
              </a:rPr>
              <a:t>주요 항목</a:t>
            </a:r>
            <a:r>
              <a:rPr lang="en-US" altLang="ko-KR" sz="1800" b="1" dirty="0">
                <a:latin typeface="+mn-ea"/>
              </a:rPr>
              <a:t>:</a:t>
            </a:r>
          </a:p>
          <a:p>
            <a:pPr lvl="1"/>
            <a:r>
              <a:rPr lang="ko-KR" altLang="en-US" sz="1800" dirty="0">
                <a:latin typeface="+mn-ea"/>
              </a:rPr>
              <a:t>모델의 목적</a:t>
            </a:r>
            <a:r>
              <a:rPr lang="en-US" altLang="ko-KR" sz="1800" dirty="0">
                <a:latin typeface="+mn-ea"/>
              </a:rPr>
              <a:t>,</a:t>
            </a:r>
            <a:r>
              <a:rPr lang="ko-KR" altLang="en-US" sz="1800" dirty="0">
                <a:latin typeface="+mn-ea"/>
              </a:rPr>
              <a:t> 적용 범위 및 활용방안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입력 변수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종속변수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와 출력변수</a:t>
            </a:r>
            <a:r>
              <a:rPr lang="en-US" altLang="ko-KR" sz="1800" dirty="0">
                <a:latin typeface="+mn-ea"/>
              </a:rPr>
              <a:t>(</a:t>
            </a:r>
            <a:r>
              <a:rPr lang="ko-KR" altLang="en-US" sz="1800" dirty="0">
                <a:latin typeface="+mn-ea"/>
              </a:rPr>
              <a:t>독립변수</a:t>
            </a:r>
            <a:r>
              <a:rPr lang="en-US" altLang="ko-KR" sz="1800" dirty="0">
                <a:latin typeface="+mn-ea"/>
              </a:rPr>
              <a:t>) – </a:t>
            </a:r>
            <a:r>
              <a:rPr lang="ko-KR" altLang="en-US" sz="1800" dirty="0">
                <a:latin typeface="+mn-ea"/>
              </a:rPr>
              <a:t>생성방법 포함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모델 대상</a:t>
            </a:r>
            <a:r>
              <a:rPr lang="en-US" altLang="ko-KR" sz="1800" dirty="0">
                <a:latin typeface="+mn-ea"/>
              </a:rPr>
              <a:t>(entity)</a:t>
            </a:r>
            <a:r>
              <a:rPr lang="ko-KR" altLang="en-US" sz="1800" dirty="0">
                <a:latin typeface="+mn-ea"/>
              </a:rPr>
              <a:t>에 대한 정의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제외 대상에 대한 정의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운영 방안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운영 주기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결과 해석방안</a:t>
            </a:r>
            <a:endParaRPr lang="en-US" altLang="ko-KR" sz="1800" dirty="0">
              <a:latin typeface="+mn-ea"/>
            </a:endParaRPr>
          </a:p>
          <a:p>
            <a:pPr lvl="1"/>
            <a:r>
              <a:rPr lang="ko-KR" altLang="en-US" sz="1800" dirty="0">
                <a:latin typeface="+mn-ea"/>
              </a:rPr>
              <a:t>모델 적정성에 대한 판단기준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B9DECB-7616-4334-AF49-24F3ABE5F33C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모델 정의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971032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 txBox="1">
            <a:spLocks/>
          </p:cNvSpPr>
          <p:nvPr/>
        </p:nvSpPr>
        <p:spPr bwMode="auto">
          <a:xfrm>
            <a:off x="796264" y="1119353"/>
            <a:ext cx="3549650" cy="22098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One-Off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분석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 Placeholder 4"/>
          <p:cNvSpPr txBox="1">
            <a:spLocks/>
          </p:cNvSpPr>
          <p:nvPr/>
        </p:nvSpPr>
        <p:spPr bwMode="auto">
          <a:xfrm>
            <a:off x="5448300" y="1119353"/>
            <a:ext cx="3549650" cy="220980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  <a:headEnd/>
            <a:tailEnd/>
          </a:ln>
          <a:effectLst/>
        </p:spPr>
        <p:txBody>
          <a:bodyPr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Production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형태의 분석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470" name="TextBox 9"/>
          <p:cNvSpPr txBox="1">
            <a:spLocks noChangeArrowheads="1"/>
          </p:cNvSpPr>
          <p:nvPr/>
        </p:nvSpPr>
        <p:spPr bwMode="auto">
          <a:xfrm>
            <a:off x="495300" y="3445041"/>
            <a:ext cx="4457700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일회성의 비즈니스 질문에 대한 답을 제공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사전에 형식과 범위가 정해지지 않음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분석 자체보다 해석 중요성 높음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특정 상품 매출 급감 원인 파악</a:t>
            </a:r>
          </a:p>
        </p:txBody>
      </p:sp>
      <p:sp>
        <p:nvSpPr>
          <p:cNvPr id="62471" name="TextBox 9"/>
          <p:cNvSpPr txBox="1">
            <a:spLocks noChangeArrowheads="1"/>
          </p:cNvSpPr>
          <p:nvPr/>
        </p:nvSpPr>
        <p:spPr bwMode="auto">
          <a:xfrm>
            <a:off x="5116250" y="3445041"/>
            <a:ext cx="3797300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동일한 구조의 분석을 지속적으로 반복 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분석 자동화 수반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539750" marR="0" lvl="1" indent="-2730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예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: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상품추천 시스템</a:t>
            </a: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1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사기적발 시스템</a:t>
            </a:r>
            <a:endParaRPr kumimoji="1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472" name="TextBox 9"/>
          <p:cNvSpPr txBox="1">
            <a:spLocks noChangeArrowheads="1"/>
          </p:cNvSpPr>
          <p:nvPr/>
        </p:nvSpPr>
        <p:spPr bwMode="auto">
          <a:xfrm>
            <a:off x="961364" y="1271753"/>
            <a:ext cx="41275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HY헤드라인M" pitchFamily="18" charset="-127"/>
              </a:rPr>
              <a:t>1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HY헤드라인M" pitchFamily="18" charset="-127"/>
            </a:endParaRPr>
          </a:p>
        </p:txBody>
      </p:sp>
      <p:sp>
        <p:nvSpPr>
          <p:cNvPr id="62473" name="TextBox 9"/>
          <p:cNvSpPr txBox="1">
            <a:spLocks noChangeArrowheads="1"/>
          </p:cNvSpPr>
          <p:nvPr/>
        </p:nvSpPr>
        <p:spPr bwMode="auto">
          <a:xfrm>
            <a:off x="5613400" y="1271753"/>
            <a:ext cx="412750" cy="381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HY헤드라인M" pitchFamily="18" charset="-127"/>
              </a:rPr>
              <a:t>2</a:t>
            </a:r>
            <a:endParaRPr kumimoji="1" lang="ko-KR" alt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HY헤드라인M" pitchFamily="18" charset="-127"/>
            </a:endParaRPr>
          </a:p>
        </p:txBody>
      </p:sp>
      <p:sp>
        <p:nvSpPr>
          <p:cNvPr id="62474" name="오른쪽 화살표 9"/>
          <p:cNvSpPr>
            <a:spLocks noChangeArrowheads="1"/>
          </p:cNvSpPr>
          <p:nvPr/>
        </p:nvSpPr>
        <p:spPr bwMode="auto">
          <a:xfrm>
            <a:off x="848430" y="5562600"/>
            <a:ext cx="577850" cy="457200"/>
          </a:xfrm>
          <a:prstGeom prst="rightArrow">
            <a:avLst>
              <a:gd name="adj1" fmla="val 50000"/>
              <a:gd name="adj2" fmla="val 49999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475" name="TextBox 9"/>
          <p:cNvSpPr txBox="1">
            <a:spLocks noChangeArrowheads="1"/>
          </p:cNvSpPr>
          <p:nvPr/>
        </p:nvSpPr>
        <p:spPr bwMode="auto">
          <a:xfrm>
            <a:off x="1449310" y="5625838"/>
            <a:ext cx="7264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80975" indent="-180975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HY헤드라인M" pitchFamily="18" charset="-127"/>
              </a:defRPr>
            </a:lvl9pPr>
          </a:lstStyle>
          <a:p>
            <a:pPr marL="180975" marR="0" lvl="0" indent="-180975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두 가지 서로 다른 유형의 데이터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사이언티스트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필요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06479A-ADF3-4826-8ACB-1DBC9C97369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분석의 두 가지 유형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400609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5" name="그림 2">
            <a:extLst>
              <a:ext uri="{FF2B5EF4-FFF2-40B4-BE49-F238E27FC236}">
                <a16:creationId xmlns:a16="http://schemas.microsoft.com/office/drawing/2014/main" id="{1132BFDA-3861-43F3-B405-551BDFE8C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" b="75607"/>
          <a:stretch>
            <a:fillRect/>
          </a:stretch>
        </p:blipFill>
        <p:spPr bwMode="auto">
          <a:xfrm>
            <a:off x="415925" y="1057700"/>
            <a:ext cx="9021649" cy="819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그림 3">
            <a:extLst>
              <a:ext uri="{FF2B5EF4-FFF2-40B4-BE49-F238E27FC236}">
                <a16:creationId xmlns:a16="http://schemas.microsoft.com/office/drawing/2014/main" id="{23CC8D07-829F-4735-9CAB-42C09C74F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19" y="2060810"/>
            <a:ext cx="9139107" cy="158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739BF-F997-4371-9DD2-4927531BCA23}"/>
              </a:ext>
            </a:extLst>
          </p:cNvPr>
          <p:cNvSpPr txBox="1"/>
          <p:nvPr/>
        </p:nvSpPr>
        <p:spPr>
          <a:xfrm>
            <a:off x="457102" y="3711054"/>
            <a:ext cx="1732397" cy="9539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Identify data set</a:t>
            </a:r>
          </a:p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Retrieve data</a:t>
            </a:r>
          </a:p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Query data</a:t>
            </a: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C6D08-3D28-4106-8894-1CFD2EC0F6EB}"/>
              </a:ext>
            </a:extLst>
          </p:cNvPr>
          <p:cNvSpPr txBox="1"/>
          <p:nvPr/>
        </p:nvSpPr>
        <p:spPr>
          <a:xfrm>
            <a:off x="2288630" y="3711054"/>
            <a:ext cx="2150845" cy="245432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Explore</a:t>
            </a:r>
          </a:p>
          <a:p>
            <a:pPr marL="380234" lvl="1" indent="-23216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dirty="0">
                <a:latin typeface="+mn-ea"/>
                <a:ea typeface="+mn-ea"/>
              </a:rPr>
              <a:t>Understanding</a:t>
            </a:r>
          </a:p>
          <a:p>
            <a:pPr marL="380234" lvl="1" indent="-23216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dirty="0">
                <a:latin typeface="+mn-ea"/>
                <a:ea typeface="+mn-ea"/>
              </a:rPr>
              <a:t>Preliminary analysis</a:t>
            </a:r>
          </a:p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Pre-processing </a:t>
            </a:r>
          </a:p>
          <a:p>
            <a:pPr marL="380234" lvl="1" indent="-23216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dirty="0">
                <a:latin typeface="+mn-ea"/>
                <a:ea typeface="+mn-ea"/>
              </a:rPr>
              <a:t>cleaning</a:t>
            </a:r>
          </a:p>
          <a:p>
            <a:pPr marL="380234" lvl="1" indent="-23216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dirty="0">
                <a:latin typeface="+mn-ea"/>
                <a:ea typeface="+mn-ea"/>
              </a:rPr>
              <a:t>integrating</a:t>
            </a:r>
          </a:p>
          <a:p>
            <a:pPr marL="380234" lvl="1" indent="-232162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en-US" altLang="ko-KR" sz="1300" dirty="0">
                <a:latin typeface="+mn-ea"/>
                <a:ea typeface="+mn-ea"/>
              </a:rPr>
              <a:t>packaging</a:t>
            </a:r>
          </a:p>
          <a:p>
            <a:pPr marL="603623" lvl="1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ko-KR" altLang="en-US" sz="1300" dirty="0">
              <a:latin typeface="+mn-ea"/>
              <a:ea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785EE-FB1E-40C1-BFFE-EC4C4A985025}"/>
              </a:ext>
            </a:extLst>
          </p:cNvPr>
          <p:cNvSpPr txBox="1"/>
          <p:nvPr/>
        </p:nvSpPr>
        <p:spPr>
          <a:xfrm>
            <a:off x="4448930" y="3711054"/>
            <a:ext cx="1729897" cy="65383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Select technique</a:t>
            </a:r>
          </a:p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Build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4C310-4760-49F3-B88D-0DA81E2D3101}"/>
              </a:ext>
            </a:extLst>
          </p:cNvPr>
          <p:cNvSpPr txBox="1"/>
          <p:nvPr/>
        </p:nvSpPr>
        <p:spPr>
          <a:xfrm>
            <a:off x="6537220" y="3711054"/>
            <a:ext cx="1519952" cy="6655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Communicate results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136316-B8A9-4617-8224-8EC2B28CF205}"/>
              </a:ext>
            </a:extLst>
          </p:cNvPr>
          <p:cNvSpPr txBox="1"/>
          <p:nvPr/>
        </p:nvSpPr>
        <p:spPr>
          <a:xfrm>
            <a:off x="8319484" y="3711054"/>
            <a:ext cx="1170146" cy="6640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32162" indent="-232162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300" dirty="0">
                <a:latin typeface="+mn-ea"/>
                <a:ea typeface="+mn-ea"/>
              </a:rPr>
              <a:t>Apply results</a:t>
            </a:r>
          </a:p>
        </p:txBody>
      </p:sp>
      <p:pic>
        <p:nvPicPr>
          <p:cNvPr id="38922" name="Picture 4" descr="arrow circleì ëí ì´ë¯¸ì§ ê²ìê²°ê³¼">
            <a:extLst>
              <a:ext uri="{FF2B5EF4-FFF2-40B4-BE49-F238E27FC236}">
                <a16:creationId xmlns:a16="http://schemas.microsoft.com/office/drawing/2014/main" id="{C18F6E49-1C4C-4F4F-A44C-88606AE6A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35" y="4581160"/>
            <a:ext cx="1829514" cy="1829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6862E52-654E-4B57-8A86-74B9A19EB04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분석 프로세스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FAEC5E3-11CA-4AB6-9E66-4E2BA58CB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995" y="1052670"/>
            <a:ext cx="6639562" cy="528980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DA2F33B-D9A6-4151-8846-0BF64057C7C6}"/>
              </a:ext>
            </a:extLst>
          </p:cNvPr>
          <p:cNvSpPr/>
          <p:nvPr/>
        </p:nvSpPr>
        <p:spPr>
          <a:xfrm>
            <a:off x="4520940" y="2433801"/>
            <a:ext cx="3486023" cy="38755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00" b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52CFAC-B1F3-4A98-8ECE-05DC257CDCD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Data Literacy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648545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분석주제 결정에서 결과 도출까지의 전체 과정을 반복적으로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점차 진화하는 방식으로 수행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12749" y="2420860"/>
            <a:ext cx="9077325" cy="2185844"/>
            <a:chOff x="247650" y="2895600"/>
            <a:chExt cx="9493250" cy="2286000"/>
          </a:xfrm>
        </p:grpSpPr>
        <p:sp>
          <p:nvSpPr>
            <p:cNvPr id="2" name="모서리가 둥근 직사각형 1"/>
            <p:cNvSpPr/>
            <p:nvPr/>
          </p:nvSpPr>
          <p:spPr bwMode="auto">
            <a:xfrm>
              <a:off x="247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분석 주제 결정</a:t>
              </a:r>
            </a:p>
          </p:txBody>
        </p:sp>
        <p:sp>
          <p:nvSpPr>
            <p:cNvPr id="8" name="모서리가 둥근 직사각형 7"/>
            <p:cNvSpPr/>
            <p:nvPr/>
          </p:nvSpPr>
          <p:spPr bwMode="auto">
            <a:xfrm>
              <a:off x="1898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후보 가설 도출</a:t>
              </a:r>
            </a:p>
          </p:txBody>
        </p:sp>
        <p:sp>
          <p:nvSpPr>
            <p:cNvPr id="9" name="모서리가 둥근 직사각형 8"/>
            <p:cNvSpPr/>
            <p:nvPr/>
          </p:nvSpPr>
          <p:spPr bwMode="auto">
            <a:xfrm>
              <a:off x="3549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관련 데이터 확보</a:t>
              </a:r>
            </a:p>
          </p:txBody>
        </p:sp>
        <p:sp>
          <p:nvSpPr>
            <p:cNvPr id="10" name="모서리가 둥근 직사각형 9"/>
            <p:cNvSpPr/>
            <p:nvPr/>
          </p:nvSpPr>
          <p:spPr bwMode="auto">
            <a:xfrm>
              <a:off x="5200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데이터 통합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/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정리</a:t>
              </a: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6851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분석</a:t>
              </a:r>
              <a:r>
                <a:rPr kumimoji="1" lang="en-US" altLang="ko-K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/ </a:t>
              </a: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모델링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 bwMode="auto">
            <a:xfrm>
              <a:off x="8502650" y="2895600"/>
              <a:ext cx="1238250" cy="1828800"/>
            </a:xfrm>
            <a:prstGeom prst="roundRect">
              <a:avLst/>
            </a:prstGeom>
            <a:solidFill>
              <a:srgbClr val="CCEC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ea typeface="+mn-ea"/>
                </a:rPr>
                <a:t>결과 도출</a:t>
              </a:r>
            </a:p>
          </p:txBody>
        </p:sp>
        <p:sp>
          <p:nvSpPr>
            <p:cNvPr id="3" name="오른쪽 화살표 2"/>
            <p:cNvSpPr/>
            <p:nvPr/>
          </p:nvSpPr>
          <p:spPr bwMode="auto">
            <a:xfrm>
              <a:off x="1485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4" name="오른쪽 화살표 13"/>
            <p:cNvSpPr/>
            <p:nvPr/>
          </p:nvSpPr>
          <p:spPr bwMode="auto">
            <a:xfrm>
              <a:off x="3136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5" name="오른쪽 화살표 14"/>
            <p:cNvSpPr/>
            <p:nvPr/>
          </p:nvSpPr>
          <p:spPr bwMode="auto">
            <a:xfrm>
              <a:off x="4787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6" name="오른쪽 화살표 15"/>
            <p:cNvSpPr/>
            <p:nvPr/>
          </p:nvSpPr>
          <p:spPr bwMode="auto">
            <a:xfrm>
              <a:off x="6438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sp>
          <p:nvSpPr>
            <p:cNvPr id="17" name="오른쪽 화살표 16"/>
            <p:cNvSpPr/>
            <p:nvPr/>
          </p:nvSpPr>
          <p:spPr bwMode="auto">
            <a:xfrm>
              <a:off x="8089900" y="3352800"/>
              <a:ext cx="412750" cy="762000"/>
            </a:xfrm>
            <a:prstGeom prst="rightArrow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endParaRPr>
            </a:p>
          </p:txBody>
        </p:sp>
        <p:cxnSp>
          <p:nvCxnSpPr>
            <p:cNvPr id="5" name="직선 연결선 4"/>
            <p:cNvCxnSpPr/>
            <p:nvPr/>
          </p:nvCxnSpPr>
          <p:spPr bwMode="auto">
            <a:xfrm>
              <a:off x="825500" y="5181600"/>
              <a:ext cx="846137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직선 화살표 연결선 12"/>
            <p:cNvCxnSpPr/>
            <p:nvPr/>
          </p:nvCxnSpPr>
          <p:spPr bwMode="auto">
            <a:xfrm flipV="1">
              <a:off x="825500" y="47244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직선 화살표 연결선 21"/>
            <p:cNvCxnSpPr/>
            <p:nvPr/>
          </p:nvCxnSpPr>
          <p:spPr bwMode="auto">
            <a:xfrm flipV="1">
              <a:off x="2517775" y="4724400"/>
              <a:ext cx="0" cy="4572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직선 연결선 18"/>
            <p:cNvCxnSpPr/>
            <p:nvPr/>
          </p:nvCxnSpPr>
          <p:spPr bwMode="auto">
            <a:xfrm flipV="1">
              <a:off x="9286875" y="4724400"/>
              <a:ext cx="0" cy="457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4BE9DE6-DBC3-42CD-A67E-904D04A45524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분석 실행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절차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286280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Business Analysis </a:t>
            </a:r>
            <a:r>
              <a:rPr lang="ko-KR" altLang="en-US" sz="1800" dirty="0">
                <a:latin typeface="+mn-ea"/>
              </a:rPr>
              <a:t>와</a:t>
            </a:r>
            <a:r>
              <a:rPr lang="en-US" altLang="ko-KR" sz="1800" dirty="0">
                <a:latin typeface="+mn-ea"/>
              </a:rPr>
              <a:t>  Data Science (Data Mining</a:t>
            </a:r>
            <a:r>
              <a:rPr lang="ko-KR" altLang="en-US" sz="1800" dirty="0">
                <a:latin typeface="+mn-ea"/>
              </a:rPr>
              <a:t>을 포함</a:t>
            </a:r>
            <a:r>
              <a:rPr lang="en-US" altLang="ko-KR" sz="1800" dirty="0">
                <a:latin typeface="+mn-ea"/>
              </a:rPr>
              <a:t>)</a:t>
            </a:r>
            <a:r>
              <a:rPr lang="ko-KR" altLang="en-US" sz="1800" dirty="0">
                <a:latin typeface="+mn-ea"/>
              </a:rPr>
              <a:t>의 합</a:t>
            </a:r>
            <a:endParaRPr lang="en-US" altLang="ko-KR" sz="1800" dirty="0">
              <a:latin typeface="+mn-ea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>
                <a:latin typeface="+mn-ea"/>
              </a:rPr>
              <a:t>Focus: Business Result, Business Insight</a:t>
            </a:r>
          </a:p>
        </p:txBody>
      </p:sp>
      <p:sp>
        <p:nvSpPr>
          <p:cNvPr id="4099" name="AutoShape 2"/>
          <p:cNvSpPr>
            <a:spLocks noChangeArrowheads="1"/>
          </p:cNvSpPr>
          <p:nvPr/>
        </p:nvSpPr>
        <p:spPr bwMode="auto">
          <a:xfrm>
            <a:off x="1155700" y="2362200"/>
            <a:ext cx="5035550" cy="2438400"/>
          </a:xfrm>
          <a:prstGeom prst="diamond">
            <a:avLst/>
          </a:prstGeom>
          <a:solidFill>
            <a:srgbClr val="00CCFF">
              <a:alpha val="59999"/>
            </a:srgbClr>
          </a:solidFill>
          <a:ln w="38100">
            <a:solidFill>
              <a:schemeClr val="bg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4100" name="AutoShape 3"/>
          <p:cNvSpPr>
            <a:spLocks noChangeArrowheads="1"/>
          </p:cNvSpPr>
          <p:nvPr/>
        </p:nvSpPr>
        <p:spPr bwMode="auto">
          <a:xfrm>
            <a:off x="3632200" y="2362200"/>
            <a:ext cx="5035550" cy="2438400"/>
          </a:xfrm>
          <a:prstGeom prst="diamond">
            <a:avLst/>
          </a:prstGeom>
          <a:solidFill>
            <a:srgbClr val="FFFF00">
              <a:alpha val="59999"/>
            </a:srgbClr>
          </a:solidFill>
          <a:ln w="38100">
            <a:solidFill>
              <a:srgbClr val="B2B2B2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4103" name="Text Box 6"/>
          <p:cNvSpPr txBox="1">
            <a:spLocks noChangeArrowheads="1"/>
          </p:cNvSpPr>
          <p:nvPr/>
        </p:nvSpPr>
        <p:spPr bwMode="auto">
          <a:xfrm>
            <a:off x="3828692" y="3276600"/>
            <a:ext cx="198842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Business Analysis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and Data Science</a:t>
            </a:r>
          </a:p>
        </p:txBody>
      </p:sp>
      <p:sp>
        <p:nvSpPr>
          <p:cNvPr id="4104" name="Text Box 7"/>
          <p:cNvSpPr txBox="1">
            <a:spLocks noChangeArrowheads="1"/>
          </p:cNvSpPr>
          <p:nvPr/>
        </p:nvSpPr>
        <p:spPr bwMode="auto">
          <a:xfrm>
            <a:off x="1776553" y="3124201"/>
            <a:ext cx="166423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Data Analysis/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(+ Data Mining)</a:t>
            </a:r>
          </a:p>
        </p:txBody>
      </p:sp>
      <p:sp>
        <p:nvSpPr>
          <p:cNvPr id="4105" name="Text Box 8"/>
          <p:cNvSpPr txBox="1">
            <a:spLocks noChangeArrowheads="1"/>
          </p:cNvSpPr>
          <p:nvPr/>
        </p:nvSpPr>
        <p:spPr bwMode="auto">
          <a:xfrm>
            <a:off x="6347004" y="3174083"/>
            <a:ext cx="213231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Business Functions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And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Process</a:t>
            </a:r>
          </a:p>
        </p:txBody>
      </p:sp>
      <p:sp>
        <p:nvSpPr>
          <p:cNvPr id="18" name="직사각형 17"/>
          <p:cNvSpPr/>
          <p:nvPr/>
        </p:nvSpPr>
        <p:spPr bwMode="auto">
          <a:xfrm>
            <a:off x="1931327" y="4495800"/>
            <a:ext cx="7016750" cy="144780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3004477" y="4648200"/>
            <a:ext cx="1320800" cy="1143000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Capture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굴림" charset="0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4985677" y="4648200"/>
            <a:ext cx="1320800" cy="1143000"/>
          </a:xfrm>
          <a:prstGeom prst="ellipse">
            <a:avLst/>
          </a:prstGeom>
          <a:solidFill>
            <a:srgbClr val="CCECFF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Understand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굴림" charset="0"/>
            </a:endParaRPr>
          </a:p>
        </p:txBody>
      </p:sp>
      <p:sp>
        <p:nvSpPr>
          <p:cNvPr id="21" name="타원 20"/>
          <p:cNvSpPr/>
          <p:nvPr/>
        </p:nvSpPr>
        <p:spPr bwMode="auto">
          <a:xfrm>
            <a:off x="7049427" y="4648200"/>
            <a:ext cx="1320800" cy="1143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wrap="none" anchor="ctr" anchorCtr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굴림" charset="0"/>
              </a:rPr>
              <a:t>ForeDraw</a:t>
            </a:r>
            <a:endParaRPr kumimoji="1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굴림" charset="0"/>
            </a:endParaRPr>
          </a:p>
        </p:txBody>
      </p:sp>
      <p:cxnSp>
        <p:nvCxnSpPr>
          <p:cNvPr id="22" name="직선 화살표 연결선 21"/>
          <p:cNvCxnSpPr>
            <a:stCxn id="19" idx="6"/>
            <a:endCxn id="20" idx="2"/>
          </p:cNvCxnSpPr>
          <p:nvPr/>
        </p:nvCxnSpPr>
        <p:spPr bwMode="auto">
          <a:xfrm>
            <a:off x="4325277" y="5219700"/>
            <a:ext cx="660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직선 화살표 연결선 22"/>
          <p:cNvCxnSpPr>
            <a:stCxn id="20" idx="6"/>
            <a:endCxn id="21" idx="2"/>
          </p:cNvCxnSpPr>
          <p:nvPr/>
        </p:nvCxnSpPr>
        <p:spPr bwMode="auto">
          <a:xfrm>
            <a:off x="6306477" y="5219700"/>
            <a:ext cx="74295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4" name="직사각형 23"/>
          <p:cNvSpPr/>
          <p:nvPr/>
        </p:nvSpPr>
        <p:spPr bwMode="auto">
          <a:xfrm>
            <a:off x="940727" y="4495800"/>
            <a:ext cx="1651000" cy="1447800"/>
          </a:xfrm>
          <a:prstGeom prst="rect">
            <a:avLst/>
          </a:prstGeom>
          <a:solidFill>
            <a:srgbClr val="CCECFF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4113" name="Text Box 7"/>
          <p:cNvSpPr txBox="1">
            <a:spLocks noChangeArrowheads="1"/>
          </p:cNvSpPr>
          <p:nvPr/>
        </p:nvSpPr>
        <p:spPr bwMode="auto">
          <a:xfrm>
            <a:off x="1001503" y="4978400"/>
            <a:ext cx="146065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Data Science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pitchFamily="50" charset="-127"/>
              </a:rPr>
              <a:t>Process</a:t>
            </a:r>
          </a:p>
        </p:txBody>
      </p:sp>
      <p:sp>
        <p:nvSpPr>
          <p:cNvPr id="4114" name="아래쪽 화살표 24"/>
          <p:cNvSpPr>
            <a:spLocks noChangeArrowheads="1"/>
          </p:cNvSpPr>
          <p:nvPr/>
        </p:nvSpPr>
        <p:spPr bwMode="auto">
          <a:xfrm>
            <a:off x="7617370" y="4149100"/>
            <a:ext cx="660400" cy="6096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DB635D-5C1C-4D3C-9924-9007DBB0C132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Predictive Modeling : Positioning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6551691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24" name="Group 5"/>
          <p:cNvGrpSpPr>
            <a:grpSpLocks/>
          </p:cNvGrpSpPr>
          <p:nvPr/>
        </p:nvGrpSpPr>
        <p:grpSpPr bwMode="auto">
          <a:xfrm>
            <a:off x="3597776" y="1344452"/>
            <a:ext cx="4697914" cy="1837515"/>
            <a:chOff x="288" y="1728"/>
            <a:chExt cx="5184" cy="1440"/>
          </a:xfrm>
        </p:grpSpPr>
        <p:sp>
          <p:nvSpPr>
            <p:cNvPr id="107548" name="Rectangle 6" descr="넓은 상향 대각선"/>
            <p:cNvSpPr>
              <a:spLocks noChangeArrowheads="1"/>
            </p:cNvSpPr>
            <p:nvPr/>
          </p:nvSpPr>
          <p:spPr bwMode="auto">
            <a:xfrm>
              <a:off x="1008" y="1728"/>
              <a:ext cx="3168" cy="1296"/>
            </a:xfrm>
            <a:prstGeom prst="rect">
              <a:avLst/>
            </a:prstGeom>
            <a:pattFill prst="wdUpDiag">
              <a:fgClr>
                <a:srgbClr val="969696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EDA</a:t>
              </a:r>
            </a:p>
          </p:txBody>
        </p:sp>
        <p:sp>
          <p:nvSpPr>
            <p:cNvPr id="107549" name="Rectangle 7"/>
            <p:cNvSpPr>
              <a:spLocks noChangeArrowheads="1"/>
            </p:cNvSpPr>
            <p:nvPr/>
          </p:nvSpPr>
          <p:spPr bwMode="auto">
            <a:xfrm>
              <a:off x="2208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Variable Selection</a:t>
              </a:r>
            </a:p>
          </p:txBody>
        </p:sp>
        <p:sp>
          <p:nvSpPr>
            <p:cNvPr id="107550" name="Rectangle 8"/>
            <p:cNvSpPr>
              <a:spLocks noChangeArrowheads="1"/>
            </p:cNvSpPr>
            <p:nvPr/>
          </p:nvSpPr>
          <p:spPr bwMode="auto">
            <a:xfrm>
              <a:off x="3889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Modeling</a:t>
              </a:r>
            </a:p>
          </p:txBody>
        </p:sp>
        <p:sp>
          <p:nvSpPr>
            <p:cNvPr id="107551" name="Line 9"/>
            <p:cNvSpPr>
              <a:spLocks noChangeShapeType="1"/>
            </p:cNvSpPr>
            <p:nvPr/>
          </p:nvSpPr>
          <p:spPr bwMode="auto">
            <a:xfrm>
              <a:off x="3792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52" name="Rectangle 10"/>
            <p:cNvSpPr>
              <a:spLocks noChangeArrowheads="1"/>
            </p:cNvSpPr>
            <p:nvPr/>
          </p:nvSpPr>
          <p:spPr bwMode="auto">
            <a:xfrm>
              <a:off x="528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Variable Design</a:t>
              </a:r>
            </a:p>
          </p:txBody>
        </p:sp>
        <p:sp>
          <p:nvSpPr>
            <p:cNvPr id="107553" name="Line 11"/>
            <p:cNvSpPr>
              <a:spLocks noChangeShapeType="1"/>
            </p:cNvSpPr>
            <p:nvPr/>
          </p:nvSpPr>
          <p:spPr bwMode="auto">
            <a:xfrm>
              <a:off x="2112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54" name="Rectangle 12"/>
            <p:cNvSpPr>
              <a:spLocks noChangeArrowheads="1"/>
            </p:cNvSpPr>
            <p:nvPr/>
          </p:nvSpPr>
          <p:spPr bwMode="auto">
            <a:xfrm>
              <a:off x="288" y="1968"/>
              <a:ext cx="17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b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Requirements Analysis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charset="0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ko-K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charset="0"/>
              </a:endParaRPr>
            </a:p>
          </p:txBody>
        </p:sp>
        <p:sp>
          <p:nvSpPr>
            <p:cNvPr id="107555" name="Rectangle 13"/>
            <p:cNvSpPr>
              <a:spLocks noChangeArrowheads="1"/>
            </p:cNvSpPr>
            <p:nvPr/>
          </p:nvSpPr>
          <p:spPr bwMode="auto">
            <a:xfrm>
              <a:off x="528" y="2208"/>
              <a:ext cx="14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Req. Validation</a:t>
              </a:r>
            </a:p>
          </p:txBody>
        </p:sp>
        <p:sp>
          <p:nvSpPr>
            <p:cNvPr id="107556" name="Line 14"/>
            <p:cNvSpPr>
              <a:spLocks noChangeShapeType="1"/>
            </p:cNvSpPr>
            <p:nvPr/>
          </p:nvSpPr>
          <p:spPr bwMode="auto">
            <a:xfrm>
              <a:off x="2880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57" name="Line 15"/>
            <p:cNvSpPr>
              <a:spLocks noChangeShapeType="1"/>
            </p:cNvSpPr>
            <p:nvPr/>
          </p:nvSpPr>
          <p:spPr bwMode="auto">
            <a:xfrm>
              <a:off x="2016" y="2256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58" name="Line 16"/>
            <p:cNvSpPr>
              <a:spLocks noChangeShapeType="1"/>
            </p:cNvSpPr>
            <p:nvPr/>
          </p:nvSpPr>
          <p:spPr bwMode="auto">
            <a:xfrm>
              <a:off x="4464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59" name="Line 17"/>
            <p:cNvSpPr>
              <a:spLocks noChangeShapeType="1"/>
            </p:cNvSpPr>
            <p:nvPr/>
          </p:nvSpPr>
          <p:spPr bwMode="auto">
            <a:xfrm>
              <a:off x="432" y="3168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60" name="Line 18"/>
            <p:cNvSpPr>
              <a:spLocks noChangeShapeType="1"/>
            </p:cNvSpPr>
            <p:nvPr/>
          </p:nvSpPr>
          <p:spPr bwMode="auto">
            <a:xfrm flipV="1">
              <a:off x="4464" y="29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61" name="Line 19"/>
            <p:cNvSpPr>
              <a:spLocks noChangeShapeType="1"/>
            </p:cNvSpPr>
            <p:nvPr/>
          </p:nvSpPr>
          <p:spPr bwMode="auto">
            <a:xfrm flipV="1">
              <a:off x="432" y="2448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62" name="Line 20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63" name="Line 21"/>
            <p:cNvSpPr>
              <a:spLocks noChangeShapeType="1"/>
            </p:cNvSpPr>
            <p:nvPr/>
          </p:nvSpPr>
          <p:spPr bwMode="auto">
            <a:xfrm flipV="1">
              <a:off x="2880" y="29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</p:grpSp>
      <p:grpSp>
        <p:nvGrpSpPr>
          <p:cNvPr id="107525" name="Group 32"/>
          <p:cNvGrpSpPr>
            <a:grpSpLocks/>
          </p:cNvGrpSpPr>
          <p:nvPr/>
        </p:nvGrpSpPr>
        <p:grpSpPr bwMode="auto">
          <a:xfrm>
            <a:off x="3199648" y="3255468"/>
            <a:ext cx="4459037" cy="2572521"/>
            <a:chOff x="528" y="1632"/>
            <a:chExt cx="4752" cy="1935"/>
          </a:xfrm>
        </p:grpSpPr>
        <p:sp>
          <p:nvSpPr>
            <p:cNvPr id="107538" name="Rectangle 22"/>
            <p:cNvSpPr>
              <a:spLocks noChangeArrowheads="1"/>
            </p:cNvSpPr>
            <p:nvPr/>
          </p:nvSpPr>
          <p:spPr bwMode="auto">
            <a:xfrm>
              <a:off x="1056" y="1632"/>
              <a:ext cx="624" cy="1935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39" name="Rectangle 23"/>
            <p:cNvSpPr>
              <a:spLocks noChangeArrowheads="1"/>
            </p:cNvSpPr>
            <p:nvPr/>
          </p:nvSpPr>
          <p:spPr bwMode="auto">
            <a:xfrm>
              <a:off x="528" y="1780"/>
              <a:ext cx="1008" cy="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Statistical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Significance Test</a:t>
              </a:r>
            </a:p>
          </p:txBody>
        </p:sp>
        <p:sp>
          <p:nvSpPr>
            <p:cNvPr id="107540" name="Rectangle 24"/>
            <p:cNvSpPr>
              <a:spLocks noChangeArrowheads="1"/>
            </p:cNvSpPr>
            <p:nvPr/>
          </p:nvSpPr>
          <p:spPr bwMode="auto">
            <a:xfrm>
              <a:off x="528" y="2338"/>
              <a:ext cx="1008" cy="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Decision Tree Modeling</a:t>
              </a:r>
            </a:p>
          </p:txBody>
        </p:sp>
        <p:sp>
          <p:nvSpPr>
            <p:cNvPr id="107541" name="Rectangle 25"/>
            <p:cNvSpPr>
              <a:spLocks noChangeArrowheads="1"/>
            </p:cNvSpPr>
            <p:nvPr/>
          </p:nvSpPr>
          <p:spPr bwMode="auto">
            <a:xfrm>
              <a:off x="528" y="2880"/>
              <a:ext cx="1008" cy="4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Subjective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Distribution Investigation</a:t>
              </a:r>
            </a:p>
          </p:txBody>
        </p:sp>
        <p:sp>
          <p:nvSpPr>
            <p:cNvPr id="107542" name="Rectangle 26"/>
            <p:cNvSpPr>
              <a:spLocks noChangeArrowheads="1"/>
            </p:cNvSpPr>
            <p:nvPr/>
          </p:nvSpPr>
          <p:spPr bwMode="auto">
            <a:xfrm>
              <a:off x="1872" y="2338"/>
              <a:ext cx="1008" cy="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결과종합</a:t>
              </a:r>
            </a:p>
          </p:txBody>
        </p:sp>
        <p:sp>
          <p:nvSpPr>
            <p:cNvPr id="107543" name="Rectangle 27"/>
            <p:cNvSpPr>
              <a:spLocks noChangeArrowheads="1"/>
            </p:cNvSpPr>
            <p:nvPr/>
          </p:nvSpPr>
          <p:spPr bwMode="auto">
            <a:xfrm>
              <a:off x="3072" y="2338"/>
              <a:ext cx="1008" cy="42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Selection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1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Decision</a:t>
              </a:r>
            </a:p>
          </p:txBody>
        </p:sp>
        <p:sp>
          <p:nvSpPr>
            <p:cNvPr id="107544" name="Line 28"/>
            <p:cNvSpPr>
              <a:spLocks noChangeShapeType="1"/>
            </p:cNvSpPr>
            <p:nvPr/>
          </p:nvSpPr>
          <p:spPr bwMode="auto">
            <a:xfrm>
              <a:off x="1680" y="2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45" name="Line 29"/>
            <p:cNvSpPr>
              <a:spLocks noChangeShapeType="1"/>
            </p:cNvSpPr>
            <p:nvPr/>
          </p:nvSpPr>
          <p:spPr bwMode="auto">
            <a:xfrm>
              <a:off x="2880" y="2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46" name="Rectangle 30"/>
            <p:cNvSpPr>
              <a:spLocks noChangeArrowheads="1"/>
            </p:cNvSpPr>
            <p:nvPr/>
          </p:nvSpPr>
          <p:spPr bwMode="auto">
            <a:xfrm>
              <a:off x="4272" y="2338"/>
              <a:ext cx="1008" cy="4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1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Test Modeling</a:t>
              </a:r>
            </a:p>
          </p:txBody>
        </p:sp>
        <p:sp>
          <p:nvSpPr>
            <p:cNvPr id="107547" name="Line 31"/>
            <p:cNvSpPr>
              <a:spLocks noChangeShapeType="1"/>
            </p:cNvSpPr>
            <p:nvPr/>
          </p:nvSpPr>
          <p:spPr bwMode="auto">
            <a:xfrm>
              <a:off x="4080" y="2552"/>
              <a:ext cx="19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</p:grpSp>
      <p:grpSp>
        <p:nvGrpSpPr>
          <p:cNvPr id="107526" name="Group 39"/>
          <p:cNvGrpSpPr>
            <a:grpSpLocks/>
          </p:cNvGrpSpPr>
          <p:nvPr/>
        </p:nvGrpSpPr>
        <p:grpSpPr bwMode="auto">
          <a:xfrm>
            <a:off x="387147" y="2299960"/>
            <a:ext cx="3290255" cy="294002"/>
            <a:chOff x="227" y="1248"/>
            <a:chExt cx="4909" cy="192"/>
          </a:xfrm>
        </p:grpSpPr>
        <p:sp>
          <p:nvSpPr>
            <p:cNvPr id="107532" name="Rectangle 33"/>
            <p:cNvSpPr>
              <a:spLocks noChangeArrowheads="1"/>
            </p:cNvSpPr>
            <p:nvPr/>
          </p:nvSpPr>
          <p:spPr bwMode="auto">
            <a:xfrm>
              <a:off x="227" y="1248"/>
              <a:ext cx="122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Collecting</a:t>
              </a:r>
            </a:p>
          </p:txBody>
        </p:sp>
        <p:sp>
          <p:nvSpPr>
            <p:cNvPr id="107533" name="Rectangle 34"/>
            <p:cNvSpPr>
              <a:spLocks noChangeArrowheads="1"/>
            </p:cNvSpPr>
            <p:nvPr/>
          </p:nvSpPr>
          <p:spPr bwMode="auto">
            <a:xfrm>
              <a:off x="1811" y="1248"/>
              <a:ext cx="122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Cleaning</a:t>
              </a:r>
            </a:p>
          </p:txBody>
        </p:sp>
        <p:sp>
          <p:nvSpPr>
            <p:cNvPr id="107534" name="Rectangle 35"/>
            <p:cNvSpPr>
              <a:spLocks noChangeArrowheads="1"/>
            </p:cNvSpPr>
            <p:nvPr/>
          </p:nvSpPr>
          <p:spPr bwMode="auto">
            <a:xfrm>
              <a:off x="3395" y="1248"/>
              <a:ext cx="1226" cy="19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Preparing</a:t>
              </a:r>
            </a:p>
          </p:txBody>
        </p:sp>
        <p:sp>
          <p:nvSpPr>
            <p:cNvPr id="107535" name="Line 36"/>
            <p:cNvSpPr>
              <a:spLocks noChangeShapeType="1"/>
            </p:cNvSpPr>
            <p:nvPr/>
          </p:nvSpPr>
          <p:spPr bwMode="auto">
            <a:xfrm>
              <a:off x="1480" y="1344"/>
              <a:ext cx="3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36" name="Line 37"/>
            <p:cNvSpPr>
              <a:spLocks noChangeShapeType="1"/>
            </p:cNvSpPr>
            <p:nvPr/>
          </p:nvSpPr>
          <p:spPr bwMode="auto">
            <a:xfrm>
              <a:off x="3064" y="1344"/>
              <a:ext cx="32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107537" name="Line 38"/>
            <p:cNvSpPr>
              <a:spLocks noChangeShapeType="1"/>
            </p:cNvSpPr>
            <p:nvPr/>
          </p:nvSpPr>
          <p:spPr bwMode="auto">
            <a:xfrm>
              <a:off x="4621" y="1344"/>
              <a:ext cx="51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</p:grpSp>
      <p:sp>
        <p:nvSpPr>
          <p:cNvPr id="107527" name="AutoShape 40"/>
          <p:cNvSpPr>
            <a:spLocks noChangeArrowheads="1"/>
          </p:cNvSpPr>
          <p:nvPr/>
        </p:nvSpPr>
        <p:spPr bwMode="auto">
          <a:xfrm>
            <a:off x="3597776" y="2887965"/>
            <a:ext cx="4220160" cy="367503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107528" name="Rectangle 41"/>
          <p:cNvSpPr>
            <a:spLocks noChangeArrowheads="1"/>
          </p:cNvSpPr>
          <p:nvPr/>
        </p:nvSpPr>
        <p:spPr bwMode="auto">
          <a:xfrm>
            <a:off x="8693818" y="2299960"/>
            <a:ext cx="796257" cy="58800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charset="0"/>
              </a:rPr>
              <a:t>assessment</a:t>
            </a:r>
          </a:p>
        </p:txBody>
      </p:sp>
      <p:sp>
        <p:nvSpPr>
          <p:cNvPr id="107529" name="Rectangle 42"/>
          <p:cNvSpPr>
            <a:spLocks noChangeArrowheads="1"/>
          </p:cNvSpPr>
          <p:nvPr/>
        </p:nvSpPr>
        <p:spPr bwMode="auto">
          <a:xfrm>
            <a:off x="412750" y="1123950"/>
            <a:ext cx="796257" cy="588005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굴림" charset="0"/>
              </a:rPr>
              <a:t>planning</a:t>
            </a:r>
          </a:p>
        </p:txBody>
      </p:sp>
      <p:sp>
        <p:nvSpPr>
          <p:cNvPr id="107530" name="Line 43"/>
          <p:cNvSpPr>
            <a:spLocks noChangeShapeType="1"/>
          </p:cNvSpPr>
          <p:nvPr/>
        </p:nvSpPr>
        <p:spPr bwMode="auto">
          <a:xfrm>
            <a:off x="731253" y="1785455"/>
            <a:ext cx="0" cy="44100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107531" name="Line 44"/>
          <p:cNvSpPr>
            <a:spLocks noChangeShapeType="1"/>
          </p:cNvSpPr>
          <p:nvPr/>
        </p:nvSpPr>
        <p:spPr bwMode="auto">
          <a:xfrm>
            <a:off x="8375316" y="2520462"/>
            <a:ext cx="31850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BA58E3-657A-461C-B9AD-73F4413B84BA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실전적 예측 모델링 프로세스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: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예시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87495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">
            <a:extLst>
              <a:ext uri="{FF2B5EF4-FFF2-40B4-BE49-F238E27FC236}">
                <a16:creationId xmlns:a16="http://schemas.microsoft.com/office/drawing/2014/main" id="{D3958FEC-26A9-426F-97C4-84E41A801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545" y="946940"/>
            <a:ext cx="6300875" cy="5722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601246-EC48-4721-BCF2-1007F098C916}"/>
              </a:ext>
            </a:extLst>
          </p:cNvPr>
          <p:cNvSpPr/>
          <p:nvPr/>
        </p:nvSpPr>
        <p:spPr>
          <a:xfrm>
            <a:off x="6393200" y="6197390"/>
            <a:ext cx="2692400" cy="4000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00" i="1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http://sebastianraschka.com/Articles/2014_intro_supervised_learning.html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8E3F4-436A-4B80-82F0-F606A89BDB19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예측 모델 프로세스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7706325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1143000" y="3221350"/>
            <a:ext cx="6934200" cy="152400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1143000" y="2002150"/>
            <a:ext cx="6934200" cy="152400"/>
          </a:xfrm>
          <a:prstGeom prst="rect">
            <a:avLst/>
          </a:prstGeom>
          <a:solidFill>
            <a:srgbClr val="BBE0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26" name="Rectangle 5"/>
          <p:cNvSpPr txBox="1">
            <a:spLocks noChangeArrowheads="1"/>
          </p:cNvSpPr>
          <p:nvPr/>
        </p:nvSpPr>
        <p:spPr bwMode="auto">
          <a:xfrm>
            <a:off x="1169988" y="1628750"/>
            <a:ext cx="46418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맑은 고딕" pitchFamily="50" charset="-127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&lt;From D. Pyle +&gt;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Business understanding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a)	Exploring the problem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b)	Exploring the solution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c)	Implementation specification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Data preparation &amp; mining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d)	Data exploration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e)	Data preparation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f)	Modeling (data mining)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5029200" y="1628750"/>
            <a:ext cx="15652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Time%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20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9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80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15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60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5</a:t>
            </a:r>
          </a:p>
        </p:txBody>
      </p:sp>
      <p:sp>
        <p:nvSpPr>
          <p:cNvPr id="28" name="Rectangle 7"/>
          <p:cNvSpPr>
            <a:spLocks noChangeArrowheads="1"/>
          </p:cNvSpPr>
          <p:nvPr/>
        </p:nvSpPr>
        <p:spPr bwMode="auto">
          <a:xfrm>
            <a:off x="6788150" y="1628750"/>
            <a:ext cx="201612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Importance%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80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15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14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51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20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3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15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</a:p>
        </p:txBody>
      </p:sp>
      <p:sp>
        <p:nvSpPr>
          <p:cNvPr id="29" name="Text Box 8"/>
          <p:cNvSpPr txBox="1">
            <a:spLocks noChangeArrowheads="1"/>
          </p:cNvSpPr>
          <p:nvPr/>
        </p:nvSpPr>
        <p:spPr bwMode="auto">
          <a:xfrm>
            <a:off x="1136470" y="5315330"/>
            <a:ext cx="6176947" cy="634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65113" indent="-265113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265113" marR="0" lvl="0" indent="-2651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</a:rPr>
              <a:t>The numbers are idealized, but reflect experiences</a:t>
            </a:r>
          </a:p>
          <a:p>
            <a:pPr marL="265113" marR="0" lvl="0" indent="-26511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Tx/>
              <a:buFontTx/>
              <a:buChar char="•"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+mn-ea"/>
                <a:ea typeface="+mn-ea"/>
              </a:rPr>
              <a:t>Doing CRISP-DM each time from scratch is not cost-effective</a:t>
            </a:r>
            <a:endParaRPr kumimoji="0" lang="en-GB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+mn-ea"/>
              <a:ea typeface="+mn-ea"/>
            </a:endParaRPr>
          </a:p>
        </p:txBody>
      </p:sp>
      <p:sp>
        <p:nvSpPr>
          <p:cNvPr id="30" name="Line 9"/>
          <p:cNvSpPr>
            <a:spLocks noChangeShapeType="1"/>
          </p:cNvSpPr>
          <p:nvPr/>
        </p:nvSpPr>
        <p:spPr bwMode="auto">
          <a:xfrm>
            <a:off x="1219200" y="1925950"/>
            <a:ext cx="68580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31" name="Line 10"/>
          <p:cNvSpPr>
            <a:spLocks noChangeShapeType="1"/>
          </p:cNvSpPr>
          <p:nvPr/>
        </p:nvSpPr>
        <p:spPr bwMode="auto">
          <a:xfrm>
            <a:off x="1219200" y="4440550"/>
            <a:ext cx="68580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charset="0"/>
              <a:ea typeface="굴림" charset="0"/>
            </a:endParaRPr>
          </a:p>
        </p:txBody>
      </p:sp>
      <p:sp>
        <p:nvSpPr>
          <p:cNvPr id="32" name="Rectangle 11"/>
          <p:cNvSpPr>
            <a:spLocks noChangeArrowheads="1"/>
          </p:cNvSpPr>
          <p:nvPr/>
        </p:nvSpPr>
        <p:spPr bwMode="auto">
          <a:xfrm>
            <a:off x="1219200" y="4669150"/>
            <a:ext cx="3581400" cy="152400"/>
          </a:xfrm>
          <a:prstGeom prst="rect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Interpretation + Deployment 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4724400" y="4516750"/>
            <a:ext cx="35814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굴림" charset="0"/>
              </a:rPr>
              <a:t>?                     1000?     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10FCE6-3781-4E73-8E4B-4939F42917F9}"/>
              </a:ext>
            </a:extLst>
          </p:cNvPr>
          <p:cNvSpPr txBox="1"/>
          <p:nvPr/>
        </p:nvSpPr>
        <p:spPr>
          <a:xfrm>
            <a:off x="308132" y="71299"/>
            <a:ext cx="7669288" cy="69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Process Steps : 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Resource Consumption vs. Importance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3042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utoUpdateAnimBg="0"/>
      <p:bldP spid="32" grpId="0" animBg="1"/>
      <p:bldP spid="33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15925" y="1123950"/>
            <a:ext cx="8661400" cy="54022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altLang="ko-KR" sz="1800" dirty="0"/>
              <a:t>Exploratory Data Analysis (EDA) </a:t>
            </a:r>
          </a:p>
          <a:p>
            <a:pPr lvl="1"/>
            <a:r>
              <a:rPr lang="en-US" altLang="ko-KR" sz="1800" dirty="0"/>
              <a:t>an approach/philosophy for data analysis</a:t>
            </a:r>
            <a:br>
              <a:rPr lang="en-US" altLang="ko-KR" sz="1800" dirty="0"/>
            </a:br>
            <a:r>
              <a:rPr lang="en-US" altLang="ko-KR" sz="1800" dirty="0"/>
              <a:t>that employs a variety of techniques</a:t>
            </a:r>
            <a:br>
              <a:rPr lang="en-US" altLang="ko-KR" sz="1800" dirty="0"/>
            </a:br>
            <a:r>
              <a:rPr lang="en-US" altLang="ko-KR" sz="1800" dirty="0"/>
              <a:t>(mostly graphical) to </a:t>
            </a:r>
          </a:p>
          <a:p>
            <a:pPr lvl="1"/>
            <a:endParaRPr lang="en-US" altLang="ko-KR" sz="1800" dirty="0"/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/>
              <a:t>maximize insight into a data set;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FF0000"/>
                </a:solidFill>
              </a:rPr>
              <a:t>uncover underlying structure;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FF0000"/>
                </a:solidFill>
              </a:rPr>
              <a:t>extract important variables;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0070C0"/>
                </a:solidFill>
              </a:rPr>
              <a:t>detect outliers and anomalies;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>
                <a:solidFill>
                  <a:srgbClr val="0070C0"/>
                </a:solidFill>
              </a:rPr>
              <a:t>test underlying assumptions;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/>
              <a:t>develop parsimonious models; and </a:t>
            </a:r>
          </a:p>
          <a:p>
            <a:pPr marL="609600" lvl="1" indent="-342900">
              <a:buFont typeface="+mj-lt"/>
              <a:buAutoNum type="arabicPeriod"/>
            </a:pPr>
            <a:r>
              <a:rPr lang="en-US" altLang="ko-KR" sz="1800" dirty="0"/>
              <a:t>determine optimal factor settings. </a:t>
            </a:r>
          </a:p>
          <a:p>
            <a:pPr marL="342900" indent="-342900">
              <a:buFont typeface="+mj-lt"/>
              <a:buAutoNum type="arabicPeriod"/>
            </a:pPr>
            <a:endParaRPr lang="en-US" altLang="ko-KR" sz="1800" dirty="0"/>
          </a:p>
        </p:txBody>
      </p:sp>
      <p:sp>
        <p:nvSpPr>
          <p:cNvPr id="93189" name="Text Box 4"/>
          <p:cNvSpPr txBox="1">
            <a:spLocks noChangeArrowheads="1"/>
          </p:cNvSpPr>
          <p:nvPr/>
        </p:nvSpPr>
        <p:spPr bwMode="auto">
          <a:xfrm>
            <a:off x="722205" y="6248431"/>
            <a:ext cx="523893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pitchFamily="50" charset="-127"/>
                <a:ea typeface="굴림" pitchFamily="50" charset="-127"/>
              </a:rPr>
              <a:t>Ref.) http://www.itl.nist.gov/div898/handbook/eda/section1/eda1.htm</a:t>
            </a:r>
          </a:p>
        </p:txBody>
      </p:sp>
      <p:grpSp>
        <p:nvGrpSpPr>
          <p:cNvPr id="93190" name="Group 5"/>
          <p:cNvGrpSpPr>
            <a:grpSpLocks/>
          </p:cNvGrpSpPr>
          <p:nvPr/>
        </p:nvGrpSpPr>
        <p:grpSpPr bwMode="auto">
          <a:xfrm>
            <a:off x="4808980" y="1986950"/>
            <a:ext cx="4870450" cy="3962400"/>
            <a:chOff x="288" y="1728"/>
            <a:chExt cx="5184" cy="1440"/>
          </a:xfrm>
        </p:grpSpPr>
        <p:sp>
          <p:nvSpPr>
            <p:cNvPr id="93192" name="Rectangle 6" descr="넓은 상향 대각선"/>
            <p:cNvSpPr>
              <a:spLocks noChangeArrowheads="1"/>
            </p:cNvSpPr>
            <p:nvPr/>
          </p:nvSpPr>
          <p:spPr bwMode="auto">
            <a:xfrm>
              <a:off x="1008" y="1728"/>
              <a:ext cx="3168" cy="1296"/>
            </a:xfrm>
            <a:prstGeom prst="rect">
              <a:avLst/>
            </a:prstGeom>
            <a:pattFill prst="wdUpDiag">
              <a:fgClr>
                <a:srgbClr val="969696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EDA</a:t>
              </a:r>
            </a:p>
          </p:txBody>
        </p:sp>
        <p:sp>
          <p:nvSpPr>
            <p:cNvPr id="93193" name="Rectangle 7"/>
            <p:cNvSpPr>
              <a:spLocks noChangeArrowheads="1"/>
            </p:cNvSpPr>
            <p:nvPr/>
          </p:nvSpPr>
          <p:spPr bwMode="auto">
            <a:xfrm>
              <a:off x="2208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Variable Selection</a:t>
              </a:r>
            </a:p>
          </p:txBody>
        </p:sp>
        <p:sp>
          <p:nvSpPr>
            <p:cNvPr id="93194" name="Rectangle 8"/>
            <p:cNvSpPr>
              <a:spLocks noChangeArrowheads="1"/>
            </p:cNvSpPr>
            <p:nvPr/>
          </p:nvSpPr>
          <p:spPr bwMode="auto">
            <a:xfrm>
              <a:off x="3889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Modeling</a:t>
              </a:r>
            </a:p>
          </p:txBody>
        </p:sp>
        <p:sp>
          <p:nvSpPr>
            <p:cNvPr id="93195" name="Line 9"/>
            <p:cNvSpPr>
              <a:spLocks noChangeShapeType="1"/>
            </p:cNvSpPr>
            <p:nvPr/>
          </p:nvSpPr>
          <p:spPr bwMode="auto">
            <a:xfrm>
              <a:off x="3792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196" name="Rectangle 10"/>
            <p:cNvSpPr>
              <a:spLocks noChangeArrowheads="1"/>
            </p:cNvSpPr>
            <p:nvPr/>
          </p:nvSpPr>
          <p:spPr bwMode="auto">
            <a:xfrm>
              <a:off x="528" y="2496"/>
              <a:ext cx="1583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Variable Design</a:t>
              </a:r>
            </a:p>
          </p:txBody>
        </p:sp>
        <p:sp>
          <p:nvSpPr>
            <p:cNvPr id="93197" name="Line 11"/>
            <p:cNvSpPr>
              <a:spLocks noChangeShapeType="1"/>
            </p:cNvSpPr>
            <p:nvPr/>
          </p:nvSpPr>
          <p:spPr bwMode="auto">
            <a:xfrm>
              <a:off x="2112" y="2736"/>
              <a:ext cx="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198" name="Rectangle 12"/>
            <p:cNvSpPr>
              <a:spLocks noChangeArrowheads="1"/>
            </p:cNvSpPr>
            <p:nvPr/>
          </p:nvSpPr>
          <p:spPr bwMode="auto">
            <a:xfrm>
              <a:off x="288" y="1968"/>
              <a:ext cx="1728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Requirements Analysis</a:t>
              </a:r>
            </a:p>
          </p:txBody>
        </p:sp>
        <p:sp>
          <p:nvSpPr>
            <p:cNvPr id="93199" name="Rectangle 13"/>
            <p:cNvSpPr>
              <a:spLocks noChangeArrowheads="1"/>
            </p:cNvSpPr>
            <p:nvPr/>
          </p:nvSpPr>
          <p:spPr bwMode="auto">
            <a:xfrm>
              <a:off x="528" y="2208"/>
              <a:ext cx="148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Requirements</a:t>
              </a:r>
              <a:r>
                <a:rPr kumimoji="1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itchFamily="34" charset="0"/>
                  <a:ea typeface="굴림" charset="0"/>
                </a:rPr>
                <a:t> Validation</a:t>
              </a:r>
            </a:p>
          </p:txBody>
        </p:sp>
        <p:sp>
          <p:nvSpPr>
            <p:cNvPr id="93200" name="Line 14"/>
            <p:cNvSpPr>
              <a:spLocks noChangeShapeType="1"/>
            </p:cNvSpPr>
            <p:nvPr/>
          </p:nvSpPr>
          <p:spPr bwMode="auto">
            <a:xfrm>
              <a:off x="2880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1" name="Line 15"/>
            <p:cNvSpPr>
              <a:spLocks noChangeShapeType="1"/>
            </p:cNvSpPr>
            <p:nvPr/>
          </p:nvSpPr>
          <p:spPr bwMode="auto">
            <a:xfrm>
              <a:off x="2016" y="2256"/>
              <a:ext cx="24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2" name="Line 16"/>
            <p:cNvSpPr>
              <a:spLocks noChangeShapeType="1"/>
            </p:cNvSpPr>
            <p:nvPr/>
          </p:nvSpPr>
          <p:spPr bwMode="auto">
            <a:xfrm>
              <a:off x="4464" y="225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3" name="Line 17"/>
            <p:cNvSpPr>
              <a:spLocks noChangeShapeType="1"/>
            </p:cNvSpPr>
            <p:nvPr/>
          </p:nvSpPr>
          <p:spPr bwMode="auto">
            <a:xfrm>
              <a:off x="432" y="3168"/>
              <a:ext cx="40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4" name="Line 18"/>
            <p:cNvSpPr>
              <a:spLocks noChangeShapeType="1"/>
            </p:cNvSpPr>
            <p:nvPr/>
          </p:nvSpPr>
          <p:spPr bwMode="auto">
            <a:xfrm flipV="1">
              <a:off x="4464" y="2928"/>
              <a:ext cx="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5" name="Line 19"/>
            <p:cNvSpPr>
              <a:spLocks noChangeShapeType="1"/>
            </p:cNvSpPr>
            <p:nvPr/>
          </p:nvSpPr>
          <p:spPr bwMode="auto">
            <a:xfrm flipV="1">
              <a:off x="432" y="2448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6" name="Line 20"/>
            <p:cNvSpPr>
              <a:spLocks noChangeShapeType="1"/>
            </p:cNvSpPr>
            <p:nvPr/>
          </p:nvSpPr>
          <p:spPr bwMode="auto">
            <a:xfrm flipV="1">
              <a:off x="1104" y="29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  <p:sp>
          <p:nvSpPr>
            <p:cNvPr id="93207" name="Line 21"/>
            <p:cNvSpPr>
              <a:spLocks noChangeShapeType="1"/>
            </p:cNvSpPr>
            <p:nvPr/>
          </p:nvSpPr>
          <p:spPr bwMode="auto">
            <a:xfrm flipV="1">
              <a:off x="2880" y="2976"/>
              <a:ext cx="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굴림" charset="0"/>
                <a:ea typeface="굴림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E90E5125-1403-4C60-B1A0-D21944B1D10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EDA Concept and Goals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654772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47E38E3-49E3-4EF0-89A0-D5A9B97B0A99}"/>
              </a:ext>
            </a:extLst>
          </p:cNvPr>
          <p:cNvSpPr txBox="1"/>
          <p:nvPr/>
        </p:nvSpPr>
        <p:spPr>
          <a:xfrm>
            <a:off x="415925" y="1124680"/>
            <a:ext cx="9109710" cy="296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  <a:ea typeface="+mn-ea"/>
              </a:rPr>
              <a:t>EDA(Exploratory Data Analysis)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데이터의 구조와 특징을 파악하며 여기서 얻은 정보를 바탕으로 분석 모델을 만드는 단계</a:t>
            </a:r>
            <a:endParaRPr lang="en-US" altLang="ko-KR" sz="1600" spc="-150" dirty="0">
              <a:latin typeface="+mn-ea"/>
              <a:ea typeface="+mn-ea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600" spc="-150" dirty="0">
                <a:latin typeface="+mn-ea"/>
                <a:ea typeface="+mn-ea"/>
              </a:rPr>
              <a:t>CDA(Confirmatory Data Analysis)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관측된 형태나 효과의 재현성 평가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유의성 검정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신뢰구간 추정 등 통계적 추론을 하는 단계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관련된 다른 자료분석에서 얻어진 정보를 적절히 배려하는 일</a:t>
            </a:r>
          </a:p>
          <a:p>
            <a:pPr marL="742950" lvl="1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50" dirty="0">
                <a:latin typeface="+mn-ea"/>
                <a:ea typeface="+mn-ea"/>
              </a:rPr>
              <a:t>새로 수집된 자료가 앞서의 분석결과에 의한 예측과 얼마나 일치하는가를 평가하는 일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7DFC2-AD75-4169-8FEA-A309AA38FC03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EDA vs CDA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46371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istogramì ëí ì´ë¯¸ì§ ê²ìê²°ê³¼">
            <a:extLst>
              <a:ext uri="{FF2B5EF4-FFF2-40B4-BE49-F238E27FC236}">
                <a16:creationId xmlns:a16="http://schemas.microsoft.com/office/drawing/2014/main" id="{93300BDC-7D9E-4A26-A3AD-4C1E7630F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194" y="984105"/>
            <a:ext cx="3931746" cy="28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oxplotì ëí ì´ë¯¸ì§ ê²ìê²°ê³¼">
            <a:extLst>
              <a:ext uri="{FF2B5EF4-FFF2-40B4-BE49-F238E27FC236}">
                <a16:creationId xmlns:a16="http://schemas.microsoft.com/office/drawing/2014/main" id="{83B040CF-D32C-4B8D-B5B7-7BFAEC397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20" y="908650"/>
            <a:ext cx="4320600" cy="288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tivariable chartì ëí ì´ë¯¸ì§ ê²ìê²°ê³¼">
            <a:extLst>
              <a:ext uri="{FF2B5EF4-FFF2-40B4-BE49-F238E27FC236}">
                <a16:creationId xmlns:a16="http://schemas.microsoft.com/office/drawing/2014/main" id="{351981EA-36C1-487F-833F-096DE8D21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11" y="4077091"/>
            <a:ext cx="3715715" cy="2477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un chartì ëí ì´ë¯¸ì§ ê²ìê²°ê³¼">
            <a:extLst>
              <a:ext uri="{FF2B5EF4-FFF2-40B4-BE49-F238E27FC236}">
                <a16:creationId xmlns:a16="http://schemas.microsoft.com/office/drawing/2014/main" id="{4B08C4A5-E686-4E61-AE24-A7248CC1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7020" y="4081543"/>
            <a:ext cx="40481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1CED09-859B-4700-B1B7-A6A52F5459E7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도구 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- </a:t>
            </a: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355548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DAAAACA-DB5C-4B76-9534-871A09A9B3AB}"/>
              </a:ext>
            </a:extLst>
          </p:cNvPr>
          <p:cNvSpPr/>
          <p:nvPr/>
        </p:nvSpPr>
        <p:spPr>
          <a:xfrm>
            <a:off x="415924" y="1196690"/>
            <a:ext cx="9145715" cy="3060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데이터에 대한 이해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처리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가치 추출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시각화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설명 등의 능력은 향후 수십년간 아주 중요한 기술이 될 것이다</a:t>
            </a:r>
            <a:r>
              <a:rPr lang="en-US" altLang="ko-KR" sz="1600" spc="-150" dirty="0">
                <a:latin typeface="+mn-ea"/>
                <a:ea typeface="+mn-ea"/>
              </a:rPr>
              <a:t>. </a:t>
            </a:r>
            <a:r>
              <a:rPr lang="ko-KR" altLang="en-US" sz="1600" spc="-150" dirty="0">
                <a:latin typeface="+mn-ea"/>
                <a:ea typeface="+mn-ea"/>
              </a:rPr>
              <a:t>왜냐하면</a:t>
            </a:r>
            <a:r>
              <a:rPr lang="en-US" altLang="ko-KR" sz="1600" spc="-150" dirty="0">
                <a:latin typeface="+mn-ea"/>
                <a:ea typeface="+mn-ea"/>
              </a:rPr>
              <a:t>, </a:t>
            </a:r>
            <a:r>
              <a:rPr lang="ko-KR" altLang="en-US" sz="1600" spc="-150" dirty="0">
                <a:latin typeface="+mn-ea"/>
                <a:ea typeface="+mn-ea"/>
              </a:rPr>
              <a:t>현재의 우리는 언제 어디서나 자유롭게 데이터를 얻을 수 있기 때문이다</a:t>
            </a:r>
            <a:r>
              <a:rPr lang="en-US" altLang="ko-KR" sz="1600" spc="-150" dirty="0">
                <a:latin typeface="+mn-ea"/>
                <a:ea typeface="+mn-ea"/>
              </a:rPr>
              <a:t>. [Hal Varian*, Google’s Chief Economist, 2008]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컴퓨터 기반의 대화형 데이터 시각화는 데이터의 인지하는데 크게 도움이 된다</a:t>
            </a:r>
            <a:r>
              <a:rPr lang="en-US" altLang="ko-KR" sz="1600" spc="-150" dirty="0">
                <a:latin typeface="+mn-ea"/>
                <a:ea typeface="+mn-ea"/>
              </a:rPr>
              <a:t>.</a:t>
            </a:r>
            <a:r>
              <a:rPr lang="ko-KR" altLang="en-US" sz="1600" spc="-150" dirty="0">
                <a:latin typeface="+mn-ea"/>
                <a:ea typeface="+mn-ea"/>
              </a:rPr>
              <a:t> </a:t>
            </a:r>
            <a:r>
              <a:rPr lang="en-US" altLang="ko-KR" sz="1600" spc="-150" dirty="0">
                <a:latin typeface="+mn-ea"/>
                <a:ea typeface="+mn-ea"/>
              </a:rPr>
              <a:t>[Card et al., 1999] 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600" spc="-150" dirty="0">
                <a:latin typeface="+mn-ea"/>
                <a:ea typeface="+mn-ea"/>
              </a:rPr>
              <a:t>데이터의 표현하고 드러내는 시각화는 데이터를 이해하는데 도움이 된다</a:t>
            </a:r>
            <a:r>
              <a:rPr lang="en-US" altLang="ko-KR" sz="1600" spc="-150" dirty="0">
                <a:latin typeface="+mn-ea"/>
                <a:ea typeface="+mn-ea"/>
              </a:rPr>
              <a:t>. [Kirk, 2016] </a:t>
            </a:r>
            <a:endParaRPr lang="ko-KR" altLang="en-US" sz="1600" spc="-150" dirty="0"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EB07E9-4DF8-44E9-93EF-80FB8181CBAF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데이터 시각화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30051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AA19E0-AE27-467F-93CA-DAB6A4E0A9B3}"/>
              </a:ext>
            </a:extLst>
          </p:cNvPr>
          <p:cNvGraphicFramePr>
            <a:graphicFrameLocks noGrp="1"/>
          </p:cNvGraphicFramePr>
          <p:nvPr/>
        </p:nvGraphicFramePr>
        <p:xfrm>
          <a:off x="776420" y="980660"/>
          <a:ext cx="2797402" cy="556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8701">
                  <a:extLst>
                    <a:ext uri="{9D8B030D-6E8A-4147-A177-3AD203B41FA5}">
                      <a16:colId xmlns:a16="http://schemas.microsoft.com/office/drawing/2014/main" val="906440341"/>
                    </a:ext>
                  </a:extLst>
                </a:gridCol>
                <a:gridCol w="1398701">
                  <a:extLst>
                    <a:ext uri="{9D8B030D-6E8A-4147-A177-3AD203B41FA5}">
                      <a16:colId xmlns:a16="http://schemas.microsoft.com/office/drawing/2014/main" val="2842696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8912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485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21244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28.6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57774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10.9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50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13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6.3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19.7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7920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556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8.7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3406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4.8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7.3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217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12.5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33.1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445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13.4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32.9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46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0.75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860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3.6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308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14.6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42416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4CEFC9-8BE0-4ED4-A851-8CB60C41A929}"/>
              </a:ext>
            </a:extLst>
          </p:cNvPr>
          <p:cNvSpPr txBox="1"/>
          <p:nvPr/>
        </p:nvSpPr>
        <p:spPr>
          <a:xfrm>
            <a:off x="4232900" y="1628750"/>
            <a:ext cx="5328740" cy="3847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  <a:ea typeface="+mn-ea"/>
              </a:rPr>
              <a:t>기술</a:t>
            </a:r>
            <a:r>
              <a:rPr lang="en-US" altLang="ko-KR" sz="1800" dirty="0">
                <a:latin typeface="+mn-ea"/>
                <a:ea typeface="+mn-ea"/>
              </a:rPr>
              <a:t> </a:t>
            </a:r>
            <a:r>
              <a:rPr lang="ko-KR" altLang="en-US" sz="1800" dirty="0">
                <a:latin typeface="+mn-ea"/>
                <a:ea typeface="+mn-ea"/>
              </a:rPr>
              <a:t>통계</a:t>
            </a:r>
            <a:endParaRPr lang="en-US" altLang="ko-KR" sz="1800" dirty="0">
              <a:latin typeface="+mn-ea"/>
              <a:ea typeface="+mn-ea"/>
            </a:endParaRPr>
          </a:p>
          <a:p>
            <a:pPr lvl="1">
              <a:lnSpc>
                <a:spcPct val="250000"/>
              </a:lnSpc>
            </a:pPr>
            <a:endParaRPr lang="en-US" altLang="ko-KR" sz="1800" dirty="0">
              <a:latin typeface="+mn-ea"/>
              <a:ea typeface="+mn-ea"/>
            </a:endParaRPr>
          </a:p>
          <a:p>
            <a:pPr lvl="1">
              <a:lnSpc>
                <a:spcPct val="250000"/>
              </a:lnSpc>
            </a:pPr>
            <a:endParaRPr lang="en-US" altLang="ko-KR" sz="1800" dirty="0">
              <a:latin typeface="+mn-ea"/>
              <a:ea typeface="+mn-ea"/>
            </a:endParaRPr>
          </a:p>
          <a:p>
            <a:pPr lvl="1">
              <a:lnSpc>
                <a:spcPct val="250000"/>
              </a:lnSpc>
            </a:pPr>
            <a:endParaRPr lang="en-US" altLang="ko-KR" sz="1800" dirty="0">
              <a:latin typeface="+mn-ea"/>
              <a:ea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1800" dirty="0">
              <a:latin typeface="+mn-ea"/>
              <a:ea typeface="+mn-ea"/>
            </a:endParaRPr>
          </a:p>
          <a:p>
            <a:pPr marL="742950" lvl="1" indent="-285750">
              <a:lnSpc>
                <a:spcPct val="250000"/>
              </a:lnSpc>
              <a:buFont typeface="Wingdings" panose="05000000000000000000" pitchFamily="2" charset="2"/>
              <a:buChar char="ü"/>
            </a:pPr>
            <a:r>
              <a:rPr lang="en-US" altLang="ko-KR" sz="1800" dirty="0">
                <a:latin typeface="+mn-ea"/>
                <a:ea typeface="+mn-ea"/>
              </a:rPr>
              <a:t>Correlation = 0.88</a:t>
            </a:r>
            <a:endParaRPr lang="ko-KR" altLang="en-US" sz="1800" dirty="0">
              <a:latin typeface="+mn-ea"/>
              <a:ea typeface="+mn-ea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5AF4822-1BB9-4874-B201-00ED85786C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267847"/>
              </p:ext>
            </p:extLst>
          </p:nvPr>
        </p:nvGraphicFramePr>
        <p:xfrm>
          <a:off x="4700964" y="2687320"/>
          <a:ext cx="4392612" cy="1483360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64204">
                  <a:extLst>
                    <a:ext uri="{9D8B030D-6E8A-4147-A177-3AD203B41FA5}">
                      <a16:colId xmlns:a16="http://schemas.microsoft.com/office/drawing/2014/main" val="4279427660"/>
                    </a:ext>
                  </a:extLst>
                </a:gridCol>
                <a:gridCol w="1464204">
                  <a:extLst>
                    <a:ext uri="{9D8B030D-6E8A-4147-A177-3AD203B41FA5}">
                      <a16:colId xmlns:a16="http://schemas.microsoft.com/office/drawing/2014/main" val="3577732710"/>
                    </a:ext>
                  </a:extLst>
                </a:gridCol>
                <a:gridCol w="1464204">
                  <a:extLst>
                    <a:ext uri="{9D8B030D-6E8A-4147-A177-3AD203B41FA5}">
                      <a16:colId xmlns:a16="http://schemas.microsoft.com/office/drawing/2014/main" val="14351147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X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Y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0077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중앙값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6.5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23.8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평균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7.2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19.5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3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표준편차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4.2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13.6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36246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D6BCC3D-F208-497F-8CC4-081E550CF22E}"/>
              </a:ext>
            </a:extLst>
          </p:cNvPr>
          <p:cNvSpPr txBox="1"/>
          <p:nvPr/>
        </p:nvSpPr>
        <p:spPr>
          <a:xfrm>
            <a:off x="308132" y="222744"/>
            <a:ext cx="7597278" cy="397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ko-KR" altLang="en-US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시각화의 효율성</a:t>
            </a:r>
            <a:r>
              <a:rPr lang="en-US" altLang="ko-KR" sz="2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(1/2)</a:t>
            </a:r>
            <a:endParaRPr lang="ko-KR" altLang="en-US" sz="2400" spc="-150" dirty="0">
              <a:ln>
                <a:solidFill>
                  <a:srgbClr val="EAA000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4666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 algn="l">
          <a:lnSpc>
            <a:spcPct val="150000"/>
          </a:lnSpc>
          <a:defRPr i="1"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26277</TotalTime>
  <Words>12315</Words>
  <Application>Microsoft Office PowerPoint</Application>
  <PresentationFormat>A4 용지(210x297mm)</PresentationFormat>
  <Paragraphs>2613</Paragraphs>
  <Slides>216</Slides>
  <Notes>87</Notes>
  <HiddenSlides>0</HiddenSlides>
  <MMClips>0</MMClips>
  <ScaleCrop>false</ScaleCrop>
  <HeadingPairs>
    <vt:vector size="8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3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216</vt:i4>
      </vt:variant>
    </vt:vector>
  </HeadingPairs>
  <TitlesOfParts>
    <vt:vector size="238" baseType="lpstr">
      <vt:lpstr>HY견고딕</vt:lpstr>
      <vt:lpstr>KoPub돋움체 Bold</vt:lpstr>
      <vt:lpstr>굴림</vt:lpstr>
      <vt:lpstr>나눔고딕 ExtraBold</vt:lpstr>
      <vt:lpstr>나눔바른고딕</vt:lpstr>
      <vt:lpstr>나눔스퀘어 ExtraBold</vt:lpstr>
      <vt:lpstr>맑은 고딕</vt:lpstr>
      <vt:lpstr>맑은 고딕</vt:lpstr>
      <vt:lpstr>스웨거 TTF</vt:lpstr>
      <vt:lpstr>휴먼둥근헤드라인</vt:lpstr>
      <vt:lpstr>Arial</vt:lpstr>
      <vt:lpstr>Calibri</vt:lpstr>
      <vt:lpstr>Calibri Light</vt:lpstr>
      <vt:lpstr>Cambria Math</vt:lpstr>
      <vt:lpstr>Times</vt:lpstr>
      <vt:lpstr>Times New Roman</vt:lpstr>
      <vt:lpstr>Wingdings</vt:lpstr>
      <vt:lpstr>1_Office 테마</vt:lpstr>
      <vt:lpstr>2_Office 테마</vt:lpstr>
      <vt:lpstr>Office 테마</vt:lpstr>
      <vt:lpstr>Equation</vt:lpstr>
      <vt:lpstr>수식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lee kangwook</cp:lastModifiedBy>
  <cp:revision>3815</cp:revision>
  <cp:lastPrinted>1601-01-01T00:00:00Z</cp:lastPrinted>
  <dcterms:created xsi:type="dcterms:W3CDTF">1601-01-01T00:00:00Z</dcterms:created>
  <dcterms:modified xsi:type="dcterms:W3CDTF">2023-08-12T00:07:36Z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